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735" r:id="rId3"/>
    <p:sldId id="737" r:id="rId4"/>
    <p:sldId id="736" r:id="rId5"/>
    <p:sldId id="73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09/01/2020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09/01/2020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5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7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455CA4C5-EBA8-4CDF-A93B-9D8D4B48524A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solidFill>
              <a:srgbClr val="7E9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3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5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8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1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35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7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66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48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4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78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8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44C64BD4-065A-4B68-8144-EE2233265A72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36AC8B3E-533C-480E-A20B-64FE5E47336A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4230235D-3020-4988-934C-C1CBDA2682A5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44C64BD4-065A-4B68-8144-EE2233265A72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36AC8B3E-533C-480E-A20B-64FE5E47336A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308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6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2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240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53_Green_template_SlidesMan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50" r:id="rId4"/>
    <p:sldLayoutId id="2147483656" r:id="rId5"/>
    <p:sldLayoutId id="2147483657" r:id="rId6"/>
    <p:sldLayoutId id="2147483659" r:id="rId7"/>
    <p:sldLayoutId id="2147483658" r:id="rId8"/>
    <p:sldLayoutId id="214748365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/>
              <a:t>09/01/2020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8EDDDC-EEC1-4003-9C1E-741734C8BA07}"/>
              </a:ext>
            </a:extLst>
          </p:cNvPr>
          <p:cNvSpPr txBox="1"/>
          <p:nvPr/>
        </p:nvSpPr>
        <p:spPr>
          <a:xfrm>
            <a:off x="4675163" y="4298684"/>
            <a:ext cx="6829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SCHOLARSHIPS</a:t>
            </a:r>
            <a:endParaRPr lang="en-CA" sz="6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</a:t>
            </a:r>
            <a:r>
              <a:rPr lang="en-CA" sz="7200" dirty="0">
                <a:solidFill>
                  <a:prstClr val="black"/>
                </a:solidFill>
                <a:latin typeface="Calibri" panose="020F0502020204030204"/>
              </a:rPr>
              <a:t>9</a:t>
            </a:r>
            <a:endParaRPr kumimoji="0" lang="en-C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2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6B7729-6B62-470D-93A5-38CA2BF2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5363922"/>
            <a:ext cx="2672862" cy="1227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4AB2449-E826-413D-80A6-F293EAFA3D81}"/>
              </a:ext>
            </a:extLst>
          </p:cNvPr>
          <p:cNvSpPr/>
          <p:nvPr/>
        </p:nvSpPr>
        <p:spPr>
          <a:xfrm>
            <a:off x="9251180" y="3167390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IAN MITCHELL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390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63BCD7-7A18-46DD-AC0B-0AE6F6AABE66}"/>
              </a:ext>
            </a:extLst>
          </p:cNvPr>
          <p:cNvSpPr/>
          <p:nvPr/>
        </p:nvSpPr>
        <p:spPr>
          <a:xfrm>
            <a:off x="642424" y="458121"/>
            <a:ext cx="50971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7E9F3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Zidra</a:t>
            </a:r>
            <a:r>
              <a:rPr lang="en-US" sz="3600" dirty="0">
                <a:solidFill>
                  <a:srgbClr val="7E9F3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Hammond </a:t>
            </a:r>
          </a:p>
          <a:p>
            <a:r>
              <a:rPr lang="en-CA" sz="3200" dirty="0"/>
              <a:t>Master of Science (Earth Sciences), SFU</a:t>
            </a:r>
          </a:p>
          <a:p>
            <a:endParaRPr lang="en-US" sz="3200" dirty="0"/>
          </a:p>
          <a:p>
            <a:r>
              <a:rPr lang="en-CA" sz="3200" dirty="0"/>
              <a:t>Evaluation of the impacts of lithologic heterogeneity on groundwater </a:t>
            </a:r>
            <a:r>
              <a:rPr lang="en-CA" sz="3200" dirty="0" err="1"/>
              <a:t>flowpaths</a:t>
            </a:r>
            <a:r>
              <a:rPr lang="en-CA" sz="3200" dirty="0"/>
              <a:t> and the lateral and vertical extent of natural confining barriers at the regional scale using 3D visualization. 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3611B4-D756-485B-949A-A35675DC3461}"/>
              </a:ext>
            </a:extLst>
          </p:cNvPr>
          <p:cNvSpPr/>
          <p:nvPr/>
        </p:nvSpPr>
        <p:spPr>
          <a:xfrm>
            <a:off x="5988106" y="430663"/>
            <a:ext cx="3611694" cy="4347902"/>
          </a:xfrm>
          <a:prstGeom prst="rect">
            <a:avLst/>
          </a:prstGeom>
          <a:solidFill>
            <a:srgbClr val="B9D235"/>
          </a:solidFill>
          <a:ln>
            <a:solidFill>
              <a:srgbClr val="B9D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EE51BF-0431-4ED4-835D-1E69049B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22" y="602848"/>
            <a:ext cx="2983661" cy="40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8F66DF-D8C0-4BE3-A7CB-16679772B686}"/>
              </a:ext>
            </a:extLst>
          </p:cNvPr>
          <p:cNvSpPr/>
          <p:nvPr/>
        </p:nvSpPr>
        <p:spPr>
          <a:xfrm>
            <a:off x="642424" y="458121"/>
            <a:ext cx="50971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E9F3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Lindsay Woof</a:t>
            </a:r>
          </a:p>
          <a:p>
            <a:r>
              <a:rPr lang="en-CA" sz="2800" dirty="0"/>
              <a:t>Master of Environmental Toxicology, SFU</a:t>
            </a:r>
          </a:p>
          <a:p>
            <a:endParaRPr lang="en-US" sz="1000" dirty="0"/>
          </a:p>
          <a:p>
            <a:r>
              <a:rPr lang="en-CA" sz="2800" dirty="0"/>
              <a:t>Understanding the impacts of chemicals used for aquaculture on marine habitats, including research on the toxicity of chemotherapeutants to Pacific marine species. </a:t>
            </a:r>
            <a:endParaRPr lang="en-US" sz="2800" dirty="0"/>
          </a:p>
          <a:p>
            <a:pPr>
              <a:spcAft>
                <a:spcPts val="0"/>
              </a:spcAft>
            </a:pPr>
            <a:endParaRPr lang="en-CA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BD876C-3E47-45A8-AA70-6DA5AFD388CE}"/>
              </a:ext>
            </a:extLst>
          </p:cNvPr>
          <p:cNvSpPr/>
          <p:nvPr/>
        </p:nvSpPr>
        <p:spPr>
          <a:xfrm>
            <a:off x="6199163" y="673368"/>
            <a:ext cx="3924886" cy="4586067"/>
          </a:xfrm>
          <a:prstGeom prst="rect">
            <a:avLst/>
          </a:prstGeom>
          <a:solidFill>
            <a:srgbClr val="B9D235"/>
          </a:solidFill>
          <a:ln>
            <a:solidFill>
              <a:srgbClr val="B9D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A person sitting on a boat in a body of water&#10;&#10;Description automatically generated">
            <a:extLst>
              <a:ext uri="{FF2B5EF4-FFF2-40B4-BE49-F238E27FC236}">
                <a16:creationId xmlns:a16="http://schemas.microsoft.com/office/drawing/2014/main" xmlns="" id="{D7896364-1D7E-48A4-8C7F-80E8F62DC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00" r="19681" b="12089"/>
          <a:stretch/>
        </p:blipFill>
        <p:spPr>
          <a:xfrm>
            <a:off x="6476638" y="964734"/>
            <a:ext cx="3371122" cy="40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44B014-CE9D-41D1-8DC8-EEC645AD8066}"/>
              </a:ext>
            </a:extLst>
          </p:cNvPr>
          <p:cNvSpPr/>
          <p:nvPr/>
        </p:nvSpPr>
        <p:spPr>
          <a:xfrm>
            <a:off x="6593839" y="699216"/>
            <a:ext cx="3924886" cy="4586067"/>
          </a:xfrm>
          <a:prstGeom prst="rect">
            <a:avLst/>
          </a:prstGeom>
          <a:solidFill>
            <a:srgbClr val="B9D235"/>
          </a:solidFill>
          <a:ln>
            <a:solidFill>
              <a:srgbClr val="B9D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FA6F90-9413-49BD-84EA-384F3A76C229}"/>
              </a:ext>
            </a:extLst>
          </p:cNvPr>
          <p:cNvSpPr/>
          <p:nvPr/>
        </p:nvSpPr>
        <p:spPr>
          <a:xfrm>
            <a:off x="642424" y="458121"/>
            <a:ext cx="50971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E9F3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Katie </a:t>
            </a:r>
            <a:r>
              <a:rPr lang="en-US" sz="3600" dirty="0" err="1">
                <a:solidFill>
                  <a:srgbClr val="7E9F3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McMahen</a:t>
            </a:r>
            <a:endParaRPr lang="en-US" sz="3600" dirty="0">
              <a:solidFill>
                <a:srgbClr val="7E9F37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/>
              <a:t>PhD Forestry, </a:t>
            </a:r>
            <a:r>
              <a:rPr lang="en-CA" sz="2000" dirty="0" err="1"/>
              <a:t>Dept</a:t>
            </a:r>
            <a:r>
              <a:rPr lang="en-CA" sz="2000" dirty="0"/>
              <a:t> of Forest and Conservation Science, UBC </a:t>
            </a:r>
          </a:p>
          <a:p>
            <a:r>
              <a:rPr lang="en-CA" sz="2800" dirty="0">
                <a:solidFill>
                  <a:srgbClr val="7E9F37"/>
                </a:solidFill>
              </a:rPr>
              <a:t>Mike Macfarlane Award Recipient</a:t>
            </a:r>
            <a:endParaRPr lang="en-CA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Understanding how soil organisms can enhance vegetation resilience to contamination;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Evaluating remedial methods for promoting recolonization of potentially beneficial soil organisms on contaminated sites; 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/>
              <a:t>Understanding the physiology and ecology of where and how plants obtain resources within the soil profile to evaluate the risk control of placing restrictions on deep rooting plants.   </a:t>
            </a: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D42F26DD-4974-4499-825F-7BADED341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1487" r="5539" b="14872"/>
          <a:stretch/>
        </p:blipFill>
        <p:spPr>
          <a:xfrm>
            <a:off x="7025217" y="964734"/>
            <a:ext cx="3141492" cy="4047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6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053_Green_template_SlidesMan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8768</TotalTime>
  <Words>198</Words>
  <Application>Microsoft Office PowerPoint</Application>
  <PresentationFormat>Widescreen</PresentationFormat>
  <Paragraphs>23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0053_Green_template_SlidesMania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152</cp:revision>
  <dcterms:created xsi:type="dcterms:W3CDTF">2019-04-25T05:12:27Z</dcterms:created>
  <dcterms:modified xsi:type="dcterms:W3CDTF">2020-01-09T17:38:51Z</dcterms:modified>
</cp:coreProperties>
</file>