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9"/>
  </p:notesMasterIdLst>
  <p:handoutMasterIdLst>
    <p:handoutMasterId r:id="rId20"/>
  </p:handoutMasterIdLst>
  <p:sldIdLst>
    <p:sldId id="701" r:id="rId2"/>
    <p:sldId id="702" r:id="rId3"/>
    <p:sldId id="703" r:id="rId4"/>
    <p:sldId id="704" r:id="rId5"/>
    <p:sldId id="705" r:id="rId6"/>
    <p:sldId id="706" r:id="rId7"/>
    <p:sldId id="707" r:id="rId8"/>
    <p:sldId id="708" r:id="rId9"/>
    <p:sldId id="709" r:id="rId10"/>
    <p:sldId id="710" r:id="rId11"/>
    <p:sldId id="711" r:id="rId12"/>
    <p:sldId id="712" r:id="rId13"/>
    <p:sldId id="713" r:id="rId14"/>
    <p:sldId id="719" r:id="rId15"/>
    <p:sldId id="714" r:id="rId16"/>
    <p:sldId id="715" r:id="rId17"/>
    <p:sldId id="718" r:id="rId1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8235"/>
    <a:srgbClr val="7E9F37"/>
    <a:srgbClr val="B9D235"/>
    <a:srgbClr val="542A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642" y="84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150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7E7F5F9B-4AA5-455A-A29F-9C26980442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9A73254-FBAB-4BD3-A675-557D6C03BE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FD27A-14B4-4260-AE91-D216FABCEEAC}" type="datetimeFigureOut">
              <a:rPr lang="en-CA" smtClean="0"/>
              <a:t>08/01/2020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07A3B80-479E-4F32-BE0B-E4CC6F86E6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6512DEB-D976-4721-A079-EC2AD45478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F20F4-D5E6-4B84-ACCE-3A828367DE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5568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4A56C-1F61-4C52-8EE8-1C4B93DC504C}" type="datetimeFigureOut">
              <a:rPr lang="en-CA" smtClean="0"/>
              <a:t>08/01/2020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700C4-A069-44BE-9E4E-46D84A7CE8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2915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D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Ideas-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"/>
            <a:ext cx="12192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531953" y="3578225"/>
            <a:ext cx="4573192" cy="0"/>
          </a:xfrm>
          <a:prstGeom prst="line">
            <a:avLst/>
          </a:prstGeom>
          <a:ln w="28575">
            <a:solidFill>
              <a:schemeClr val="bg2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951" y="2212848"/>
            <a:ext cx="6402467" cy="642938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45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952" y="3008377"/>
            <a:ext cx="5970997" cy="344424"/>
          </a:xfrm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None/>
              <a:defRPr>
                <a:solidFill>
                  <a:srgbClr val="005B12"/>
                </a:solidFill>
              </a:defRPr>
            </a:lvl1pPr>
            <a:lvl2pPr marL="488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76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65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53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42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30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18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07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531950" y="3810000"/>
            <a:ext cx="2652451" cy="296863"/>
          </a:xfr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None/>
              <a:defRPr sz="1750">
                <a:solidFill>
                  <a:srgbClr val="005B1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75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75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75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750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808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636444-7659-426F-BD06-956FB863372D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482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16531" y="1189038"/>
            <a:ext cx="1727200" cy="4983163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456" y="1189038"/>
            <a:ext cx="9203108" cy="4983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1B10DC-5B15-4BE4-8A32-00277E609951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013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Ideas-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"/>
            <a:ext cx="12192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531953" y="3578225"/>
            <a:ext cx="4573192" cy="0"/>
          </a:xfrm>
          <a:prstGeom prst="line">
            <a:avLst/>
          </a:prstGeom>
          <a:ln w="28575">
            <a:solidFill>
              <a:schemeClr val="bg2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0" descr="MA gree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1572" y="838200"/>
            <a:ext cx="1375133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531951" y="2212848"/>
            <a:ext cx="6402467" cy="642938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45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531952" y="3008377"/>
            <a:ext cx="5970997" cy="344424"/>
          </a:xfrm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None/>
              <a:defRPr>
                <a:solidFill>
                  <a:srgbClr val="005B12"/>
                </a:solidFill>
              </a:defRPr>
            </a:lvl1pPr>
            <a:lvl2pPr marL="488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76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65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53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42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30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18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07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70803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with D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Ideas-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"/>
            <a:ext cx="12192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31952" y="3008377"/>
            <a:ext cx="5970997" cy="344424"/>
          </a:xfrm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None/>
              <a:defRPr>
                <a:solidFill>
                  <a:srgbClr val="005B12"/>
                </a:solidFill>
              </a:defRPr>
            </a:lvl1pPr>
            <a:lvl2pPr marL="488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76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65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53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42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30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18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07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5975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600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4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600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FE36D7-4E15-4F0A-AB16-8249C6BBFF71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214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1446" y="1482733"/>
            <a:ext cx="5487829" cy="4689475"/>
          </a:xfrm>
        </p:spPr>
        <p:txBody>
          <a:bodyPr/>
          <a:lstStyle>
            <a:lvl1pPr>
              <a:defRPr sz="2167"/>
            </a:lvl1pPr>
            <a:lvl2pPr>
              <a:defRPr sz="1917"/>
            </a:lvl2pPr>
            <a:lvl3pPr>
              <a:defRPr sz="2167"/>
            </a:lvl3pPr>
            <a:lvl4pPr>
              <a:defRPr sz="1917"/>
            </a:lvl4pPr>
            <a:lvl5pPr>
              <a:defRPr sz="1917"/>
            </a:lvl5pPr>
            <a:lvl6pPr>
              <a:defRPr sz="1917"/>
            </a:lvl6pPr>
            <a:lvl7pPr>
              <a:defRPr sz="1917"/>
            </a:lvl7pPr>
            <a:lvl8pPr>
              <a:defRPr sz="1917"/>
            </a:lvl8pPr>
            <a:lvl9pPr>
              <a:defRPr sz="191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55901" y="1482733"/>
            <a:ext cx="5487829" cy="4689475"/>
          </a:xfrm>
        </p:spPr>
        <p:txBody>
          <a:bodyPr/>
          <a:lstStyle>
            <a:lvl1pPr>
              <a:defRPr sz="2167"/>
            </a:lvl1pPr>
            <a:lvl2pPr>
              <a:defRPr sz="1917"/>
            </a:lvl2pPr>
            <a:lvl3pPr>
              <a:defRPr sz="2167"/>
            </a:lvl3pPr>
            <a:lvl4pPr>
              <a:defRPr sz="1917"/>
            </a:lvl4pPr>
            <a:lvl5pPr>
              <a:defRPr sz="1917"/>
            </a:lvl5pPr>
            <a:lvl6pPr>
              <a:defRPr sz="1917"/>
            </a:lvl6pPr>
            <a:lvl7pPr>
              <a:defRPr sz="1917"/>
            </a:lvl7pPr>
            <a:lvl8pPr>
              <a:defRPr sz="1917"/>
            </a:lvl8pPr>
            <a:lvl9pPr>
              <a:defRPr sz="191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0E5B69-C8E7-455D-9F13-165D1FDAB343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712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1446" y="1482724"/>
            <a:ext cx="5487829" cy="639763"/>
          </a:xfrm>
        </p:spPr>
        <p:txBody>
          <a:bodyPr anchor="b">
            <a:noAutofit/>
          </a:bodyPr>
          <a:lstStyle>
            <a:lvl1pPr marL="0" indent="0">
              <a:buNone/>
              <a:defRPr sz="2167" b="1"/>
            </a:lvl1pPr>
            <a:lvl2pPr marL="488422" indent="0">
              <a:buNone/>
              <a:defRPr sz="2167" b="1"/>
            </a:lvl2pPr>
            <a:lvl3pPr marL="976845" indent="0">
              <a:buNone/>
              <a:defRPr sz="1917" b="1"/>
            </a:lvl3pPr>
            <a:lvl4pPr marL="1465267" indent="0">
              <a:buNone/>
              <a:defRPr sz="1750" b="1"/>
            </a:lvl4pPr>
            <a:lvl5pPr marL="1953690" indent="0">
              <a:buNone/>
              <a:defRPr sz="1750" b="1"/>
            </a:lvl5pPr>
            <a:lvl6pPr marL="2442112" indent="0">
              <a:buNone/>
              <a:defRPr sz="1750" b="1"/>
            </a:lvl6pPr>
            <a:lvl7pPr marL="2930534" indent="0">
              <a:buNone/>
              <a:defRPr sz="1750" b="1"/>
            </a:lvl7pPr>
            <a:lvl8pPr marL="3418957" indent="0">
              <a:buNone/>
              <a:defRPr sz="1750" b="1"/>
            </a:lvl8pPr>
            <a:lvl9pPr marL="3907380" indent="0">
              <a:buNone/>
              <a:defRPr sz="17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1446" y="2220913"/>
            <a:ext cx="5487829" cy="3951288"/>
          </a:xfrm>
        </p:spPr>
        <p:txBody>
          <a:bodyPr>
            <a:noAutofit/>
          </a:bodyPr>
          <a:lstStyle>
            <a:lvl1pPr>
              <a:defRPr sz="2167"/>
            </a:lvl1pPr>
            <a:lvl2pPr>
              <a:defRPr sz="1917"/>
            </a:lvl2pPr>
            <a:lvl3pPr>
              <a:defRPr sz="1917"/>
            </a:lvl3pPr>
            <a:lvl4pPr>
              <a:defRPr sz="1917"/>
            </a:lvl4pPr>
            <a:lvl5pPr>
              <a:defRPr sz="1917"/>
            </a:lvl5pPr>
            <a:lvl6pPr>
              <a:defRPr sz="1917"/>
            </a:lvl6pPr>
            <a:lvl7pPr>
              <a:defRPr sz="1917"/>
            </a:lvl7pPr>
            <a:lvl8pPr>
              <a:defRPr sz="1917"/>
            </a:lvl8pPr>
            <a:lvl9pPr>
              <a:defRPr sz="191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55516" y="1482724"/>
            <a:ext cx="5487829" cy="639763"/>
          </a:xfrm>
        </p:spPr>
        <p:txBody>
          <a:bodyPr anchor="b">
            <a:noAutofit/>
          </a:bodyPr>
          <a:lstStyle>
            <a:lvl1pPr marL="0" indent="0">
              <a:buNone/>
              <a:defRPr sz="2167" b="1"/>
            </a:lvl1pPr>
            <a:lvl2pPr marL="488422" indent="0">
              <a:buNone/>
              <a:defRPr sz="2167" b="1"/>
            </a:lvl2pPr>
            <a:lvl3pPr marL="976845" indent="0">
              <a:buNone/>
              <a:defRPr sz="1917" b="1"/>
            </a:lvl3pPr>
            <a:lvl4pPr marL="1465267" indent="0">
              <a:buNone/>
              <a:defRPr sz="1750" b="1"/>
            </a:lvl4pPr>
            <a:lvl5pPr marL="1953690" indent="0">
              <a:buNone/>
              <a:defRPr sz="1750" b="1"/>
            </a:lvl5pPr>
            <a:lvl6pPr marL="2442112" indent="0">
              <a:buNone/>
              <a:defRPr sz="1750" b="1"/>
            </a:lvl6pPr>
            <a:lvl7pPr marL="2930534" indent="0">
              <a:buNone/>
              <a:defRPr sz="1750" b="1"/>
            </a:lvl7pPr>
            <a:lvl8pPr marL="3418957" indent="0">
              <a:buNone/>
              <a:defRPr sz="1750" b="1"/>
            </a:lvl8pPr>
            <a:lvl9pPr marL="3907380" indent="0">
              <a:buNone/>
              <a:defRPr sz="17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55516" y="2220913"/>
            <a:ext cx="5487829" cy="3951288"/>
          </a:xfrm>
        </p:spPr>
        <p:txBody>
          <a:bodyPr>
            <a:noAutofit/>
          </a:bodyPr>
          <a:lstStyle>
            <a:lvl1pPr>
              <a:defRPr sz="2167"/>
            </a:lvl1pPr>
            <a:lvl2pPr>
              <a:defRPr sz="1917"/>
            </a:lvl2pPr>
            <a:lvl3pPr>
              <a:defRPr sz="1917"/>
            </a:lvl3pPr>
            <a:lvl4pPr>
              <a:defRPr sz="1917"/>
            </a:lvl4pPr>
            <a:lvl5pPr>
              <a:defRPr sz="1917"/>
            </a:lvl5pPr>
            <a:lvl6pPr>
              <a:defRPr sz="1917"/>
            </a:lvl6pPr>
            <a:lvl7pPr>
              <a:defRPr sz="1917"/>
            </a:lvl7pPr>
            <a:lvl8pPr>
              <a:defRPr sz="1917"/>
            </a:lvl8pPr>
            <a:lvl9pPr>
              <a:defRPr sz="191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93B826-8B38-44CC-B1B0-B6C7DE25B28E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96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1ADBCB-950A-42BC-9A27-24D441CE971B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965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3CE436-43ED-4FE6-BB73-2A9F58ACAA13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87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164" y="1482724"/>
            <a:ext cx="7240886" cy="4689475"/>
          </a:xfrm>
        </p:spPr>
        <p:txBody>
          <a:bodyPr>
            <a:noAutofit/>
          </a:bodyPr>
          <a:lstStyle>
            <a:lvl1pPr>
              <a:defRPr sz="2167"/>
            </a:lvl1pPr>
            <a:lvl2pPr>
              <a:defRPr sz="1917"/>
            </a:lvl2pPr>
            <a:lvl3pPr>
              <a:defRPr sz="1917"/>
            </a:lvl3pPr>
            <a:lvl4pPr>
              <a:defRPr sz="1917"/>
            </a:lvl4pPr>
            <a:lvl5pPr>
              <a:defRPr sz="1917"/>
            </a:lvl5pPr>
            <a:lvl6pPr>
              <a:defRPr sz="1917"/>
            </a:lvl6pPr>
            <a:lvl7pPr>
              <a:defRPr sz="1917"/>
            </a:lvl7pPr>
            <a:lvl8pPr>
              <a:defRPr sz="1917"/>
            </a:lvl8pPr>
            <a:lvl9pPr>
              <a:defRPr sz="191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458" y="1482724"/>
            <a:ext cx="3706283" cy="4689475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 marL="488422" indent="0">
              <a:buNone/>
              <a:defRPr sz="1250"/>
            </a:lvl2pPr>
            <a:lvl3pPr marL="976845" indent="0">
              <a:buNone/>
              <a:defRPr sz="1083"/>
            </a:lvl3pPr>
            <a:lvl4pPr marL="1465267" indent="0">
              <a:buNone/>
              <a:defRPr sz="1000"/>
            </a:lvl4pPr>
            <a:lvl5pPr marL="1953690" indent="0">
              <a:buNone/>
              <a:defRPr sz="1000"/>
            </a:lvl5pPr>
            <a:lvl6pPr marL="2442112" indent="0">
              <a:buNone/>
              <a:defRPr sz="1000"/>
            </a:lvl6pPr>
            <a:lvl7pPr marL="2930534" indent="0">
              <a:buNone/>
              <a:defRPr sz="1000"/>
            </a:lvl7pPr>
            <a:lvl8pPr marL="3418957" indent="0">
              <a:buNone/>
              <a:defRPr sz="1000"/>
            </a:lvl8pPr>
            <a:lvl9pPr marL="390738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DE9266-5748-4D1D-BC91-A0455D0757A7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30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1446" y="1482732"/>
            <a:ext cx="11094561" cy="4308475"/>
          </a:xfrm>
        </p:spPr>
        <p:txBody>
          <a:bodyPr rtlCol="0">
            <a:noAutofit/>
          </a:bodyPr>
          <a:lstStyle>
            <a:lvl1pPr marL="0" indent="0">
              <a:buNone/>
              <a:defRPr sz="3417"/>
            </a:lvl1pPr>
            <a:lvl2pPr marL="488422" indent="0">
              <a:buNone/>
              <a:defRPr sz="3000"/>
            </a:lvl2pPr>
            <a:lvl3pPr marL="976845" indent="0">
              <a:buNone/>
              <a:defRPr sz="2583"/>
            </a:lvl3pPr>
            <a:lvl4pPr marL="1465267" indent="0">
              <a:buNone/>
              <a:defRPr sz="2167"/>
            </a:lvl4pPr>
            <a:lvl5pPr marL="1953690" indent="0">
              <a:buNone/>
              <a:defRPr sz="2167"/>
            </a:lvl5pPr>
            <a:lvl6pPr marL="2442112" indent="0">
              <a:buNone/>
              <a:defRPr sz="2167"/>
            </a:lvl6pPr>
            <a:lvl7pPr marL="2930534" indent="0">
              <a:buNone/>
              <a:defRPr sz="2167"/>
            </a:lvl7pPr>
            <a:lvl8pPr marL="3418957" indent="0">
              <a:buNone/>
              <a:defRPr sz="2167"/>
            </a:lvl8pPr>
            <a:lvl9pPr marL="3907380" indent="0">
              <a:buNone/>
              <a:defRPr sz="2167"/>
            </a:lvl9pPr>
          </a:lstStyle>
          <a:p>
            <a:pPr lvl="0"/>
            <a:r>
              <a:rPr lang="en-US" noProof="0" dirty="0"/>
              <a:t>Click icon to add picture</a:t>
            </a:r>
            <a:endParaRPr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446" y="5867400"/>
            <a:ext cx="11094561" cy="304800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 marL="488422" indent="0">
              <a:buNone/>
              <a:defRPr sz="1250"/>
            </a:lvl2pPr>
            <a:lvl3pPr marL="976845" indent="0">
              <a:buNone/>
              <a:defRPr sz="1083"/>
            </a:lvl3pPr>
            <a:lvl4pPr marL="1465267" indent="0">
              <a:buNone/>
              <a:defRPr sz="1000"/>
            </a:lvl4pPr>
            <a:lvl5pPr marL="1953690" indent="0">
              <a:buNone/>
              <a:defRPr sz="1000"/>
            </a:lvl5pPr>
            <a:lvl6pPr marL="2442112" indent="0">
              <a:buNone/>
              <a:defRPr sz="1000"/>
            </a:lvl6pPr>
            <a:lvl7pPr marL="2930534" indent="0">
              <a:buNone/>
              <a:defRPr sz="1000"/>
            </a:lvl7pPr>
            <a:lvl8pPr marL="3418957" indent="0">
              <a:buNone/>
              <a:defRPr sz="1000"/>
            </a:lvl8pPr>
            <a:lvl9pPr marL="390738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406C4A-5B52-4167-A752-B1462A1B232C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801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5"/>
            </p:custDataLst>
          </p:nvPr>
        </p:nvGraphicFramePr>
        <p:xfrm>
          <a:off x="1589" y="1600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0" name="think-cell Slide" r:id="rId16" imgW="270" imgH="270" progId="TCLayout.ActiveDocument.1">
                  <p:embed/>
                </p:oleObj>
              </mc:Choice>
              <mc:Fallback>
                <p:oleObj name="think-cell Slide" r:id="rId16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9" y="1600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" name="Rectangle 155"/>
          <p:cNvSpPr/>
          <p:nvPr/>
        </p:nvSpPr>
        <p:spPr>
          <a:xfrm>
            <a:off x="11507610" y="6477000"/>
            <a:ext cx="684390" cy="228600"/>
          </a:xfrm>
          <a:prstGeom prst="rect">
            <a:avLst/>
          </a:prstGeom>
          <a:solidFill>
            <a:srgbClr val="7F7E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688" tIns="48844" rIns="97688" bIns="48844" anchor="ctr"/>
          <a:lstStyle/>
          <a:p>
            <a:pPr algn="ctr">
              <a:defRPr/>
            </a:pPr>
            <a:endParaRPr sz="1500" dirty="0">
              <a:solidFill>
                <a:prstClr val="white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51009" y="381000"/>
            <a:ext cx="10061021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7226" tIns="58613" rIns="117226" bIns="586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51019" y="1482733"/>
            <a:ext cx="11093163" cy="468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7226" tIns="58613" rIns="117226" bIns="586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1019" y="6573839"/>
            <a:ext cx="6807386" cy="182563"/>
          </a:xfrm>
          <a:prstGeom prst="rect">
            <a:avLst/>
          </a:prstGeom>
        </p:spPr>
        <p:txBody>
          <a:bodyPr vert="horz" lIns="117226" tIns="58613" rIns="117226" bIns="58613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67" b="0">
                <a:solidFill>
                  <a:srgbClr val="6A737B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47321" y="6477018"/>
            <a:ext cx="493841" cy="206375"/>
          </a:xfrm>
          <a:prstGeom prst="rect">
            <a:avLst/>
          </a:prstGeom>
        </p:spPr>
        <p:txBody>
          <a:bodyPr vert="horz" wrap="square" lIns="117226" tIns="58613" rIns="117226" bIns="58613" numCol="1" anchor="ctr" anchorCtr="0" compatLnSpc="1">
            <a:prstTxWarp prst="textNoShape">
              <a:avLst/>
            </a:prstTxWarp>
          </a:bodyPr>
          <a:lstStyle>
            <a:lvl1pPr>
              <a:defRPr sz="1167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5B45684-E8FE-44F6-949D-A4ED9AABF128}" type="slidenum">
              <a:rPr lang="en-US" altLang="en-US">
                <a:solidFill>
                  <a:prstClr val="white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dirty="0">
              <a:solidFill>
                <a:prstClr val="white"/>
              </a:solidFill>
              <a:ea typeface="ＭＳ Ｐゴシック" pitchFamily="34" charset="-128"/>
            </a:endParaRPr>
          </a:p>
        </p:txBody>
      </p:sp>
      <p:pic>
        <p:nvPicPr>
          <p:cNvPr id="1031" name="Picture 14" descr="TD Logo BW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0343" y="381002"/>
            <a:ext cx="493841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5" descr="TD Logo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11150343" y="381002"/>
            <a:ext cx="493841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l"/>
          <p:cNvSpPr txBox="1"/>
          <p:nvPr userDrawn="1"/>
        </p:nvSpPr>
        <p:spPr>
          <a:xfrm>
            <a:off x="1" y="6533896"/>
            <a:ext cx="197349" cy="317933"/>
          </a:xfrm>
          <a:prstGeom prst="rect">
            <a:avLst/>
          </a:prstGeom>
          <a:noFill/>
        </p:spPr>
        <p:txBody>
          <a:bodyPr vert="horz" wrap="none" lIns="97688" tIns="48844" rIns="97688" bIns="48844" rtlCol="0">
            <a:spAutoFit/>
          </a:bodyPr>
          <a:lstStyle/>
          <a:p>
            <a:pPr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endParaRPr lang="en-CA" sz="1500" dirty="0">
              <a:solidFill>
                <a:srgbClr val="808083">
                  <a:lumMod val="50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438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17" kern="1200">
          <a:solidFill>
            <a:schemeClr val="bg2"/>
          </a:solidFill>
          <a:latin typeface="Arial" pitchFamily="34" charset="0"/>
          <a:ea typeface="ＭＳ Ｐゴシック" pitchFamily="34" charset="-128"/>
          <a:cs typeface="Arial" pitchFamily="34" charset="0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17">
          <a:solidFill>
            <a:schemeClr val="bg2"/>
          </a:solidFill>
          <a:latin typeface="Arial" pitchFamily="34" charset="0"/>
          <a:ea typeface="ＭＳ Ｐゴシック" pitchFamily="34" charset="-128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17">
          <a:solidFill>
            <a:schemeClr val="bg2"/>
          </a:solidFill>
          <a:latin typeface="Arial" pitchFamily="34" charset="0"/>
          <a:ea typeface="ＭＳ Ｐゴシック" pitchFamily="34" charset="-128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17">
          <a:solidFill>
            <a:schemeClr val="bg2"/>
          </a:solidFill>
          <a:latin typeface="Arial" pitchFamily="34" charset="0"/>
          <a:ea typeface="ＭＳ Ｐゴシック" pitchFamily="34" charset="-128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17">
          <a:solidFill>
            <a:schemeClr val="bg2"/>
          </a:solidFill>
          <a:latin typeface="Arial" pitchFamily="34" charset="0"/>
          <a:ea typeface="ＭＳ Ｐゴシック" pitchFamily="34" charset="-128"/>
        </a:defRPr>
      </a:lvl5pPr>
      <a:lvl6pPr marL="488422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17">
          <a:solidFill>
            <a:schemeClr val="bg2"/>
          </a:solidFill>
          <a:latin typeface="Arial" pitchFamily="34" charset="0"/>
          <a:ea typeface="ＭＳ Ｐゴシック" pitchFamily="34" charset="-128"/>
        </a:defRPr>
      </a:lvl6pPr>
      <a:lvl7pPr marL="976845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17">
          <a:solidFill>
            <a:schemeClr val="bg2"/>
          </a:solidFill>
          <a:latin typeface="Arial" pitchFamily="34" charset="0"/>
          <a:ea typeface="ＭＳ Ｐゴシック" pitchFamily="34" charset="-128"/>
        </a:defRPr>
      </a:lvl7pPr>
      <a:lvl8pPr marL="1465267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17">
          <a:solidFill>
            <a:schemeClr val="bg2"/>
          </a:solidFill>
          <a:latin typeface="Arial" pitchFamily="34" charset="0"/>
          <a:ea typeface="ＭＳ Ｐゴシック" pitchFamily="34" charset="-128"/>
        </a:defRPr>
      </a:lvl8pPr>
      <a:lvl9pPr marL="195369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17">
          <a:solidFill>
            <a:schemeClr val="bg2"/>
          </a:solidFill>
          <a:latin typeface="Arial" pitchFamily="34" charset="0"/>
          <a:ea typeface="ＭＳ Ｐゴシック" pitchFamily="34" charset="-128"/>
        </a:defRPr>
      </a:lvl9pPr>
    </p:titleStyle>
    <p:bodyStyle>
      <a:lvl1pPr marL="252692" indent="-252692" algn="l" rtl="0" eaLnBrk="1" fontAlgn="base" hangingPunct="1">
        <a:lnSpc>
          <a:spcPct val="95000"/>
        </a:lnSpc>
        <a:spcBef>
          <a:spcPts val="2777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n"/>
        <a:defRPr sz="2167" kern="1200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1pPr>
      <a:lvl2pPr marL="439242" indent="-184855" algn="l" rtl="0" eaLnBrk="1" fontAlgn="base" hangingPunct="1">
        <a:lnSpc>
          <a:spcPct val="95000"/>
        </a:lnSpc>
        <a:spcBef>
          <a:spcPts val="962"/>
        </a:spcBef>
        <a:spcAft>
          <a:spcPct val="0"/>
        </a:spcAft>
        <a:buClr>
          <a:schemeClr val="tx1"/>
        </a:buClr>
        <a:buSzPct val="100000"/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ＭＳ Ｐゴシック" pitchFamily="34" charset="-128"/>
          <a:cs typeface="Arial" pitchFamily="34" charset="0"/>
        </a:defRPr>
      </a:lvl2pPr>
      <a:lvl3pPr marL="613920" indent="-174680" algn="l" rtl="0" eaLnBrk="1" fontAlgn="base" hangingPunct="1">
        <a:lnSpc>
          <a:spcPct val="95000"/>
        </a:lnSpc>
        <a:spcBef>
          <a:spcPts val="962"/>
        </a:spcBef>
        <a:spcAft>
          <a:spcPct val="0"/>
        </a:spcAft>
        <a:buClr>
          <a:schemeClr val="tx1"/>
        </a:buClr>
        <a:buSzPct val="100000"/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ＭＳ Ｐゴシック" pitchFamily="34" charset="-128"/>
          <a:cs typeface="Arial" pitchFamily="34" charset="0"/>
        </a:defRPr>
      </a:lvl3pPr>
      <a:lvl4pPr marL="800470" indent="-184855" algn="l" rtl="0" eaLnBrk="1" fontAlgn="base" hangingPunct="1">
        <a:lnSpc>
          <a:spcPct val="95000"/>
        </a:lnSpc>
        <a:spcBef>
          <a:spcPts val="962"/>
        </a:spcBef>
        <a:spcAft>
          <a:spcPct val="0"/>
        </a:spcAft>
        <a:buClr>
          <a:schemeClr val="tx1"/>
        </a:buClr>
        <a:buSzPct val="100000"/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ＭＳ Ｐゴシック" pitchFamily="34" charset="-128"/>
          <a:cs typeface="Arial" pitchFamily="34" charset="0"/>
        </a:defRPr>
      </a:lvl4pPr>
      <a:lvl5pPr marL="976845" indent="-174680" algn="l" rtl="0" eaLnBrk="1" fontAlgn="base" hangingPunct="1">
        <a:lnSpc>
          <a:spcPct val="95000"/>
        </a:lnSpc>
        <a:spcBef>
          <a:spcPts val="962"/>
        </a:spcBef>
        <a:spcAft>
          <a:spcPct val="0"/>
        </a:spcAft>
        <a:buClr>
          <a:schemeClr val="tx1"/>
        </a:buClr>
        <a:buSzPct val="100000"/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ＭＳ Ｐゴシック" pitchFamily="34" charset="-128"/>
          <a:cs typeface="Arial" pitchFamily="34" charset="0"/>
        </a:defRPr>
      </a:lvl5pPr>
      <a:lvl6pPr marL="976845" indent="-175832" algn="l" defTabSz="976845" rtl="0" eaLnBrk="1" latinLnBrk="0" hangingPunct="1">
        <a:lnSpc>
          <a:spcPct val="95000"/>
        </a:lnSpc>
        <a:spcBef>
          <a:spcPts val="962"/>
        </a:spcBef>
        <a:buFont typeface="Arial" pitchFamily="34" charset="0"/>
        <a:buChar char="–"/>
        <a:defRPr sz="1917" kern="1200">
          <a:solidFill>
            <a:schemeClr val="tx1"/>
          </a:solidFill>
          <a:latin typeface="+mn-lt"/>
          <a:ea typeface="+mn-ea"/>
          <a:cs typeface="+mn-cs"/>
        </a:defRPr>
      </a:lvl6pPr>
      <a:lvl7pPr marL="976845" indent="-175832" algn="l" defTabSz="976845" rtl="0" eaLnBrk="1" latinLnBrk="0" hangingPunct="1">
        <a:lnSpc>
          <a:spcPct val="95000"/>
        </a:lnSpc>
        <a:spcBef>
          <a:spcPts val="962"/>
        </a:spcBef>
        <a:buFont typeface="Arial" pitchFamily="34" charset="0"/>
        <a:buChar char="–"/>
        <a:defRPr sz="1917" kern="1200">
          <a:solidFill>
            <a:schemeClr val="tx1"/>
          </a:solidFill>
          <a:latin typeface="+mn-lt"/>
          <a:ea typeface="+mn-ea"/>
          <a:cs typeface="+mn-cs"/>
        </a:defRPr>
      </a:lvl7pPr>
      <a:lvl8pPr marL="976845" indent="-175832" algn="l" defTabSz="976845" rtl="0" eaLnBrk="1" latinLnBrk="0" hangingPunct="1">
        <a:lnSpc>
          <a:spcPct val="95000"/>
        </a:lnSpc>
        <a:spcBef>
          <a:spcPts val="962"/>
        </a:spcBef>
        <a:buFont typeface="Arial" pitchFamily="34" charset="0"/>
        <a:buChar char="–"/>
        <a:defRPr sz="1917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976845" indent="-175832" algn="l" defTabSz="976845" rtl="0" eaLnBrk="1" latinLnBrk="0" hangingPunct="1">
        <a:lnSpc>
          <a:spcPct val="95000"/>
        </a:lnSpc>
        <a:spcBef>
          <a:spcPts val="962"/>
        </a:spcBef>
        <a:buFont typeface="Arial" pitchFamily="34" charset="0"/>
        <a:buChar char="–"/>
        <a:defRPr sz="1917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76845" rtl="0" eaLnBrk="1" latinLnBrk="0" hangingPunct="1">
        <a:defRPr sz="1917" kern="1200">
          <a:solidFill>
            <a:schemeClr val="tx1"/>
          </a:solidFill>
          <a:latin typeface="+mn-lt"/>
          <a:ea typeface="+mn-ea"/>
          <a:cs typeface="+mn-cs"/>
        </a:defRPr>
      </a:lvl1pPr>
      <a:lvl2pPr marL="488422" algn="l" defTabSz="976845" rtl="0" eaLnBrk="1" latinLnBrk="0" hangingPunct="1">
        <a:defRPr sz="1917" kern="1200">
          <a:solidFill>
            <a:schemeClr val="tx1"/>
          </a:solidFill>
          <a:latin typeface="+mn-lt"/>
          <a:ea typeface="+mn-ea"/>
          <a:cs typeface="+mn-cs"/>
        </a:defRPr>
      </a:lvl2pPr>
      <a:lvl3pPr marL="976845" algn="l" defTabSz="976845" rtl="0" eaLnBrk="1" latinLnBrk="0" hangingPunct="1">
        <a:defRPr sz="1917" kern="1200">
          <a:solidFill>
            <a:schemeClr val="tx1"/>
          </a:solidFill>
          <a:latin typeface="+mn-lt"/>
          <a:ea typeface="+mn-ea"/>
          <a:cs typeface="+mn-cs"/>
        </a:defRPr>
      </a:lvl3pPr>
      <a:lvl4pPr marL="1465267" algn="l" defTabSz="976845" rtl="0" eaLnBrk="1" latinLnBrk="0" hangingPunct="1">
        <a:defRPr sz="1917" kern="1200">
          <a:solidFill>
            <a:schemeClr val="tx1"/>
          </a:solidFill>
          <a:latin typeface="+mn-lt"/>
          <a:ea typeface="+mn-ea"/>
          <a:cs typeface="+mn-cs"/>
        </a:defRPr>
      </a:lvl4pPr>
      <a:lvl5pPr marL="1953690" algn="l" defTabSz="976845" rtl="0" eaLnBrk="1" latinLnBrk="0" hangingPunct="1">
        <a:defRPr sz="1917" kern="1200">
          <a:solidFill>
            <a:schemeClr val="tx1"/>
          </a:solidFill>
          <a:latin typeface="+mn-lt"/>
          <a:ea typeface="+mn-ea"/>
          <a:cs typeface="+mn-cs"/>
        </a:defRPr>
      </a:lvl5pPr>
      <a:lvl6pPr marL="2442112" algn="l" defTabSz="976845" rtl="0" eaLnBrk="1" latinLnBrk="0" hangingPunct="1">
        <a:defRPr sz="1917" kern="1200">
          <a:solidFill>
            <a:schemeClr val="tx1"/>
          </a:solidFill>
          <a:latin typeface="+mn-lt"/>
          <a:ea typeface="+mn-ea"/>
          <a:cs typeface="+mn-cs"/>
        </a:defRPr>
      </a:lvl6pPr>
      <a:lvl7pPr marL="2930534" algn="l" defTabSz="976845" rtl="0" eaLnBrk="1" latinLnBrk="0" hangingPunct="1">
        <a:defRPr sz="1917" kern="1200">
          <a:solidFill>
            <a:schemeClr val="tx1"/>
          </a:solidFill>
          <a:latin typeface="+mn-lt"/>
          <a:ea typeface="+mn-ea"/>
          <a:cs typeface="+mn-cs"/>
        </a:defRPr>
      </a:lvl7pPr>
      <a:lvl8pPr marL="3418957" algn="l" defTabSz="976845" rtl="0" eaLnBrk="1" latinLnBrk="0" hangingPunct="1">
        <a:defRPr sz="1917" kern="1200">
          <a:solidFill>
            <a:schemeClr val="tx1"/>
          </a:solidFill>
          <a:latin typeface="+mn-lt"/>
          <a:ea typeface="+mn-ea"/>
          <a:cs typeface="+mn-cs"/>
        </a:defRPr>
      </a:lvl8pPr>
      <a:lvl9pPr marL="3907380" algn="l" defTabSz="976845" rtl="0" eaLnBrk="1" latinLnBrk="0" hangingPunct="1">
        <a:defRPr sz="19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Economic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CSAP Society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31949" y="3810000"/>
            <a:ext cx="3439688" cy="296863"/>
          </a:xfrm>
        </p:spPr>
        <p:txBody>
          <a:bodyPr/>
          <a:lstStyle/>
          <a:p>
            <a:r>
              <a:rPr lang="en-US" dirty="0"/>
              <a:t>Tim Collins &amp; Nicholas Mackay</a:t>
            </a:r>
          </a:p>
        </p:txBody>
      </p:sp>
    </p:spTree>
    <p:extLst>
      <p:ext uri="{BB962C8B-B14F-4D97-AF65-F5344CB8AC3E}">
        <p14:creationId xmlns:p14="http://schemas.microsoft.com/office/powerpoint/2010/main" val="2183030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637" y="2622177"/>
            <a:ext cx="10061021" cy="808038"/>
          </a:xfrm>
        </p:spPr>
        <p:txBody>
          <a:bodyPr/>
          <a:lstStyle/>
          <a:p>
            <a:pPr algn="ctr"/>
            <a:r>
              <a:rPr lang="en-US" dirty="0"/>
              <a:t>US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976845"/>
            <a:fld id="{0E1ADBCB-950A-42BC-9A27-24D441CE971B}" type="slidenum">
              <a:rPr lang="en-US" altLang="en-US">
                <a:solidFill>
                  <a:prstClr val="white"/>
                </a:solidFill>
                <a:latin typeface="Arial"/>
              </a:rPr>
              <a:pPr defTabSz="976845"/>
              <a:t>10</a:t>
            </a:fld>
            <a:endParaRPr lang="en-US" altLang="en-US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6617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Economic Data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976845"/>
            <a:fld id="{0E1ADBCB-950A-42BC-9A27-24D441CE971B}" type="slidenum">
              <a:rPr lang="en-US" altLang="en-US">
                <a:solidFill>
                  <a:prstClr val="white"/>
                </a:solidFill>
                <a:latin typeface="Arial"/>
              </a:rPr>
              <a:pPr defTabSz="976845"/>
              <a:t>11</a:t>
            </a:fld>
            <a:endParaRPr lang="en-US" altLang="en-US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0" y="2104347"/>
            <a:ext cx="8211070" cy="2673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6494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Growth Outlook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976845"/>
            <a:fld id="{0E1ADBCB-950A-42BC-9A27-24D441CE971B}" type="slidenum">
              <a:rPr lang="en-US" altLang="en-US">
                <a:solidFill>
                  <a:prstClr val="white"/>
                </a:solidFill>
                <a:latin typeface="Arial"/>
              </a:rPr>
              <a:pPr defTabSz="976845"/>
              <a:t>12</a:t>
            </a:fld>
            <a:endParaRPr lang="en-US" altLang="en-US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638" y="1210235"/>
            <a:ext cx="10381153" cy="4706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0500" y="6373851"/>
            <a:ext cx="4445000" cy="372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76845">
              <a:lnSpc>
                <a:spcPct val="95000"/>
              </a:lnSpc>
            </a:pPr>
            <a:r>
              <a:rPr lang="en-US" sz="1917" dirty="0">
                <a:solidFill>
                  <a:srgbClr val="6A737B"/>
                </a:solidFill>
                <a:latin typeface="Arial"/>
              </a:rPr>
              <a:t>Source: Chart - Manulife Investments</a:t>
            </a:r>
          </a:p>
        </p:txBody>
      </p:sp>
    </p:spTree>
    <p:extLst>
      <p:ext uri="{BB962C8B-B14F-4D97-AF65-F5344CB8AC3E}">
        <p14:creationId xmlns:p14="http://schemas.microsoft.com/office/powerpoint/2010/main" val="3430882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Growth Outlook Continued…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976845"/>
            <a:fld id="{0E1ADBCB-950A-42BC-9A27-24D441CE971B}" type="slidenum">
              <a:rPr lang="en-US" altLang="en-US">
                <a:solidFill>
                  <a:prstClr val="white"/>
                </a:solidFill>
                <a:latin typeface="Arial"/>
              </a:rPr>
              <a:pPr defTabSz="976845"/>
              <a:t>13</a:t>
            </a:fld>
            <a:endParaRPr lang="en-US" altLang="en-US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10" y="1210235"/>
            <a:ext cx="10558499" cy="4773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0500" y="6373851"/>
            <a:ext cx="4445000" cy="372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76845">
              <a:lnSpc>
                <a:spcPct val="95000"/>
              </a:lnSpc>
            </a:pPr>
            <a:r>
              <a:rPr lang="en-US" sz="1917" dirty="0">
                <a:solidFill>
                  <a:srgbClr val="6A737B"/>
                </a:solidFill>
                <a:latin typeface="Arial"/>
              </a:rPr>
              <a:t>Source: Chart - Manulife Investments</a:t>
            </a:r>
          </a:p>
        </p:txBody>
      </p:sp>
    </p:spTree>
    <p:extLst>
      <p:ext uri="{BB962C8B-B14F-4D97-AF65-F5344CB8AC3E}">
        <p14:creationId xmlns:p14="http://schemas.microsoft.com/office/powerpoint/2010/main" val="3737026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637" y="2622177"/>
            <a:ext cx="10061021" cy="808038"/>
          </a:xfrm>
        </p:spPr>
        <p:txBody>
          <a:bodyPr/>
          <a:lstStyle/>
          <a:p>
            <a:pPr algn="ctr"/>
            <a:r>
              <a:rPr lang="en-US" dirty="0"/>
              <a:t>North America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976845"/>
            <a:fld id="{0E1ADBCB-950A-42BC-9A27-24D441CE971B}" type="slidenum">
              <a:rPr lang="en-US" altLang="en-US">
                <a:solidFill>
                  <a:prstClr val="white"/>
                </a:solidFill>
                <a:latin typeface="Arial"/>
              </a:rPr>
              <a:pPr defTabSz="976845"/>
              <a:t>14</a:t>
            </a:fld>
            <a:endParaRPr lang="en-US" altLang="en-US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3141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 Volatility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976845"/>
            <a:fld id="{0E1ADBCB-950A-42BC-9A27-24D441CE971B}" type="slidenum">
              <a:rPr lang="en-US" altLang="en-US">
                <a:solidFill>
                  <a:prstClr val="white"/>
                </a:solidFill>
                <a:latin typeface="Arial"/>
              </a:rPr>
              <a:pPr defTabSz="976845"/>
              <a:t>15</a:t>
            </a:fld>
            <a:endParaRPr lang="en-US" altLang="en-US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09" y="1210235"/>
            <a:ext cx="10621818" cy="4903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0500" y="6373851"/>
            <a:ext cx="4445000" cy="372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76845">
              <a:lnSpc>
                <a:spcPct val="95000"/>
              </a:lnSpc>
            </a:pPr>
            <a:r>
              <a:rPr lang="en-US" sz="1917" dirty="0">
                <a:solidFill>
                  <a:srgbClr val="6A737B"/>
                </a:solidFill>
                <a:latin typeface="Arial"/>
              </a:rPr>
              <a:t>Source: Chart - Manulife Investments</a:t>
            </a:r>
          </a:p>
        </p:txBody>
      </p:sp>
    </p:spTree>
    <p:extLst>
      <p:ext uri="{BB962C8B-B14F-4D97-AF65-F5344CB8AC3E}">
        <p14:creationId xmlns:p14="http://schemas.microsoft.com/office/powerpoint/2010/main" val="3848770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637" y="2622177"/>
            <a:ext cx="10061021" cy="808038"/>
          </a:xfrm>
        </p:spPr>
        <p:txBody>
          <a:bodyPr/>
          <a:lstStyle/>
          <a:p>
            <a:pPr algn="ctr"/>
            <a:r>
              <a:rPr lang="en-US" dirty="0"/>
              <a:t>The Bottom Line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976845"/>
            <a:fld id="{0E1ADBCB-950A-42BC-9A27-24D441CE971B}" type="slidenum">
              <a:rPr lang="en-US" altLang="en-US">
                <a:solidFill>
                  <a:prstClr val="white"/>
                </a:solidFill>
                <a:latin typeface="Arial"/>
              </a:rPr>
              <a:pPr defTabSz="976845"/>
              <a:t>16</a:t>
            </a:fld>
            <a:endParaRPr lang="en-US" altLang="en-US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3888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Canada &amp; British Columbia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Interest rates – lower for longer</a:t>
            </a:r>
          </a:p>
          <a:p>
            <a:r>
              <a:rPr lang="en-US" dirty="0"/>
              <a:t>Without a contraction in the US the risk of a recession is low in Canada</a:t>
            </a:r>
          </a:p>
          <a:p>
            <a:r>
              <a:rPr lang="en-US" dirty="0"/>
              <a:t>Expect continued volatility</a:t>
            </a:r>
          </a:p>
          <a:p>
            <a:r>
              <a:rPr lang="en-US" dirty="0"/>
              <a:t>Local considerations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976845"/>
            <a:fld id="{2BFE36D7-4E15-4F0A-AB16-8249C6BBFF71}" type="slidenum">
              <a:rPr lang="en-US" altLang="en-US">
                <a:solidFill>
                  <a:prstClr val="white"/>
                </a:solidFill>
                <a:latin typeface="Arial"/>
              </a:rPr>
              <a:pPr defTabSz="976845"/>
              <a:t>17</a:t>
            </a:fld>
            <a:endParaRPr lang="en-US" altLang="en-US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025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Economic Update</a:t>
            </a:r>
          </a:p>
          <a:p>
            <a:pPr lvl="1"/>
            <a:r>
              <a:rPr lang="en-US" dirty="0"/>
              <a:t>Canada </a:t>
            </a:r>
          </a:p>
          <a:p>
            <a:pPr lvl="2"/>
            <a:r>
              <a:rPr lang="en-US" dirty="0"/>
              <a:t>Key Economic Data </a:t>
            </a:r>
          </a:p>
          <a:p>
            <a:pPr lvl="2"/>
            <a:r>
              <a:rPr lang="en-US" dirty="0"/>
              <a:t>Debt Exposure</a:t>
            </a:r>
          </a:p>
          <a:p>
            <a:pPr lvl="2"/>
            <a:r>
              <a:rPr lang="en-US" dirty="0"/>
              <a:t>Debt Expectations</a:t>
            </a:r>
          </a:p>
          <a:p>
            <a:pPr lvl="2"/>
            <a:r>
              <a:rPr lang="en-US" dirty="0"/>
              <a:t>Growth Outlook</a:t>
            </a:r>
          </a:p>
          <a:p>
            <a:pPr lvl="2"/>
            <a:r>
              <a:rPr lang="en-US" dirty="0"/>
              <a:t>Dollar – Range Bound?</a:t>
            </a:r>
          </a:p>
          <a:p>
            <a:pPr lvl="1"/>
            <a:r>
              <a:rPr lang="en-US" dirty="0"/>
              <a:t>US </a:t>
            </a:r>
          </a:p>
          <a:p>
            <a:pPr lvl="2"/>
            <a:r>
              <a:rPr lang="en-US" dirty="0"/>
              <a:t>Key Economic Data</a:t>
            </a:r>
          </a:p>
          <a:p>
            <a:pPr lvl="2"/>
            <a:r>
              <a:rPr lang="en-US" dirty="0"/>
              <a:t>Growth Outlook</a:t>
            </a:r>
          </a:p>
          <a:p>
            <a:pPr lvl="1"/>
            <a:r>
              <a:rPr lang="en-US" dirty="0"/>
              <a:t>North America</a:t>
            </a:r>
          </a:p>
          <a:p>
            <a:pPr lvl="2"/>
            <a:r>
              <a:rPr lang="en-US" dirty="0"/>
              <a:t>Expect Volatility</a:t>
            </a:r>
          </a:p>
          <a:p>
            <a:pPr lvl="1"/>
            <a:r>
              <a:rPr lang="en-US" dirty="0"/>
              <a:t>The Bottom Line</a:t>
            </a:r>
          </a:p>
          <a:p>
            <a:pPr marL="439240" lvl="2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976845"/>
            <a:fld id="{2BFE36D7-4E15-4F0A-AB16-8249C6BBFF71}" type="slidenum">
              <a:rPr lang="en-US" altLang="en-US">
                <a:solidFill>
                  <a:prstClr val="white"/>
                </a:solidFill>
                <a:latin typeface="Arial"/>
              </a:rPr>
              <a:pPr defTabSz="976845"/>
              <a:t>2</a:t>
            </a:fld>
            <a:endParaRPr lang="en-US" altLang="en-US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1543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637" y="2622177"/>
            <a:ext cx="10061021" cy="808038"/>
          </a:xfrm>
        </p:spPr>
        <p:txBody>
          <a:bodyPr/>
          <a:lstStyle/>
          <a:p>
            <a:pPr algn="ctr"/>
            <a:r>
              <a:rPr lang="en-US" dirty="0"/>
              <a:t>Canada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976845"/>
            <a:fld id="{0E1ADBCB-950A-42BC-9A27-24D441CE971B}" type="slidenum">
              <a:rPr lang="en-US" altLang="en-US">
                <a:solidFill>
                  <a:prstClr val="white"/>
                </a:solidFill>
                <a:latin typeface="Arial"/>
              </a:rPr>
              <a:pPr defTabSz="976845"/>
              <a:t>3</a:t>
            </a:fld>
            <a:endParaRPr lang="en-US" altLang="en-US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3304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Economic Data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976845"/>
            <a:fld id="{0E1ADBCB-950A-42BC-9A27-24D441CE971B}" type="slidenum">
              <a:rPr lang="en-US" altLang="en-US">
                <a:solidFill>
                  <a:prstClr val="white"/>
                </a:solidFill>
                <a:latin typeface="Arial"/>
              </a:rPr>
              <a:pPr defTabSz="976845"/>
              <a:t>4</a:t>
            </a:fld>
            <a:endParaRPr lang="en-US" altLang="en-US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0" y="1968501"/>
            <a:ext cx="8031997" cy="2597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2329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Debt Exposure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976845"/>
            <a:fld id="{0E1ADBCB-950A-42BC-9A27-24D441CE971B}" type="slidenum">
              <a:rPr lang="en-US" altLang="en-US">
                <a:solidFill>
                  <a:prstClr val="white"/>
                </a:solidFill>
                <a:latin typeface="Arial"/>
              </a:rPr>
              <a:pPr defTabSz="976845"/>
              <a:t>5</a:t>
            </a:fld>
            <a:endParaRPr lang="en-US" altLang="en-US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108363" y="1546412"/>
            <a:ext cx="10067637" cy="410135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7000" y="6350000"/>
            <a:ext cx="4445000" cy="372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76845">
              <a:lnSpc>
                <a:spcPct val="95000"/>
              </a:lnSpc>
            </a:pPr>
            <a:r>
              <a:rPr lang="en-US" sz="1917" dirty="0">
                <a:solidFill>
                  <a:srgbClr val="6A737B"/>
                </a:solidFill>
                <a:latin typeface="Arial"/>
              </a:rPr>
              <a:t>Source: Chart – Statistics Canada</a:t>
            </a:r>
          </a:p>
        </p:txBody>
      </p:sp>
    </p:spTree>
    <p:extLst>
      <p:ext uri="{BB962C8B-B14F-4D97-AF65-F5344CB8AC3E}">
        <p14:creationId xmlns:p14="http://schemas.microsoft.com/office/powerpoint/2010/main" val="1776818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Debt Exposure Continued…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976845"/>
            <a:fld id="{0E1ADBCB-950A-42BC-9A27-24D441CE971B}" type="slidenum">
              <a:rPr lang="en-US" altLang="en-US">
                <a:solidFill>
                  <a:prstClr val="white"/>
                </a:solidFill>
                <a:latin typeface="Arial"/>
              </a:rPr>
              <a:pPr defTabSz="976845"/>
              <a:t>6</a:t>
            </a:fld>
            <a:endParaRPr lang="en-US" altLang="en-US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364" y="1142999"/>
            <a:ext cx="9790546" cy="525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0500" y="6373851"/>
            <a:ext cx="4445000" cy="372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76845">
              <a:lnSpc>
                <a:spcPct val="95000"/>
              </a:lnSpc>
            </a:pPr>
            <a:r>
              <a:rPr lang="en-US" sz="1917" dirty="0">
                <a:solidFill>
                  <a:srgbClr val="6A737B"/>
                </a:solidFill>
                <a:latin typeface="Arial"/>
              </a:rPr>
              <a:t>Source: Chart - Manulife Investments</a:t>
            </a:r>
          </a:p>
        </p:txBody>
      </p:sp>
    </p:spTree>
    <p:extLst>
      <p:ext uri="{BB962C8B-B14F-4D97-AF65-F5344CB8AC3E}">
        <p14:creationId xmlns:p14="http://schemas.microsoft.com/office/powerpoint/2010/main" val="1966750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Debt Expectations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976845"/>
            <a:fld id="{0E1ADBCB-950A-42BC-9A27-24D441CE971B}" type="slidenum">
              <a:rPr lang="en-US" altLang="en-US">
                <a:solidFill>
                  <a:prstClr val="white"/>
                </a:solidFill>
                <a:latin typeface="Arial"/>
              </a:rPr>
              <a:pPr defTabSz="976845"/>
              <a:t>7</a:t>
            </a:fld>
            <a:endParaRPr lang="en-US" altLang="en-US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108363" y="1277471"/>
            <a:ext cx="10067637" cy="45047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7000" y="6350000"/>
            <a:ext cx="4445000" cy="372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76845">
              <a:lnSpc>
                <a:spcPct val="95000"/>
              </a:lnSpc>
            </a:pPr>
            <a:r>
              <a:rPr lang="en-US" sz="1917" dirty="0">
                <a:solidFill>
                  <a:srgbClr val="6A737B"/>
                </a:solidFill>
                <a:latin typeface="Arial"/>
              </a:rPr>
              <a:t>Source: Chart – Statistics Canada</a:t>
            </a:r>
          </a:p>
        </p:txBody>
      </p:sp>
    </p:spTree>
    <p:extLst>
      <p:ext uri="{BB962C8B-B14F-4D97-AF65-F5344CB8AC3E}">
        <p14:creationId xmlns:p14="http://schemas.microsoft.com/office/powerpoint/2010/main" val="1736164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Growth Outlook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976845"/>
            <a:fld id="{0E1ADBCB-950A-42BC-9A27-24D441CE971B}" type="slidenum">
              <a:rPr lang="en-US" altLang="en-US">
                <a:solidFill>
                  <a:prstClr val="white"/>
                </a:solidFill>
                <a:latin typeface="Arial"/>
              </a:rPr>
              <a:pPr defTabSz="976845"/>
              <a:t>8</a:t>
            </a:fld>
            <a:endParaRPr lang="en-US" altLang="en-US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637" y="1411941"/>
            <a:ext cx="10436600" cy="4303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0500" y="6373851"/>
            <a:ext cx="4445000" cy="372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76845">
              <a:lnSpc>
                <a:spcPct val="95000"/>
              </a:lnSpc>
            </a:pPr>
            <a:r>
              <a:rPr lang="en-US" sz="1917" dirty="0">
                <a:solidFill>
                  <a:srgbClr val="6A737B"/>
                </a:solidFill>
                <a:latin typeface="Arial"/>
              </a:rPr>
              <a:t>Source: Chart - Manulife Investments</a:t>
            </a:r>
          </a:p>
        </p:txBody>
      </p:sp>
    </p:spTree>
    <p:extLst>
      <p:ext uri="{BB962C8B-B14F-4D97-AF65-F5344CB8AC3E}">
        <p14:creationId xmlns:p14="http://schemas.microsoft.com/office/powerpoint/2010/main" val="492567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Dollar – Range Bound?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976845"/>
            <a:fld id="{0E1ADBCB-950A-42BC-9A27-24D441CE971B}" type="slidenum">
              <a:rPr lang="en-US" altLang="en-US">
                <a:solidFill>
                  <a:prstClr val="white"/>
                </a:solidFill>
                <a:latin typeface="Arial"/>
              </a:rPr>
              <a:pPr defTabSz="976845"/>
              <a:t>9</a:t>
            </a:fld>
            <a:endParaRPr lang="en-US" altLang="en-US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1239050"/>
            <a:ext cx="10298330" cy="4706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0500" y="6373851"/>
            <a:ext cx="4445000" cy="372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76845">
              <a:lnSpc>
                <a:spcPct val="95000"/>
              </a:lnSpc>
            </a:pPr>
            <a:r>
              <a:rPr lang="en-US" sz="1917" dirty="0">
                <a:solidFill>
                  <a:srgbClr val="6A737B"/>
                </a:solidFill>
                <a:latin typeface="Arial"/>
              </a:rPr>
              <a:t>Source: Chart - Manulife Investments</a:t>
            </a:r>
          </a:p>
        </p:txBody>
      </p:sp>
    </p:spTree>
    <p:extLst>
      <p:ext uri="{BB962C8B-B14F-4D97-AF65-F5344CB8AC3E}">
        <p14:creationId xmlns:p14="http://schemas.microsoft.com/office/powerpoint/2010/main" val="28557608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4_MA_PPTTemplate_2016 Grey">
  <a:themeElements>
    <a:clrScheme name="TDI">
      <a:dk1>
        <a:srgbClr val="6A737B"/>
      </a:dk1>
      <a:lt1>
        <a:sysClr val="window" lastClr="FFFFFF"/>
      </a:lt1>
      <a:dk2>
        <a:srgbClr val="000000"/>
      </a:dk2>
      <a:lt2>
        <a:srgbClr val="00B624"/>
      </a:lt2>
      <a:accent1>
        <a:srgbClr val="808083"/>
      </a:accent1>
      <a:accent2>
        <a:srgbClr val="E8B400"/>
      </a:accent2>
      <a:accent3>
        <a:srgbClr val="8CC63F"/>
      </a:accent3>
      <a:accent4>
        <a:srgbClr val="619ABC"/>
      </a:accent4>
      <a:accent5>
        <a:srgbClr val="9D9DA1"/>
      </a:accent5>
      <a:accent6>
        <a:srgbClr val="EDC45F"/>
      </a:accent6>
      <a:hlink>
        <a:srgbClr val="00B624"/>
      </a:hlink>
      <a:folHlink>
        <a:srgbClr val="86CA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DI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5000"/>
          </a:lnSpc>
          <a:defRPr/>
        </a:defPPr>
      </a:lstStyle>
    </a:txDef>
  </a:objectDefaults>
  <a:extraClrSchemeLst/>
  <a:custClrLst>
    <a:custClr name="Grey 100%">
      <a:srgbClr val="808083"/>
    </a:custClr>
    <a:custClr name="Orange 100%">
      <a:srgbClr val="E8B400"/>
    </a:custClr>
    <a:custClr name="Fresh Green 100%">
      <a:srgbClr val="8CC63F"/>
    </a:custClr>
    <a:custClr name="Blue 100%">
      <a:srgbClr val="619ABC"/>
    </a:custClr>
    <a:custClr name="blank">
      <a:srgbClr val="FFFFFF"/>
    </a:custClr>
    <a:custClr name="Logo Green 100%">
      <a:srgbClr val="00B624"/>
    </a:custClr>
    <a:custClr name="Dark Green 100%">
      <a:srgbClr val="163D22"/>
    </a:custClr>
    <a:custClr name="blank">
      <a:srgbClr val="FFFFFF"/>
    </a:custClr>
    <a:custClr name="blank">
      <a:srgbClr val="FFFFFF"/>
    </a:custClr>
    <a:custClr name="blank">
      <a:srgbClr val="FFFFFF"/>
    </a:custClr>
    <a:custClr name="Grey 75%">
      <a:srgbClr val="9D9DA1"/>
    </a:custClr>
    <a:custClr name="Orange 75%">
      <a:srgbClr val="EDC45F"/>
    </a:custClr>
    <a:custClr name="Fresh Green 75%">
      <a:srgbClr val="AAD572"/>
    </a:custClr>
    <a:custClr name="Blue 75%">
      <a:srgbClr val="83AECB"/>
    </a:custClr>
    <a:custClr name="blank">
      <a:srgbClr val="FFFFFF"/>
    </a:custClr>
    <a:custClr name="Logo Green 75%">
      <a:srgbClr val="86CA72"/>
    </a:custClr>
    <a:custClr name="Dark Green 75%">
      <a:srgbClr val="3E6856"/>
    </a:custClr>
    <a:custClr name="blank">
      <a:srgbClr val="FFFFFF"/>
    </a:custClr>
    <a:custClr name="blank">
      <a:srgbClr val="FFFFFF"/>
    </a:custClr>
    <a:custClr name="blank">
      <a:srgbClr val="FFFFFF"/>
    </a:custClr>
    <a:custClr name="Grey 50%">
      <a:srgbClr val="BCBBBF"/>
    </a:custClr>
    <a:custClr name="Orange 50%">
      <a:srgbClr val="F2D58F"/>
    </a:custClr>
    <a:custClr name="Fresh Green 50%">
      <a:srgbClr val="C5E19D"/>
    </a:custClr>
    <a:custClr name="Blue 50%">
      <a:srgbClr val="A7C4DA"/>
    </a:custClr>
    <a:custClr name="blank">
      <a:srgbClr val="FFFFFF"/>
    </a:custClr>
    <a:custClr name="Logo Green 50%">
      <a:srgbClr val="AED99E"/>
    </a:custClr>
    <a:custClr name="Dark Green 50%">
      <a:srgbClr val="739283"/>
    </a:custClr>
    <a:custClr name="blank">
      <a:srgbClr val="FFFFFF"/>
    </a:custClr>
    <a:custClr name="blank">
      <a:srgbClr val="FFFFFF"/>
    </a:custClr>
    <a:custClr name="blank">
      <a:srgbClr val="FFFFFF"/>
    </a:custClr>
    <a:custClr name="Grey 25%">
      <a:srgbClr val="DCDCDE"/>
    </a:custClr>
    <a:custClr name="Orange 25%">
      <a:srgbClr val="F8E7C2"/>
    </a:custClr>
    <a:custClr name="Fresh Green 20%">
      <a:srgbClr val="EDF5E0"/>
    </a:custClr>
    <a:custClr name="Blue 25%">
      <a:srgbClr val="CEDDEA"/>
    </a:custClr>
    <a:custClr name="blank">
      <a:srgbClr val="FFFFFF"/>
    </a:custClr>
    <a:custClr name="Logo Green 20%">
      <a:srgbClr val="E6F1E0"/>
    </a:custClr>
    <a:custClr name="Dark Green 10%">
      <a:srgbClr val="E0EBE7"/>
    </a:custClr>
    <a:custClr name="blank">
      <a:srgbClr val="FFFFFF"/>
    </a:custClr>
    <a:custClr name="blank">
      <a:srgbClr val="FFFFFF"/>
    </a:custClr>
    <a:custClr name="blank">
      <a:srgbClr val="FFFFFF"/>
    </a:custClr>
    <a:custClr name="Font">
      <a:srgbClr val="6A737B"/>
    </a:custClr>
    <a:custClr name="Lines (Black)">
      <a:srgbClr val="000000"/>
    </a:custClr>
    <a:custClr name="Background (White)">
      <a:srgbClr val="FFFFFF"/>
    </a:custClr>
  </a:custClr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8696</TotalTime>
  <Words>170</Words>
  <Application>Microsoft Office PowerPoint</Application>
  <PresentationFormat>Widescreen</PresentationFormat>
  <Paragraphs>60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ＭＳ Ｐゴシック</vt:lpstr>
      <vt:lpstr>Arial</vt:lpstr>
      <vt:lpstr>Calibri</vt:lpstr>
      <vt:lpstr>Wingdings</vt:lpstr>
      <vt:lpstr>4_MA_PPTTemplate_2016 Grey</vt:lpstr>
      <vt:lpstr>think-cell Slide</vt:lpstr>
      <vt:lpstr>Economic Update</vt:lpstr>
      <vt:lpstr>Agenda </vt:lpstr>
      <vt:lpstr>Canada </vt:lpstr>
      <vt:lpstr>Key Economic Data </vt:lpstr>
      <vt:lpstr>Debt Exposure</vt:lpstr>
      <vt:lpstr>Debt Exposure Continued…</vt:lpstr>
      <vt:lpstr>Debt Expectations </vt:lpstr>
      <vt:lpstr>Growth Outlook</vt:lpstr>
      <vt:lpstr>Dollar – Range Bound? </vt:lpstr>
      <vt:lpstr>US </vt:lpstr>
      <vt:lpstr>Key Economic Data </vt:lpstr>
      <vt:lpstr>Growth Outlook</vt:lpstr>
      <vt:lpstr>Growth Outlook Continued…</vt:lpstr>
      <vt:lpstr>North America </vt:lpstr>
      <vt:lpstr>Expect Volatility </vt:lpstr>
      <vt:lpstr>The Bottom Line </vt:lpstr>
      <vt:lpstr>Canada &amp; British Columbia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Raquel Damecour</dc:creator>
  <cp:lastModifiedBy>CSAP Communications</cp:lastModifiedBy>
  <cp:revision>159</cp:revision>
  <dcterms:created xsi:type="dcterms:W3CDTF">2019-04-25T05:12:27Z</dcterms:created>
  <dcterms:modified xsi:type="dcterms:W3CDTF">2020-01-08T23:23:44Z</dcterms:modified>
</cp:coreProperties>
</file>