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60" r:id="rId2"/>
    <p:sldMasterId id="2147483867" r:id="rId3"/>
  </p:sldMasterIdLst>
  <p:notesMasterIdLst>
    <p:notesMasterId r:id="rId30"/>
  </p:notesMasterIdLst>
  <p:sldIdLst>
    <p:sldId id="713" r:id="rId4"/>
    <p:sldId id="714" r:id="rId5"/>
    <p:sldId id="715" r:id="rId6"/>
    <p:sldId id="716" r:id="rId7"/>
    <p:sldId id="717" r:id="rId8"/>
    <p:sldId id="718" r:id="rId9"/>
    <p:sldId id="719" r:id="rId10"/>
    <p:sldId id="720" r:id="rId11"/>
    <p:sldId id="721" r:id="rId12"/>
    <p:sldId id="722" r:id="rId13"/>
    <p:sldId id="723" r:id="rId14"/>
    <p:sldId id="724" r:id="rId15"/>
    <p:sldId id="725" r:id="rId16"/>
    <p:sldId id="726" r:id="rId17"/>
    <p:sldId id="727" r:id="rId18"/>
    <p:sldId id="728" r:id="rId19"/>
    <p:sldId id="729" r:id="rId20"/>
    <p:sldId id="730" r:id="rId21"/>
    <p:sldId id="731" r:id="rId22"/>
    <p:sldId id="732" r:id="rId23"/>
    <p:sldId id="733" r:id="rId24"/>
    <p:sldId id="734" r:id="rId25"/>
    <p:sldId id="735" r:id="rId26"/>
    <p:sldId id="736" r:id="rId27"/>
    <p:sldId id="737" r:id="rId28"/>
    <p:sldId id="73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82E"/>
    <a:srgbClr val="879F28"/>
    <a:srgbClr val="75904A"/>
    <a:srgbClr val="759014"/>
    <a:srgbClr val="303030"/>
    <a:srgbClr val="000000"/>
    <a:srgbClr val="66B03B"/>
    <a:srgbClr val="72AE39"/>
    <a:srgbClr val="176CA5"/>
    <a:srgbClr val="21A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55" autoAdjust="0"/>
    <p:restoredTop sz="92168" autoAdjust="0"/>
  </p:normalViewPr>
  <p:slideViewPr>
    <p:cSldViewPr snapToGrid="0" snapToObjects="1">
      <p:cViewPr varScale="1">
        <p:scale>
          <a:sx n="95" d="100"/>
          <a:sy n="95" d="100"/>
        </p:scale>
        <p:origin x="240" y="4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9443-CF89-2F44-A47B-EB1E94209FF5}" type="datetimeFigureOut">
              <a:rPr lang="en-US" smtClean="0"/>
              <a:t>1/8/2020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D099-CE26-8E49-83A4-6B6F183967B7}" type="slidenum">
              <a:rPr lang="en-US" smtClean="0"/>
              <a:t>‹#›</a:t>
            </a:fld>
            <a:endParaRPr lang="en-US" dirty="0"/>
          </a:p>
        </p:txBody>
      </p:sp>
    </p:spTree>
    <p:extLst>
      <p:ext uri="{BB962C8B-B14F-4D97-AF65-F5344CB8AC3E}">
        <p14:creationId xmlns:p14="http://schemas.microsoft.com/office/powerpoint/2010/main" val="102946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5913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Schedule 2, use A4, is linked to fire retardant manufacturing and wholesale bulk storage, presumably to capture sites at which aqueous film forming foams or other fluorine-containing foams were stored, handled or used in large quantities.  It should be noted that A4 refers to WHOLESALE bulk storage and not simply bulk storage.  This may be a gap that the Ministry intends to address down the road based on the description of wholesale bulk storage provided in Administrative Guidance document 13.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not all areas where firefighting chemicals were stored or used, will be sources of PFAS.  These chemicals are associated with flammable liquid or Class B fire-fighting foams. Forest fire-fighting chemicals are generally comprised of Class A fire extinguishing materials and are not expected to be sources of PFAS.  </a:t>
            </a:r>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70479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guidance document also touches on efforts elsewhere, whether federally by Health Canada and Environment and Climate Change Canada or internationally.   These are provided in the document as a starting point for further inquiry by BC- based practitioners due to the likelihood that investigators will encounter a wider array of PFAS at contaminated sites than the 3 regulated parameters.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my understanding that some of the non-regulated PFAS may get reviewed in the next cycle of standards by the BC Ministry, so they may very well be substances that are regulated provincially in the future.  In addition, it’s important to explain the current regulatory status and what we know about the toxicity of these other PFAS chemicals to our clients, in order to help them make informed decisions on how to proceed based on the best available science.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Health Canada has derived drinking water guidelines for PFOS and PFOA – these were released nearly a year ago.  They’ve also developed drinking water screening values for PFBS and 8 other PFAS that are not currently regulated under the CSR.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CCME has developed draft soil and groundwater quality guidelines for PFOS but have not finalized these.  Environment and Climate Change Canada has developed guidelines for PFOS in surface water (protective of direct contact only) and for various biota tissues.</a:t>
            </a:r>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4697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Internationally, PFAS are recognized as an environmental issue.  Two PFAS are now listed in the Stockholm Convention, with a third PFAS (that’s’ not currently regulated under the CSR) under consideration for inclusion.  Guidelines for the environmentally sound management of PFOS-containing wastes have been developed under the Basel Convention (with hazardous levels defined by a PFOS content of 50 mg/kg in the wastes).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BC guidance document also touches on regulatory efforts in other countries and summarizes available guidelines for media and exposure route combinations not considered for the CSR-regulated parameters, as well as guidelines for non-regulated parameters. Since the regulatory regimes internationally are constantly changing, these values are simply provided as a starting point for further inquiry - and caution should be used in referring to the values as some of them may have been revised or </a:t>
            </a:r>
            <a:r>
              <a:rPr lang="en-US" sz="1200" kern="1200" dirty="0" err="1">
                <a:solidFill>
                  <a:schemeClr val="tx1"/>
                </a:solidFill>
                <a:effectLst/>
                <a:latin typeface="+mn-lt"/>
                <a:ea typeface="+mn-ea"/>
                <a:cs typeface="+mn-cs"/>
              </a:rPr>
              <a:t>superceded</a:t>
            </a:r>
            <a:r>
              <a:rPr lang="en-US" sz="1200" kern="1200" dirty="0">
                <a:solidFill>
                  <a:schemeClr val="tx1"/>
                </a:solidFill>
                <a:effectLst/>
                <a:latin typeface="+mn-lt"/>
                <a:ea typeface="+mn-ea"/>
                <a:cs typeface="+mn-cs"/>
              </a:rPr>
              <a:t> in the short time since the guidance document was released.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15D28B3-BD68-477F-A412-67CB80217EC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39703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document reviews the point sources of relevance under the BC regulatory regime. A</a:t>
            </a:r>
            <a:r>
              <a:rPr lang="en-US" baseline="0" dirty="0"/>
              <a:t>reas where emergency response personnel would have trained with the use of PFAS-containing firefighting foams are potential point sources of PFAS.  Frequently, these have been situated at airports, for obvious reasons.   However, firefighting training areas are not the only locations where these foams may have been historically released.   Other areas to consider in regards to release of </a:t>
            </a:r>
            <a:r>
              <a:rPr lang="en-US" baseline="0" dirty="0" err="1"/>
              <a:t>firegfighting</a:t>
            </a:r>
            <a:r>
              <a:rPr lang="en-US" baseline="0" dirty="0"/>
              <a:t> foams are listed here.</a:t>
            </a:r>
          </a:p>
          <a:p>
            <a:endParaRPr lang="en-US" baseline="0" dirty="0"/>
          </a:p>
          <a:p>
            <a:r>
              <a:rPr lang="en-US" baseline="0" dirty="0"/>
              <a:t>In particular, foams will have been used to prevent ignition of flammable liquids during fires and spills.  To that end, foams could have been deployed at non-airport sites such as large scale petroleum facilities.  However, as noted earlier, given that the A4 Schedule 2 use refers to wholesale bulk storage of fire </a:t>
            </a:r>
            <a:r>
              <a:rPr lang="en-US" baseline="0" dirty="0" err="1"/>
              <a:t>retardents</a:t>
            </a:r>
            <a:r>
              <a:rPr lang="en-US" baseline="0" dirty="0"/>
              <a:t>, it is unclear whether storage and deployment of fluorine-containing foams at petroleum facilities are captured by the Schedule 2 uses linked to the PFAS standards.   Regardless the Environmental Management Act prohibits the creation of pollution, so this may be a minimal gap in reality. </a:t>
            </a:r>
          </a:p>
          <a:p>
            <a:endParaRPr lang="en-US" baseline="0"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63837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Other well known specialized applications of PFAS include their use as fume suppressants for the metal plating industry, particularly in the hard chrome plating industry, where they have been used for health and safety purposes to help minimize worker exposure to hexavalent chromium </a:t>
            </a:r>
            <a:r>
              <a:rPr lang="en-US" baseline="0" dirty="0" err="1"/>
              <a:t>vapours</a:t>
            </a:r>
            <a:r>
              <a:rPr lang="en-US" baseline="0" dirty="0"/>
              <a:t>.  </a:t>
            </a:r>
            <a:endParaRPr lang="en-US" dirty="0"/>
          </a:p>
          <a:p>
            <a:endParaRPr lang="en-US" dirty="0"/>
          </a:p>
          <a:p>
            <a:r>
              <a:rPr lang="en-US" dirty="0"/>
              <a:t>Data from groundwater collected at one chrome</a:t>
            </a:r>
            <a:r>
              <a:rPr lang="en-US" baseline="0" dirty="0"/>
              <a:t> plating facility is shown here.  It clearly demonstrates that use of such products can result in the release of PFAS to the subsurface at concentrations exceeding regulatory limits, in this case the drinking water standard for PFOS.</a:t>
            </a:r>
          </a:p>
          <a:p>
            <a:endParaRPr lang="en-US" baseline="0"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1981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document also summarizes the available information on the presence of PFAS in other aviation products that could be captured under the Schedule 2 uses associated with the CSR PFAS standards (specifically G1 aircraft maintenance, cleaning and salvage).</a:t>
            </a:r>
          </a:p>
        </p:txBody>
      </p:sp>
      <p:sp>
        <p:nvSpPr>
          <p:cNvPr id="4" name="Slide Number Placeholder 3"/>
          <p:cNvSpPr>
            <a:spLocks noGrp="1"/>
          </p:cNvSpPr>
          <p:nvPr>
            <p:ph type="sldNum" sz="quarter" idx="5"/>
          </p:nvPr>
        </p:nvSpPr>
        <p:spPr/>
        <p:txBody>
          <a:bodyPr/>
          <a:lstStyle/>
          <a:p>
            <a:fld id="{815D28B3-BD68-477F-A412-67CB80217EC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4755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other</a:t>
            </a:r>
            <a:r>
              <a:rPr lang="en-US" baseline="0" dirty="0"/>
              <a:t> sources of PFAS that practitioners should consider in terms of </a:t>
            </a:r>
            <a:r>
              <a:rPr lang="en-US" i="1" u="sng" baseline="0" dirty="0"/>
              <a:t>influence of concentrations </a:t>
            </a:r>
            <a:r>
              <a:rPr lang="en-US" baseline="0" dirty="0"/>
              <a:t>at investigation sites are provided in the guidance document. These include landfills, wastewater treatment plants and lagoons and areas where biosolids have been applied.  Biodegradation processes in wastewater treatment plants are not effective at reducing PFAS concentrations. </a:t>
            </a: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5014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shows that </a:t>
            </a:r>
            <a:r>
              <a:rPr lang="en-US" baseline="0" dirty="0" err="1"/>
              <a:t>perfluoroalkyl</a:t>
            </a:r>
            <a:r>
              <a:rPr lang="en-US" baseline="0" dirty="0"/>
              <a:t> acids such as PFOS and PFOA have been measured in Canadian landfill leachate at concentrations above the CSR  drinking water standards.</a:t>
            </a:r>
          </a:p>
          <a:p>
            <a:endParaRPr lang="en-US" baseline="0"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91683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gears to laboratory considerations for investigations in BC:  two</a:t>
            </a:r>
            <a:r>
              <a:rPr lang="en-US" baseline="0" dirty="0"/>
              <a:t> methods for analysis of </a:t>
            </a:r>
            <a:r>
              <a:rPr lang="en-US" baseline="0" dirty="0" err="1"/>
              <a:t>perfluoroalkyls</a:t>
            </a:r>
            <a:r>
              <a:rPr lang="en-US" baseline="0" dirty="0"/>
              <a:t> in soil and in water were released by BC Environment in 2017.  However these methods outline performance based requirements and are not prescriptive analytical procedures per se.   </a:t>
            </a:r>
          </a:p>
          <a:p>
            <a:endParaRPr lang="en-US" baseline="0" dirty="0"/>
          </a:p>
          <a:p>
            <a:r>
              <a:rPr lang="en-US" baseline="0" dirty="0"/>
              <a:t>Site investigators should be aware that all labs employ an in-house developed method.   From lab to lab, there will be differences in aspects of their methods.  </a:t>
            </a:r>
          </a:p>
          <a:p>
            <a:endParaRPr lang="en-US" baseline="0" dirty="0"/>
          </a:p>
          <a:p>
            <a:r>
              <a:rPr lang="en-US" baseline="0" dirty="0"/>
              <a:t>Of particular note in the lab manual are the requirements for the handling of sediment in aqueous samples.  </a:t>
            </a:r>
            <a:r>
              <a:rPr lang="en-US" baseline="0" dirty="0" err="1"/>
              <a:t>Specificially</a:t>
            </a:r>
            <a:r>
              <a:rPr lang="en-US" baseline="0" dirty="0"/>
              <a:t>, PFAS associated with sediment in water samples is to be extracted separately with the associated results being reflected in the final reported concentrations.   </a:t>
            </a:r>
            <a:r>
              <a:rPr lang="en-US" u="sng" baseline="0" dirty="0"/>
              <a:t>This is not what has historically been done by the commercial labs</a:t>
            </a:r>
            <a:r>
              <a:rPr lang="en-US" baseline="0" dirty="0"/>
              <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lab manual also requires that labelled PFBS, PFOA and PFOS quantification standards be used at a minimum.   Practitioners should be checking to confirm that their project lab is using a labelled standard for PFBS.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As well, the lab manual also specifies hold times that may be shorter than those specified in the lab’s own in-house method.  </a:t>
            </a:r>
          </a:p>
          <a:p>
            <a:endParaRPr lang="en-US" baseline="0" dirty="0"/>
          </a:p>
          <a:p>
            <a:r>
              <a:rPr lang="en-US" baseline="0" dirty="0"/>
              <a:t>The take home message is that the requirements for analysis of PFAS on lands under provincial jurisdiction may not be met by the in-house method being offered by the lab conducting the analysis.  To that end, it is imperative that project managers liaise with the labs prior to sample collection and analysis to confirm that the method being employed will meet BC regulatory requirements.  </a:t>
            </a:r>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0201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document highlights a number of key considerations for site assessment of PFAS.</a:t>
            </a:r>
          </a:p>
          <a:p>
            <a:endParaRPr lang="en-US" dirty="0"/>
          </a:p>
          <a:p>
            <a:r>
              <a:rPr lang="en-US" dirty="0"/>
              <a:t>These include site-specific factors such as understanding interactions between surface soil and precipitation, irrigation water and/or surface runoff due to the frequent release of PFAS-containing materials to surface soils at some source sites (e.g., as a result of AFFF application or spillage).  </a:t>
            </a:r>
          </a:p>
          <a:p>
            <a:r>
              <a:rPr lang="en-US" dirty="0"/>
              <a:t>Also,  understanding groundwater-surface water interactions such as seasonally inundated conditions and potential for discharge to surface drainages (particularly in British Columbia coastal areas) and finally, understanding of other factors that may affect groundwater transport processes, including presence, depths and pumping rates of water supply wells in the vicinity of the source.</a:t>
            </a:r>
          </a:p>
          <a:p>
            <a:endParaRPr lang="en-US" dirty="0"/>
          </a:p>
          <a:p>
            <a:r>
              <a:rPr lang="en-US" dirty="0"/>
              <a:t>Given the potential for extensive groundwater and surface water transport of perfluoroalkyl acids, site investigators should give consideration to potential receptors at significant distances removed from source areas. PFAS may travel in groundwater for several </a:t>
            </a:r>
            <a:r>
              <a:rPr lang="en-US" dirty="0" err="1"/>
              <a:t>kilometres</a:t>
            </a:r>
            <a:r>
              <a:rPr lang="en-US" dirty="0"/>
              <a:t> (and hundreds of </a:t>
            </a:r>
            <a:r>
              <a:rPr lang="en-US" dirty="0" err="1"/>
              <a:t>kilometres</a:t>
            </a:r>
            <a:r>
              <a:rPr lang="en-US" dirty="0"/>
              <a:t> in surface water) from the source location. For these reasons, it is also recommended that PFAS investigations be expedited where there is a potential for impacts to off-site receptors, particularly drinking water consumers (what is called an “outside-in” approach).</a:t>
            </a:r>
          </a:p>
          <a:p>
            <a:endParaRPr lang="en-US" dirty="0"/>
          </a:p>
          <a:p>
            <a:r>
              <a:rPr lang="en-US" dirty="0"/>
              <a:t>Due to the partitioning </a:t>
            </a:r>
            <a:r>
              <a:rPr lang="en-US" dirty="0" err="1"/>
              <a:t>behaviour</a:t>
            </a:r>
            <a:r>
              <a:rPr lang="en-US" dirty="0"/>
              <a:t> of the regulated PFAS and the availability of BC CSR numerical standards, both soil and groundwater are considered media of interest. Additional media which may be of interest with respect to the application of BC CSR risk-based standards, as well as for due diligence purposes, include surface water, drinking water, dust, sediment and biota tissues.</a:t>
            </a:r>
          </a:p>
          <a:p>
            <a:endParaRPr lang="en-US" dirty="0"/>
          </a:p>
        </p:txBody>
      </p:sp>
      <p:sp>
        <p:nvSpPr>
          <p:cNvPr id="4" name="Slide Number Placeholder 3"/>
          <p:cNvSpPr>
            <a:spLocks noGrp="1"/>
          </p:cNvSpPr>
          <p:nvPr>
            <p:ph type="sldNum" sz="quarter" idx="5"/>
          </p:nvPr>
        </p:nvSpPr>
        <p:spPr/>
        <p:txBody>
          <a:bodyPr/>
          <a:lstStyle/>
          <a:p>
            <a:fld id="{815D28B3-BD68-477F-A412-67CB80217EC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1356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Here’s an outline of the items I’ll cover in the next 25 minutes or so.  Unfortunately, the author of our new Guidance document, Lindsay Paterson, couldn’t be here today so I’ll do my best to fill her shoes.  The intent of this presentation is to provide you with an overview of the information available in this new CSAP resource and to highlight some of the key takeaway messages in it.  The document was just finalized in May of this year and it’s currently available for download on the CSAP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delving into this, I’d like to first acknowledge the valuable contributions made by external reviewers, including: </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Lavinia </a:t>
            </a:r>
            <a:r>
              <a:rPr lang="en-US" sz="1200" kern="1200" dirty="0" err="1">
                <a:solidFill>
                  <a:schemeClr val="tx1"/>
                </a:solidFill>
                <a:effectLst/>
                <a:latin typeface="+mn-lt"/>
                <a:ea typeface="+mn-ea"/>
                <a:cs typeface="+mn-cs"/>
              </a:rPr>
              <a:t>Zanini</a:t>
            </a:r>
            <a:r>
              <a:rPr lang="en-US" sz="1200" kern="1200" dirty="0">
                <a:solidFill>
                  <a:schemeClr val="tx1"/>
                </a:solidFill>
                <a:effectLst/>
                <a:latin typeface="+mn-lt"/>
                <a:ea typeface="+mn-ea"/>
                <a:cs typeface="+mn-cs"/>
              </a:rPr>
              <a:t> and James Plett from the BC Ministry of Environment,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Jo-Ann Aldridge from Indigenous Services Canada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Rita Mroz from Environment &amp; Climate Change Canada;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David </a:t>
            </a:r>
            <a:r>
              <a:rPr lang="en-US" sz="1200" kern="1200" dirty="0" err="1">
                <a:solidFill>
                  <a:schemeClr val="tx1"/>
                </a:solidFill>
                <a:effectLst/>
                <a:latin typeface="+mn-lt"/>
                <a:ea typeface="+mn-ea"/>
                <a:cs typeface="+mn-cs"/>
              </a:rPr>
              <a:t>Genereax</a:t>
            </a:r>
            <a:r>
              <a:rPr lang="en-US" sz="1200" kern="1200" dirty="0">
                <a:solidFill>
                  <a:schemeClr val="tx1"/>
                </a:solidFill>
                <a:effectLst/>
                <a:latin typeface="+mn-lt"/>
                <a:ea typeface="+mn-ea"/>
                <a:cs typeface="+mn-cs"/>
              </a:rPr>
              <a:t> from the North Carolina State University</a:t>
            </a:r>
          </a:p>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55591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you’ve attended other presentations about PFAS in the past, you’ll know that there are so many field precautions to be considered during PFAS site assessments, and so many types of clothing material that could potentially give rise to false positives that this may very well be the best sampling protocol for PFAS in the future! </a:t>
            </a: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79911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Seriously though, to provide an appreciation of how sensitive the QA/QC issues are with PFAS compounds, consider that we’re used to working with contaminants that are regulated in the parts per million or parts per billion, while some of the PFAS compounds are regulated in the parts per </a:t>
            </a:r>
            <a:r>
              <a:rPr lang="en-US" sz="1200" b="1" kern="1200" dirty="0">
                <a:solidFill>
                  <a:schemeClr val="tx1"/>
                </a:solidFill>
                <a:effectLst/>
                <a:latin typeface="+mn-lt"/>
                <a:ea typeface="+mn-ea"/>
                <a:cs typeface="+mn-cs"/>
              </a:rPr>
              <a:t>trillion!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analogy, if you were to drink water laced with PFOA equal to its standard - and if you drank eight, 8-ounce glasses of that water 365 days a year for a lifetime of 80 years - you’ll have consumed only about 3 or 4 drops of PFOA!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as a site investigator, the challenges associated with the characterization of PFAS contaminated sites start at the project planning and initiation stage.  Due to the prevalence of PFAS or PFAS-related compounds in a variety of consumer materials, as well as the surface activity of these compounds, investigations require specialized precautions above what is considered the norm, and these need to be accounted for during the design and planning stages of investigation.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materials that we normally use are unacceptable when investigating for PFAS due to the potential for introduction of low levels of the contaminants.   The guidance document provides a compilation of materials to be avoided in field programs and materials that are considered acceptable.   It also reviews considerations for pre-testing water sources used in assessment programs (whether for collection of QA/QC blanks or for the decontaminating equipment, which can be incredibly onerous, especially when working in source areas.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guidance also lists specific considerations for a number of other items, including drilling, well development, and sampling of soil, groundwater, surface water, sediment and drinking water. </a:t>
            </a:r>
          </a:p>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639672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a:t>
            </a:r>
            <a:r>
              <a:rPr lang="en-US" baseline="0" dirty="0"/>
              <a:t> of analyzing blanks</a:t>
            </a:r>
            <a:r>
              <a:rPr lang="en-US" dirty="0"/>
              <a:t> during PFAS site assessments can’t be over-emphasized</a:t>
            </a:r>
            <a:r>
              <a:rPr lang="en-US" baseline="0" dirty="0"/>
              <a:t>.  From the measures necessary to prevent cross-contamination in the field during drilling, soil sampling, groundwater monitoring and water sampling, to those measures necessary to tease out potential cross-contamination at the lab, you need to analyze blanks and lots of them.  </a:t>
            </a:r>
          </a:p>
          <a:p>
            <a:endParaRPr lang="en-US" baseline="0" dirty="0"/>
          </a:p>
          <a:p>
            <a:r>
              <a:rPr lang="en-US" baseline="0" dirty="0"/>
              <a:t>The guidance document reviews a number of other QAQC considerations, including laboratory detection limits and laboratory QAQC metrics.   From experience, it is critical to consider the lab data in consideration of what you know about the conceptual site model.  If the data isn’t making sense within the CSM, then there is a decent chance that it may be related to cross-contamination or introduction of PFAS to samples from other sources.  </a:t>
            </a: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810896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guidance document also reviews field-proven remediation options for both soil and water.</a:t>
            </a:r>
          </a:p>
          <a:p>
            <a:endParaRPr lang="en-US" baseline="0" dirty="0"/>
          </a:p>
          <a:p>
            <a:r>
              <a:rPr lang="en-US" dirty="0"/>
              <a:t>This</a:t>
            </a:r>
            <a:r>
              <a:rPr lang="en-US" baseline="0" dirty="0"/>
              <a:t> slide focuses on the unique properties of PFAS that make them highly resistant to environmental degradation and pose challenges for remediation.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354699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places like Minnesota where large sources of PFAS have been identified, the regulators have taken the approach of excavating source materials and placing them in engineered cells.  In BC, this would require a waste discharge authorization from the Ministry.</a:t>
            </a:r>
          </a:p>
          <a:p>
            <a:endParaRPr lang="en-US" dirty="0"/>
          </a:p>
          <a:p>
            <a:r>
              <a:rPr lang="en-US" dirty="0"/>
              <a:t>Other options for soil include incineration, but the</a:t>
            </a:r>
            <a:r>
              <a:rPr lang="en-US" baseline="0" dirty="0"/>
              <a:t> associated cost is prohibitive in terms of larger scale source removal.</a:t>
            </a:r>
          </a:p>
          <a:p>
            <a:endParaRPr lang="en-US" dirty="0"/>
          </a:p>
          <a:p>
            <a:r>
              <a:rPr lang="en-US" dirty="0"/>
              <a:t>Some</a:t>
            </a:r>
            <a:r>
              <a:rPr lang="en-US" baseline="0" dirty="0"/>
              <a:t> companies are advertising incorporation of proprietary soil additives to sorb and stabilize PFAS but the long-term efficacy of such materials is still under evaluation.  Other trials are being conducted using soil washing and in situ chemical oxidation but have their own challenges.  In particular, ISCO is not known to be effective on perfluoroalkyl sulfonates and may actually result in the generation of more mobile PFAS from precursors. </a:t>
            </a:r>
            <a:endParaRPr lang="en-US" dirty="0"/>
          </a:p>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18107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dissolved</a:t>
            </a:r>
            <a:r>
              <a:rPr lang="en-US" baseline="0" dirty="0"/>
              <a:t> phase groundwater plumes can be </a:t>
            </a:r>
            <a:r>
              <a:rPr lang="en-US" dirty="0"/>
              <a:t>large, it’s often more practical to target source removal and then end-point treatment rather than attempting to remediate</a:t>
            </a:r>
            <a:r>
              <a:rPr lang="en-US" baseline="0" dirty="0"/>
              <a:t> the entire plume to very low target levels</a:t>
            </a:r>
            <a:r>
              <a:rPr lang="en-US" dirty="0"/>
              <a:t>.</a:t>
            </a:r>
          </a:p>
          <a:p>
            <a:endParaRPr lang="en-US" dirty="0"/>
          </a:p>
          <a:p>
            <a:r>
              <a:rPr lang="en-US" dirty="0"/>
              <a:t>The majority</a:t>
            </a:r>
            <a:r>
              <a:rPr lang="en-US" baseline="0" dirty="0"/>
              <a:t> of groundwater remediation research has been focused on </a:t>
            </a:r>
            <a:r>
              <a:rPr lang="en-US" dirty="0"/>
              <a:t>pump and treat methods with optimization of removal on sorbent media (such as granular activated carbon or other media such as ion exchange resins) or by filtration methods (Reverse Osmosis, nanofiltration).  In Australia, foam fractionation is being used by the Dept of </a:t>
            </a:r>
            <a:r>
              <a:rPr lang="en-US" dirty="0" err="1"/>
              <a:t>Defence</a:t>
            </a:r>
            <a:r>
              <a:rPr lang="en-US" dirty="0"/>
              <a:t> at one of their sites.  With foam fractionation, air is used to promote the migration of PFAS to a foam phase. The foam then gets extracted and further reduced.  A sorbent technology is usually still required to reduce PFAS concentrations to levels that are suitable for discharge.   But it may be useful in extending the life of the sorbents.   The generation of a high concentration foam waste could be significant though, depending on how much water requires treatment on a daily basis.</a:t>
            </a:r>
          </a:p>
          <a:p>
            <a:pPr defTabSz="897209">
              <a:defRPr/>
            </a:pP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7832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6343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For those of you who aren’t familiar with PFAS, </a:t>
            </a:r>
            <a:r>
              <a:rPr lang="en-US" sz="1200" kern="1200" dirty="0">
                <a:solidFill>
                  <a:schemeClr val="tx1"/>
                </a:solidFill>
                <a:effectLst/>
                <a:latin typeface="+mn-lt"/>
                <a:ea typeface="+mn-ea"/>
                <a:cs typeface="+mn-cs"/>
              </a:rPr>
              <a:t>they’re a group of man-made chemicals that have been used in manufacturing a wide variety of consumer and industrial products, such as cosmetics, ski waxes and all manner of water-, stain- and oil repellency products applied to fabrics and paper (such as carpets, clothing, pizza boxes, etc.)  PFAS have also been used in specialized applications such as in metal plating fume suppressants and as components of firefighting foams.   </a:t>
            </a:r>
          </a:p>
        </p:txBody>
      </p:sp>
      <p:sp>
        <p:nvSpPr>
          <p:cNvPr id="4" name="Slide Number Placeholder 3"/>
          <p:cNvSpPr>
            <a:spLocks noGrp="1"/>
          </p:cNvSpPr>
          <p:nvPr>
            <p:ph type="sldNum" sz="quarter" idx="10"/>
          </p:nvPr>
        </p:nvSpPr>
        <p:spPr/>
        <p:txBody>
          <a:bodyPr/>
          <a:lstStyle/>
          <a:p>
            <a:fld id="{BCC2FBA4-3C24-49BB-8A60-72B78CFCE7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04151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term PFAS encompasses a very large group of chemicals – in fact, there’s thousands of them – this includes both </a:t>
            </a:r>
            <a:r>
              <a:rPr lang="en-US" sz="1200" kern="1200" dirty="0" err="1">
                <a:solidFill>
                  <a:schemeClr val="tx1"/>
                </a:solidFill>
                <a:effectLst/>
                <a:latin typeface="+mn-lt"/>
                <a:ea typeface="+mn-ea"/>
                <a:cs typeface="+mn-cs"/>
              </a:rPr>
              <a:t>PERfluoroalkyl</a:t>
            </a:r>
            <a:r>
              <a:rPr lang="en-US" sz="1200" kern="1200" dirty="0">
                <a:solidFill>
                  <a:schemeClr val="tx1"/>
                </a:solidFill>
                <a:effectLst/>
                <a:latin typeface="+mn-lt"/>
                <a:ea typeface="+mn-ea"/>
                <a:cs typeface="+mn-cs"/>
              </a:rPr>
              <a:t> substances and the </a:t>
            </a:r>
            <a:r>
              <a:rPr lang="en-US" sz="1200" kern="1200" dirty="0" err="1">
                <a:solidFill>
                  <a:schemeClr val="tx1"/>
                </a:solidFill>
                <a:effectLst/>
                <a:latin typeface="+mn-lt"/>
                <a:ea typeface="+mn-ea"/>
                <a:cs typeface="+mn-cs"/>
              </a:rPr>
              <a:t>POLYfluoroalkyl</a:t>
            </a:r>
            <a:r>
              <a:rPr lang="en-US" sz="1200" kern="1200" dirty="0">
                <a:solidFill>
                  <a:schemeClr val="tx1"/>
                </a:solidFill>
                <a:effectLst/>
                <a:latin typeface="+mn-lt"/>
                <a:ea typeface="+mn-ea"/>
                <a:cs typeface="+mn-cs"/>
              </a:rPr>
              <a:t> substances.  The </a:t>
            </a:r>
            <a:r>
              <a:rPr lang="en-US" sz="1200" kern="1200" dirty="0" err="1">
                <a:solidFill>
                  <a:schemeClr val="tx1"/>
                </a:solidFill>
                <a:effectLst/>
                <a:latin typeface="+mn-lt"/>
                <a:ea typeface="+mn-ea"/>
                <a:cs typeface="+mn-cs"/>
              </a:rPr>
              <a:t>PERfluoroalkyls</a:t>
            </a:r>
            <a:r>
              <a:rPr lang="en-US" sz="1200" kern="1200" dirty="0">
                <a:solidFill>
                  <a:schemeClr val="tx1"/>
                </a:solidFill>
                <a:effectLst/>
                <a:latin typeface="+mn-lt"/>
                <a:ea typeface="+mn-ea"/>
                <a:cs typeface="+mn-cs"/>
              </a:rPr>
              <a:t> are chemicals that are comprised of a carbon chain where the carbons are fully fluorinated. </a:t>
            </a:r>
            <a:r>
              <a:rPr lang="en-US" sz="1200" kern="1200" dirty="0" err="1">
                <a:solidFill>
                  <a:schemeClr val="tx1"/>
                </a:solidFill>
                <a:effectLst/>
                <a:latin typeface="+mn-lt"/>
                <a:ea typeface="+mn-ea"/>
                <a:cs typeface="+mn-cs"/>
              </a:rPr>
              <a:t>POLYfluoroalkyls</a:t>
            </a:r>
            <a:r>
              <a:rPr lang="en-US" sz="1200" kern="1200" dirty="0">
                <a:solidFill>
                  <a:schemeClr val="tx1"/>
                </a:solidFill>
                <a:effectLst/>
                <a:latin typeface="+mn-lt"/>
                <a:ea typeface="+mn-ea"/>
                <a:cs typeface="+mn-cs"/>
              </a:rPr>
              <a:t> have carbon chains that are only partially fluorinated.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BC, it’s only a particular subset of PFAS called the perfluoroalkyl acids that are the focus of regulation under the CSR.  The acids can be further subdivided based on the end group associated with the chemical – whether a carboxylic acid or a sulfonic acid.  The three individual PFAS regulated under the CSR are circled here. PFBS/perfluoro-butane sulfonate, PFOS/perfluoro-octane sulfonate and PFOA/perfluoro-octanoic acid.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well, in the upper right hand portion of the slide, you’ll see that I’ve included the term precursors.  This refers to chemicals that have the potential to degrade to the perfluoroalkyl acids, which don’t transform any further in the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5836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Although there’s only 3 individual PFAS regulated under the CSR, it’s a good idea to be aware of other related perfluoroalkyl acids as these are expected to co-occur with the regulated compounds at contaminated sites in BC, and there’s a good chance that they may also be regulated in the future. </a:t>
            </a: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6325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why is the regulatory focus on the perfluoroalkyl acids?   This is because they are:</a:t>
            </a:r>
          </a:p>
          <a:p>
            <a:endParaRPr lang="en-US" baseline="0" dirty="0"/>
          </a:p>
          <a:p>
            <a:pPr marL="171450" indent="-171450">
              <a:buFont typeface="Arial" panose="020B0604020202020204" pitchFamily="34" charset="0"/>
              <a:buChar char="•"/>
            </a:pPr>
            <a:r>
              <a:rPr lang="en-US" baseline="0" dirty="0"/>
              <a:t>Persistent - meaning they are highly resistant to common degradation processes in the environment.  This is mainly due to the strength of the carbon-fluorine bonds in the chemicals; </a:t>
            </a:r>
          </a:p>
          <a:p>
            <a:pPr marL="171450" indent="-171450">
              <a:buFont typeface="Arial" panose="020B0604020202020204" pitchFamily="34" charset="0"/>
              <a:buChar char="•"/>
            </a:pPr>
            <a:r>
              <a:rPr lang="en-US" baseline="0" dirty="0"/>
              <a:t>Some of the acids have been demonstrated to bioaccumulate</a:t>
            </a:r>
          </a:p>
          <a:p>
            <a:pPr marL="171450" indent="-171450">
              <a:buFont typeface="Arial" panose="020B0604020202020204" pitchFamily="34" charset="0"/>
              <a:buChar char="•"/>
            </a:pPr>
            <a:r>
              <a:rPr lang="en-US" baseline="0" dirty="0"/>
              <a:t>Some of the acids have known human and ecological health effects.</a:t>
            </a:r>
          </a:p>
          <a:p>
            <a:pPr marL="171450" indent="-171450">
              <a:buFont typeface="Arial" panose="020B0604020202020204" pitchFamily="34" charset="0"/>
              <a:buChar char="•"/>
            </a:pPr>
            <a:r>
              <a:rPr lang="en-US" baseline="0" dirty="0"/>
              <a:t>And finally, although some of the PFAS may have an affinity for organic carbon and iron oxides in the soil, they are quite mobile in the aqueous phase and so contaminant plumes can be large.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5193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Fourteen PFAS were originally identified as high priority substances by the Ministry in 2016 and 2017 during the development of the omnibus standards. However, standards were only derived for 3 of these chemicals based on the availability of toxicological information from specific sources such as the EPA at the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Soil standards have been developed for 2 of the chemicals, drinking water standards have been developed for all three chemicals and an aquatic life protective groundwater standard has been released for PFOS only.</a:t>
            </a: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3644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But all of these standards only apply to a site used for an industrial or commercial activity listed as either an A4, C3, E10 or G1 use in Schedule 2 of the Contaminated Sites Regulation.</a:t>
            </a:r>
            <a:endParaRPr lang="en-US" dirty="0"/>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85237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are these 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A4 is related to fire </a:t>
            </a:r>
            <a:r>
              <a:rPr lang="en-US" sz="1200" kern="1200" dirty="0" err="1">
                <a:solidFill>
                  <a:schemeClr val="tx1"/>
                </a:solidFill>
                <a:effectLst/>
                <a:latin typeface="+mn-lt"/>
                <a:ea typeface="+mn-ea"/>
                <a:cs typeface="+mn-cs"/>
              </a:rPr>
              <a:t>retardent</a:t>
            </a:r>
            <a:r>
              <a:rPr lang="en-US" sz="1200" kern="1200" dirty="0">
                <a:solidFill>
                  <a:schemeClr val="tx1"/>
                </a:solidFill>
                <a:effectLst/>
                <a:latin typeface="+mn-lt"/>
                <a:ea typeface="+mn-ea"/>
                <a:cs typeface="+mn-cs"/>
              </a:rPr>
              <a:t> manufacturing and wholesale bulk storage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C3 is related to metal plating and finishing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G1 appears to be designed to capture airports which we now know are potential points sources of PFAS in the environment; 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E10 is a clever inclusion that covers sites which have been or likely have been contaminated by substances migrating from other properties.   We’ve been told by the Ministry that, as the standards are written, it does not appear that E10 applies only where A4, C3 and G1 uses have occurred at the source site. </a:t>
            </a:r>
          </a:p>
        </p:txBody>
      </p:sp>
      <p:sp>
        <p:nvSpPr>
          <p:cNvPr id="4" name="Slide Number Placeholder 3"/>
          <p:cNvSpPr>
            <a:spLocks noGrp="1"/>
          </p:cNvSpPr>
          <p:nvPr>
            <p:ph type="sldNum" sz="quarter" idx="10"/>
          </p:nvPr>
        </p:nvSpPr>
        <p:spPr/>
        <p:txBody>
          <a:bodyPr/>
          <a:lstStyle/>
          <a:p>
            <a:fld id="{815D28B3-BD68-477F-A412-67CB80217EC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20358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3490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5234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8752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69951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73823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6792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32853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11386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78213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27199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207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384157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381984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5838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61244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867143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28" y="205978"/>
            <a:ext cx="2602061" cy="4278248"/>
          </a:xfrm>
        </p:spPr>
        <p:txBody>
          <a:bodyPr>
            <a:normAutofit/>
          </a:bodyPr>
          <a:lstStyle>
            <a:lvl1pPr>
              <a:defRPr sz="3600">
                <a:solidFill>
                  <a:schemeClr val="bg1"/>
                </a:solidFill>
              </a:defRPr>
            </a:lvl1pPr>
          </a:lstStyle>
          <a:p>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64447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770" y="1428911"/>
            <a:ext cx="8377031" cy="1138482"/>
          </a:xfrm>
        </p:spPr>
        <p:txBody>
          <a:body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12619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38200" y="1371600"/>
            <a:ext cx="7772400" cy="571500"/>
          </a:xfrm>
        </p:spPr>
        <p:txBody>
          <a:bodyPr>
            <a:normAutofit/>
          </a:bodyPr>
          <a:lstStyle>
            <a:lvl1pPr algn="r">
              <a:defRPr sz="2700">
                <a:solidFill>
                  <a:srgbClr val="059AC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267200" y="1943100"/>
            <a:ext cx="4343400" cy="800100"/>
          </a:xfrm>
        </p:spPr>
        <p:txBody>
          <a:bodyPr>
            <a:normAutofit/>
          </a:bodyPr>
          <a:lstStyle>
            <a:lvl1pPr marL="0" indent="0" algn="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609600" y="4891088"/>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1431553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Text Placeholder 2"/>
          <p:cNvSpPr>
            <a:spLocks noGrp="1"/>
          </p:cNvSpPr>
          <p:nvPr>
            <p:ph idx="1"/>
          </p:nvPr>
        </p:nvSpPr>
        <p:spPr>
          <a:xfrm>
            <a:off x="381000" y="1143001"/>
            <a:ext cx="8229600" cy="3280172"/>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5666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62000" y="1828801"/>
            <a:ext cx="7772400" cy="514350"/>
          </a:xfrm>
        </p:spPr>
        <p:txBody>
          <a:bodyPr anchor="t">
            <a:normAutofit/>
          </a:bodyPr>
          <a:lstStyle>
            <a:lvl1pPr algn="ctr">
              <a:defRPr sz="24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62000" y="2228850"/>
            <a:ext cx="7772400" cy="342900"/>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425068"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3758815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47400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755484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UEL LOGO TEMPLAT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9" name="Title 1"/>
          <p:cNvSpPr>
            <a:spLocks noGrp="1"/>
          </p:cNvSpPr>
          <p:nvPr>
            <p:ph type="title" hasCustomPrompt="1"/>
          </p:nvPr>
        </p:nvSpPr>
        <p:spPr>
          <a:xfrm>
            <a:off x="381000" y="320278"/>
            <a:ext cx="8229600" cy="708422"/>
          </a:xfrm>
        </p:spPr>
        <p:txBody>
          <a:bodyPr/>
          <a:lstStyle>
            <a:lvl1pPr>
              <a:defRPr baseline="0"/>
            </a:lvl1pPr>
          </a:lstStyle>
          <a:p>
            <a:r>
              <a:rPr lang="en-US" dirty="0"/>
              <a:t>DUEL LOGO TEMPLATE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4457700"/>
            <a:ext cx="1219200" cy="579120"/>
          </a:xfrm>
          <a:prstGeom prst="rect">
            <a:avLst/>
          </a:prstGeom>
        </p:spPr>
      </p:pic>
      <p:sp>
        <p:nvSpPr>
          <p:cNvPr id="10" name="Content Placeholder 2"/>
          <p:cNvSpPr>
            <a:spLocks noGrp="1"/>
          </p:cNvSpPr>
          <p:nvPr>
            <p:ph idx="1" hasCustomPrompt="1"/>
          </p:nvPr>
        </p:nvSpPr>
        <p:spPr>
          <a:xfrm>
            <a:off x="381000" y="1085851"/>
            <a:ext cx="8229600" cy="3337322"/>
          </a:xfrm>
        </p:spPr>
        <p:txBody>
          <a:bodyPr/>
          <a:lstStyle>
            <a:lvl1pPr>
              <a:spcBef>
                <a:spcPts val="675"/>
              </a:spcBef>
              <a:defRPr baseline="0"/>
            </a:lvl1pPr>
            <a:lvl2pPr>
              <a:defRPr baseline="0"/>
            </a:lvl2pPr>
            <a:lvl3pPr>
              <a:defRPr baseline="0"/>
            </a:lvl3pPr>
          </a:lstStyle>
          <a:p>
            <a:pPr lvl="0"/>
            <a:r>
              <a:rPr lang="en-US" dirty="0"/>
              <a:t>Add multiple  logos for joint branded presentations by</a:t>
            </a:r>
          </a:p>
          <a:p>
            <a:pPr lvl="1"/>
            <a:r>
              <a:rPr lang="en-US" dirty="0"/>
              <a:t>Replacing sample logo below next to the SLR logo</a:t>
            </a:r>
          </a:p>
          <a:p>
            <a:pPr lvl="2"/>
            <a:r>
              <a:rPr lang="en-US" dirty="0"/>
              <a:t>Click on sample logo and press delete</a:t>
            </a:r>
          </a:p>
          <a:p>
            <a:pPr lvl="2"/>
            <a:r>
              <a:rPr lang="en-US" dirty="0"/>
              <a:t>Insert new logo via Insert &gt; Picture &gt; Select correct image file</a:t>
            </a:r>
          </a:p>
          <a:p>
            <a:pPr lvl="2"/>
            <a:r>
              <a:rPr lang="en-US" dirty="0"/>
              <a:t>Resize logo to fit to the left of SLR logo</a:t>
            </a:r>
          </a:p>
          <a:p>
            <a:pPr lvl="2"/>
            <a:r>
              <a:rPr lang="en-US" dirty="0"/>
              <a:t>Keep height and size spacing consistent</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1" y="4500120"/>
            <a:ext cx="1219200" cy="449070"/>
          </a:xfrm>
          <a:prstGeom prst="rect">
            <a:avLst/>
          </a:prstGeom>
        </p:spPr>
      </p:pic>
    </p:spTree>
    <p:extLst>
      <p:ext uri="{BB962C8B-B14F-4D97-AF65-F5344CB8AC3E}">
        <p14:creationId xmlns:p14="http://schemas.microsoft.com/office/powerpoint/2010/main" val="2849305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pSp>
        <p:nvGrpSpPr>
          <p:cNvPr id="5" name="Group 4"/>
          <p:cNvGrpSpPr/>
          <p:nvPr userDrawn="1"/>
        </p:nvGrpSpPr>
        <p:grpSpPr>
          <a:xfrm>
            <a:off x="3033308" y="1213667"/>
            <a:ext cx="2848780" cy="2265339"/>
            <a:chOff x="3048000" y="1676400"/>
            <a:chExt cx="2848780" cy="3020452"/>
          </a:xfrm>
        </p:grpSpPr>
        <p:grpSp>
          <p:nvGrpSpPr>
            <p:cNvPr id="6" name="Group 5"/>
            <p:cNvGrpSpPr/>
            <p:nvPr/>
          </p:nvGrpSpPr>
          <p:grpSpPr>
            <a:xfrm>
              <a:off x="3186412" y="1676400"/>
              <a:ext cx="2604787" cy="2563252"/>
              <a:chOff x="3269607" y="2389748"/>
              <a:chExt cx="2604787" cy="256325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9" name="Oval 8"/>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7" name="Rectangle 6"/>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0"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1" name="Title 1"/>
          <p:cNvSpPr txBox="1">
            <a:spLocks/>
          </p:cNvSpPr>
          <p:nvPr userDrawn="1"/>
        </p:nvSpPr>
        <p:spPr>
          <a:xfrm>
            <a:off x="381000" y="77747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550" dirty="0"/>
              <a:t>WELCOME SLIDE INSTRUCTIONS</a:t>
            </a:r>
          </a:p>
        </p:txBody>
      </p:sp>
      <p:sp>
        <p:nvSpPr>
          <p:cNvPr id="12" name="Rectangle 11"/>
          <p:cNvSpPr/>
          <p:nvPr userDrawn="1"/>
        </p:nvSpPr>
        <p:spPr>
          <a:xfrm rot="10800000" flipV="1">
            <a:off x="3543299" y="1261002"/>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TextBox 12"/>
          <p:cNvSpPr txBox="1"/>
          <p:nvPr userDrawn="1"/>
        </p:nvSpPr>
        <p:spPr>
          <a:xfrm>
            <a:off x="1676400" y="2717980"/>
            <a:ext cx="5791200" cy="992579"/>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200" b="1" dirty="0">
                <a:solidFill>
                  <a:srgbClr val="059AC4"/>
                </a:solidFill>
              </a:rPr>
              <a:t>Name of Presenter</a:t>
            </a:r>
          </a:p>
          <a:p>
            <a:pPr algn="ctr" defTabSz="685800"/>
            <a:r>
              <a:rPr lang="en-GB" sz="1200" b="1" dirty="0">
                <a:solidFill>
                  <a:srgbClr val="059AC4"/>
                </a:solidFill>
              </a:rPr>
              <a:t>Title of Presenter – SLR Consulting</a:t>
            </a:r>
            <a:endParaRPr lang="en-GB" sz="1200" b="1" dirty="0">
              <a:solidFill>
                <a:srgbClr val="595959">
                  <a:lumMod val="75000"/>
                  <a:lumOff val="25000"/>
                </a:srgbClr>
              </a:solidFill>
            </a:endParaRPr>
          </a:p>
          <a:p>
            <a:pPr algn="ctr" defTabSz="685800">
              <a:spcBef>
                <a:spcPts val="900"/>
              </a:spcBef>
            </a:pPr>
            <a:r>
              <a:rPr lang="en-GB" sz="825" dirty="0">
                <a:solidFill>
                  <a:srgbClr val="595959"/>
                </a:solidFill>
              </a:rPr>
              <a:t>To put a portrait image into the circle above insert picture , then scale the image so it is the same width as the outside of the circle and align vertically. Send the image to the back of the slide by clicking on Format &gt; Send to back.</a:t>
            </a:r>
            <a:endParaRPr lang="en-GB" sz="1050" dirty="0">
              <a:solidFill>
                <a:srgbClr val="595959"/>
              </a:solidFill>
            </a:endParaRPr>
          </a:p>
        </p:txBody>
      </p:sp>
    </p:spTree>
    <p:extLst>
      <p:ext uri="{BB962C8B-B14F-4D97-AF65-F5344CB8AC3E}">
        <p14:creationId xmlns:p14="http://schemas.microsoft.com/office/powerpoint/2010/main" val="3111594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COLUMN</a:t>
            </a:r>
            <a:endParaRPr lang="en-GB" dirty="0"/>
          </a:p>
        </p:txBody>
      </p:sp>
      <p:sp>
        <p:nvSpPr>
          <p:cNvPr id="7"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Content Placeholder 2"/>
          <p:cNvSpPr>
            <a:spLocks noGrp="1"/>
          </p:cNvSpPr>
          <p:nvPr>
            <p:ph idx="1" hasCustomPrompt="1"/>
          </p:nvPr>
        </p:nvSpPr>
        <p:spPr>
          <a:xfrm>
            <a:off x="990600" y="1828800"/>
            <a:ext cx="7620000" cy="1257300"/>
          </a:xfrm>
        </p:spPr>
        <p:txBody>
          <a:bodyPr/>
          <a:lstStyle>
            <a:lvl1pPr marL="0" indent="0">
              <a:buFontTx/>
              <a:buNone/>
              <a:defRPr sz="1200">
                <a:solidFill>
                  <a:schemeClr val="tx1"/>
                </a:solidFill>
              </a:defRPr>
            </a:lvl1pPr>
            <a:lvl2pPr marL="272654" indent="-272654">
              <a:spcBef>
                <a:spcPts val="450"/>
              </a:spcBef>
              <a:buFont typeface="Arial" panose="020B0604020202020204" pitchFamily="34" charset="0"/>
              <a:buChar char="•"/>
              <a:defRPr sz="1050"/>
            </a:lvl2pPr>
          </a:lstStyle>
          <a:p>
            <a:pPr lvl="0"/>
            <a:r>
              <a:rPr lang="en-US" dirty="0"/>
              <a:t>Select and edit text</a:t>
            </a:r>
          </a:p>
        </p:txBody>
      </p:sp>
      <p:sp>
        <p:nvSpPr>
          <p:cNvPr id="5" name="Content Placeholder 2"/>
          <p:cNvSpPr>
            <a:spLocks noGrp="1"/>
          </p:cNvSpPr>
          <p:nvPr>
            <p:ph idx="13" hasCustomPrompt="1"/>
          </p:nvPr>
        </p:nvSpPr>
        <p:spPr>
          <a:xfrm>
            <a:off x="990600" y="1143000"/>
            <a:ext cx="7620000" cy="57150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Content Placeholder 2"/>
          <p:cNvSpPr>
            <a:spLocks noGrp="1"/>
          </p:cNvSpPr>
          <p:nvPr>
            <p:ph idx="14" hasCustomPrompt="1"/>
          </p:nvPr>
        </p:nvSpPr>
        <p:spPr>
          <a:xfrm>
            <a:off x="3352800" y="3279583"/>
            <a:ext cx="5029200" cy="949517"/>
          </a:xfrm>
        </p:spPr>
        <p:txBody>
          <a:bodyPr>
            <a:normAutofit/>
          </a:bodyPr>
          <a:lstStyle>
            <a:lvl1pPr marL="0" indent="0" algn="r">
              <a:lnSpc>
                <a:spcPts val="1800"/>
              </a:lnSpc>
              <a:buFontTx/>
              <a:buNone/>
              <a:defRPr lang="en-GB" sz="1800" b="0" smtClean="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r>
              <a:rPr lang="en-GB" dirty="0"/>
              <a:t>Calibri Light - A client quote or sentence  </a:t>
            </a:r>
            <a:r>
              <a:rPr lang="en-GB" b="1" dirty="0">
                <a:latin typeface="+mj-lt"/>
              </a:rPr>
              <a:t>emphasising a key </a:t>
            </a:r>
            <a:br>
              <a:rPr lang="en-GB" b="1" dirty="0">
                <a:latin typeface="+mj-lt"/>
              </a:rPr>
            </a:br>
            <a:r>
              <a:rPr lang="en-GB" b="1" dirty="0">
                <a:latin typeface="+mj-lt"/>
              </a:rPr>
              <a:t>message </a:t>
            </a:r>
            <a:r>
              <a:rPr lang="en-GB" b="1" dirty="0">
                <a:latin typeface="+mn-lt"/>
              </a:rPr>
              <a:t>Calibri</a:t>
            </a:r>
            <a:r>
              <a:rPr lang="en-GB" dirty="0"/>
              <a:t> </a:t>
            </a:r>
            <a:r>
              <a:rPr lang="en-GB" dirty="0">
                <a:latin typeface="+mn-lt"/>
              </a:rPr>
              <a:t>(</a:t>
            </a:r>
            <a:r>
              <a:rPr lang="en-GB" b="1" dirty="0">
                <a:latin typeface="+mn-lt"/>
              </a:rPr>
              <a:t>body) bold </a:t>
            </a:r>
            <a:r>
              <a:rPr lang="en-GB" sz="1500" dirty="0"/>
              <a:t>”</a:t>
            </a:r>
          </a:p>
        </p:txBody>
      </p:sp>
      <p:sp>
        <p:nvSpPr>
          <p:cNvPr id="9" name="Rectangle 8"/>
          <p:cNvSpPr/>
          <p:nvPr userDrawn="1"/>
        </p:nvSpPr>
        <p:spPr>
          <a:xfrm rot="16200000" flipV="1">
            <a:off x="8105774" y="3686176"/>
            <a:ext cx="971550" cy="1142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1408110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6"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TWO COLUMN</a:t>
            </a:r>
            <a:endParaRPr lang="en-GB" dirty="0"/>
          </a:p>
        </p:txBody>
      </p:sp>
      <p:sp>
        <p:nvSpPr>
          <p:cNvPr id="7" name="Content Placeholder 2"/>
          <p:cNvSpPr>
            <a:spLocks noGrp="1"/>
          </p:cNvSpPr>
          <p:nvPr>
            <p:ph idx="1" hasCustomPrompt="1"/>
          </p:nvPr>
        </p:nvSpPr>
        <p:spPr>
          <a:xfrm>
            <a:off x="473278" y="1828800"/>
            <a:ext cx="3946323" cy="2400301"/>
          </a:xfrm>
        </p:spPr>
        <p:txBody>
          <a:bodyPr>
            <a:normAutofit/>
          </a:bodyPr>
          <a:lstStyle>
            <a:lvl1pPr marL="0" indent="0">
              <a:buFontTx/>
              <a:buNone/>
              <a:defRPr sz="1050" baseline="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9" name="Content Placeholder 2"/>
          <p:cNvSpPr>
            <a:spLocks noGrp="1"/>
          </p:cNvSpPr>
          <p:nvPr>
            <p:ph idx="13" hasCustomPrompt="1"/>
          </p:nvPr>
        </p:nvSpPr>
        <p:spPr>
          <a:xfrm>
            <a:off x="990600" y="1143000"/>
            <a:ext cx="7620000" cy="571500"/>
          </a:xfrm>
        </p:spPr>
        <p:txBody>
          <a:bodyPr/>
          <a:lstStyle>
            <a:lvl1pPr marL="0" indent="0">
              <a:buFontTx/>
              <a:buNone/>
              <a:defRPr sz="1500" baseline="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13" name="Rectangle 12"/>
          <p:cNvSpPr/>
          <p:nvPr userDrawn="1"/>
        </p:nvSpPr>
        <p:spPr>
          <a:xfrm rot="16200000" flipV="1">
            <a:off x="6105524" y="1685926"/>
            <a:ext cx="1085851" cy="40004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Content Placeholder 2"/>
          <p:cNvSpPr>
            <a:spLocks noGrp="1"/>
          </p:cNvSpPr>
          <p:nvPr>
            <p:ph idx="15" hasCustomPrompt="1"/>
          </p:nvPr>
        </p:nvSpPr>
        <p:spPr>
          <a:xfrm>
            <a:off x="4664277" y="1828800"/>
            <a:ext cx="3946323" cy="1257300"/>
          </a:xfrm>
        </p:spPr>
        <p:txBody>
          <a:bodyPr>
            <a:normAutofit/>
          </a:bodyPr>
          <a:lstStyle>
            <a:lvl1pPr marL="0" indent="0">
              <a:buFontTx/>
              <a:buNone/>
              <a:defRPr sz="105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15" name="Content Placeholder 2"/>
          <p:cNvSpPr>
            <a:spLocks noGrp="1"/>
          </p:cNvSpPr>
          <p:nvPr>
            <p:ph idx="16" hasCustomPrompt="1"/>
          </p:nvPr>
        </p:nvSpPr>
        <p:spPr>
          <a:xfrm>
            <a:off x="4800601" y="3200400"/>
            <a:ext cx="3657600" cy="971550"/>
          </a:xfrm>
        </p:spPr>
        <p:txBody>
          <a:bodyPr>
            <a:normAutofit/>
          </a:bodyPr>
          <a:lstStyle>
            <a:lvl1pPr marL="0" indent="0">
              <a:buFontTx/>
              <a:buNone/>
              <a:defRPr sz="1350">
                <a:solidFill>
                  <a:schemeClr val="bg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Tree>
    <p:extLst>
      <p:ext uri="{BB962C8B-B14F-4D97-AF65-F5344CB8AC3E}">
        <p14:creationId xmlns:p14="http://schemas.microsoft.com/office/powerpoint/2010/main" val="1408229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COLUMN DIAGR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3"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DIAGRAM</a:t>
            </a:r>
            <a:endParaRPr lang="en-GB" dirty="0"/>
          </a:p>
        </p:txBody>
      </p:sp>
      <p:sp>
        <p:nvSpPr>
          <p:cNvPr id="4" name="Content Placeholder 2"/>
          <p:cNvSpPr>
            <a:spLocks noGrp="1"/>
          </p:cNvSpPr>
          <p:nvPr>
            <p:ph idx="1" hasCustomPrompt="1"/>
          </p:nvPr>
        </p:nvSpPr>
        <p:spPr>
          <a:xfrm>
            <a:off x="990600" y="2457450"/>
            <a:ext cx="2971800" cy="1771651"/>
          </a:xfrm>
        </p:spPr>
        <p:txBody>
          <a:bodyPr>
            <a:normAutofit/>
          </a:bodyPr>
          <a:lstStyle>
            <a:lvl1pPr marL="0" indent="0">
              <a:buFontTx/>
              <a:buNone/>
              <a:defRPr sz="1050">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to edit Master text styles</a:t>
            </a:r>
          </a:p>
        </p:txBody>
      </p:sp>
      <p:sp>
        <p:nvSpPr>
          <p:cNvPr id="5" name="Content Placeholder 2"/>
          <p:cNvSpPr>
            <a:spLocks noGrp="1"/>
          </p:cNvSpPr>
          <p:nvPr>
            <p:ph idx="13" hasCustomPrompt="1"/>
          </p:nvPr>
        </p:nvSpPr>
        <p:spPr>
          <a:xfrm>
            <a:off x="990600" y="1143000"/>
            <a:ext cx="2971800" cy="97155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to edit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Rectangle 7"/>
          <p:cNvSpPr/>
          <p:nvPr userDrawn="1"/>
        </p:nvSpPr>
        <p:spPr>
          <a:xfrm flipV="1">
            <a:off x="990600" y="2225724"/>
            <a:ext cx="2971800" cy="90704"/>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Oval 14"/>
          <p:cNvSpPr/>
          <p:nvPr userDrawn="1"/>
        </p:nvSpPr>
        <p:spPr>
          <a:xfrm>
            <a:off x="4724400" y="1314450"/>
            <a:ext cx="36576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sp>
        <p:nvSpPr>
          <p:cNvPr id="16" name="Title 1"/>
          <p:cNvSpPr txBox="1">
            <a:spLocks/>
          </p:cNvSpPr>
          <p:nvPr userDrawn="1"/>
        </p:nvSpPr>
        <p:spPr>
          <a:xfrm>
            <a:off x="5257800" y="2023170"/>
            <a:ext cx="25908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500" dirty="0">
                <a:solidFill>
                  <a:prstClr val="white"/>
                </a:solidFill>
              </a:rPr>
              <a:t>Diagram would fit </a:t>
            </a:r>
          </a:p>
          <a:p>
            <a:pPr algn="ctr">
              <a:lnSpc>
                <a:spcPct val="100000"/>
              </a:lnSpc>
            </a:pPr>
            <a:r>
              <a:rPr lang="en-US" sz="1500" dirty="0">
                <a:solidFill>
                  <a:prstClr val="white"/>
                </a:solidFill>
              </a:rPr>
              <a:t>in the space </a:t>
            </a:r>
          </a:p>
          <a:p>
            <a:pPr algn="ctr">
              <a:lnSpc>
                <a:spcPct val="100000"/>
              </a:lnSpc>
            </a:pPr>
            <a:r>
              <a:rPr lang="en-US" sz="1500" dirty="0">
                <a:solidFill>
                  <a:prstClr val="white"/>
                </a:solidFill>
              </a:rPr>
              <a:t>allocated here</a:t>
            </a:r>
            <a:endParaRPr lang="en-GB" sz="1500" dirty="0">
              <a:solidFill>
                <a:prstClr val="white"/>
              </a:solidFill>
            </a:endParaRPr>
          </a:p>
        </p:txBody>
      </p:sp>
    </p:spTree>
    <p:extLst>
      <p:ext uri="{BB962C8B-B14F-4D97-AF65-F5344CB8AC3E}">
        <p14:creationId xmlns:p14="http://schemas.microsoft.com/office/powerpoint/2010/main" val="336941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MASTER - TABLE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aphicFrame>
        <p:nvGraphicFramePr>
          <p:cNvPr id="5" name="Table 4"/>
          <p:cNvGraphicFramePr>
            <a:graphicFrameLocks noGrp="1"/>
          </p:cNvGraphicFramePr>
          <p:nvPr userDrawn="1"/>
        </p:nvGraphicFramePr>
        <p:xfrm>
          <a:off x="381001" y="1085853"/>
          <a:ext cx="8229599" cy="3257551"/>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xmlns="" val="20000"/>
                    </a:ext>
                  </a:extLst>
                </a:gridCol>
                <a:gridCol w="1240971">
                  <a:extLst>
                    <a:ext uri="{9D8B030D-6E8A-4147-A177-3AD203B41FA5}">
                      <a16:colId xmlns:a16="http://schemas.microsoft.com/office/drawing/2014/main" xmlns="" val="20001"/>
                    </a:ext>
                  </a:extLst>
                </a:gridCol>
                <a:gridCol w="1393371">
                  <a:extLst>
                    <a:ext uri="{9D8B030D-6E8A-4147-A177-3AD203B41FA5}">
                      <a16:colId xmlns:a16="http://schemas.microsoft.com/office/drawing/2014/main" xmlns="" val="20002"/>
                    </a:ext>
                  </a:extLst>
                </a:gridCol>
                <a:gridCol w="1480458">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599">
                  <a:extLst>
                    <a:ext uri="{9D8B030D-6E8A-4147-A177-3AD203B41FA5}">
                      <a16:colId xmlns:a16="http://schemas.microsoft.com/office/drawing/2014/main" xmlns="" val="20005"/>
                    </a:ext>
                  </a:extLst>
                </a:gridCol>
              </a:tblGrid>
              <a:tr h="259567">
                <a:tc>
                  <a:txBody>
                    <a:bodyPr/>
                    <a:lstStyle/>
                    <a:p>
                      <a:pPr algn="ctr" fontAlgn="ctr"/>
                      <a:r>
                        <a:rPr lang="en-GB" sz="900" b="1" u="none" strike="noStrike" dirty="0">
                          <a:solidFill>
                            <a:schemeClr val="bg1"/>
                          </a:solidFill>
                          <a:effectLst/>
                        </a:rPr>
                        <a:t>Edit Title</a:t>
                      </a:r>
                      <a:r>
                        <a:rPr lang="en-GB" sz="800" b="1" u="none" strike="noStrike" dirty="0">
                          <a:solidFill>
                            <a:schemeClr val="bg1"/>
                          </a:solidFill>
                          <a:effectLst/>
                        </a:rPr>
                        <a:t> </a:t>
                      </a:r>
                      <a:endParaRPr lang="en-GB" sz="800" b="1" i="0" u="none" strike="noStrike" dirty="0">
                        <a:solidFill>
                          <a:schemeClr val="bg1"/>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extLst>
                  <a:ext uri="{0D108BD9-81ED-4DB2-BD59-A6C34878D82A}">
                    <a16:rowId xmlns:a16="http://schemas.microsoft.com/office/drawing/2014/main" xmlns="" val="1000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1"/>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2"/>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3"/>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4"/>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5"/>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6"/>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7"/>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8"/>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9"/>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1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10158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Rectangle 3"/>
          <p:cNvSpPr/>
          <p:nvPr userDrawn="1"/>
        </p:nvSpPr>
        <p:spPr>
          <a:xfrm>
            <a:off x="0" y="0"/>
            <a:ext cx="9144000" cy="4343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533400" y="0"/>
            <a:ext cx="2743200" cy="4343400"/>
          </a:xfrm>
          <a:prstGeom prst="rect">
            <a:avLst/>
          </a:prstGeom>
          <a:solidFill>
            <a:srgbClr val="32A6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a:xfrm>
            <a:off x="685800" y="514350"/>
            <a:ext cx="2438400" cy="708422"/>
          </a:xfrm>
        </p:spPr>
        <p:txBody>
          <a:bodyPr>
            <a:noAutofit/>
          </a:bodyPr>
          <a:lstStyle>
            <a:lvl1pPr>
              <a:lnSpc>
                <a:spcPts val="2250"/>
              </a:lnSpc>
              <a:defRPr sz="2100" baseline="0">
                <a:solidFill>
                  <a:schemeClr val="bg1"/>
                </a:solidFill>
              </a:defRPr>
            </a:lvl1pPr>
          </a:lstStyle>
          <a:p>
            <a:r>
              <a:rPr lang="en-US" dirty="0"/>
              <a:t>SLIDE MASTER</a:t>
            </a:r>
            <a:br>
              <a:rPr lang="en-US" dirty="0"/>
            </a:br>
            <a:r>
              <a:rPr lang="en-US" dirty="0"/>
              <a:t>LARGE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7" name="TextBox 6"/>
          <p:cNvSpPr txBox="1"/>
          <p:nvPr userDrawn="1"/>
        </p:nvSpPr>
        <p:spPr>
          <a:xfrm>
            <a:off x="762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8"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sp>
        <p:nvSpPr>
          <p:cNvPr id="10" name="Rectangle 9"/>
          <p:cNvSpPr/>
          <p:nvPr userDrawn="1"/>
        </p:nvSpPr>
        <p:spPr>
          <a:xfrm>
            <a:off x="0" y="4286250"/>
            <a:ext cx="9144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612052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TTER BOX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MASTER – LETTER BOX</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0" y="1143000"/>
            <a:ext cx="91440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381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grpSp>
        <p:nvGrpSpPr>
          <p:cNvPr id="8" name="Group 7"/>
          <p:cNvGrpSpPr/>
          <p:nvPr userDrawn="1"/>
        </p:nvGrpSpPr>
        <p:grpSpPr>
          <a:xfrm>
            <a:off x="0" y="857250"/>
            <a:ext cx="9144000" cy="3600450"/>
            <a:chOff x="0" y="1143000"/>
            <a:chExt cx="9144000" cy="4800600"/>
          </a:xfrm>
        </p:grpSpPr>
        <p:sp>
          <p:nvSpPr>
            <p:cNvPr id="9" name="Rectangle 8"/>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Tree>
    <p:extLst>
      <p:ext uri="{BB962C8B-B14F-4D97-AF65-F5344CB8AC3E}">
        <p14:creationId xmlns:p14="http://schemas.microsoft.com/office/powerpoint/2010/main" val="3370474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STERSLIDE TWO IMAGE">
    <p:spTree>
      <p:nvGrpSpPr>
        <p:cNvPr id="1" name=""/>
        <p:cNvGrpSpPr/>
        <p:nvPr/>
      </p:nvGrpSpPr>
      <p:grpSpPr>
        <a:xfrm>
          <a:off x="0" y="0"/>
          <a:ext cx="0" cy="0"/>
          <a:chOff x="0" y="0"/>
          <a:chExt cx="0" cy="0"/>
        </a:xfrm>
      </p:grpSpPr>
      <p:sp>
        <p:nvSpPr>
          <p:cNvPr id="8" name="Rectangle 7"/>
          <p:cNvSpPr/>
          <p:nvPr userDrawn="1"/>
        </p:nvSpPr>
        <p:spPr>
          <a:xfrm>
            <a:off x="-11017"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solidFill>
                  <a:srgbClr val="059AC4"/>
                </a:solidFill>
              </a:defRPr>
            </a:lvl1pPr>
          </a:lstStyle>
          <a:p>
            <a:r>
              <a:rPr lang="en-US" dirty="0"/>
              <a:t>SLIDE MASTER – TWO IMAGES</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067300"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232410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25146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5715000" y="2743200"/>
            <a:ext cx="2819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
        <p:nvSpPr>
          <p:cNvPr id="10" name="Title 1"/>
          <p:cNvSpPr txBox="1">
            <a:spLocks/>
          </p:cNvSpPr>
          <p:nvPr userDrawn="1"/>
        </p:nvSpPr>
        <p:spPr>
          <a:xfrm>
            <a:off x="2400988" y="2906489"/>
            <a:ext cx="2589424"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050" dirty="0">
                <a:solidFill>
                  <a:prstClr val="white"/>
                </a:solidFill>
              </a:rPr>
              <a:t>Blue box with text can be moved left or right depending on which image is priority</a:t>
            </a:r>
          </a:p>
          <a:p>
            <a:pPr>
              <a:lnSpc>
                <a:spcPct val="100000"/>
              </a:lnSpc>
            </a:pPr>
            <a:endParaRPr lang="en-GB" sz="1500" dirty="0">
              <a:solidFill>
                <a:prstClr val="white"/>
              </a:solidFill>
            </a:endParaRPr>
          </a:p>
        </p:txBody>
      </p:sp>
      <p:grpSp>
        <p:nvGrpSpPr>
          <p:cNvPr id="14" name="Group 13"/>
          <p:cNvGrpSpPr/>
          <p:nvPr userDrawn="1"/>
        </p:nvGrpSpPr>
        <p:grpSpPr>
          <a:xfrm>
            <a:off x="0" y="857250"/>
            <a:ext cx="9144000" cy="3600450"/>
            <a:chOff x="0" y="1143000"/>
            <a:chExt cx="9144000" cy="4800600"/>
          </a:xfrm>
        </p:grpSpPr>
        <p:sp>
          <p:nvSpPr>
            <p:cNvPr id="12" name="Rectangle 11"/>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Rectangle 12"/>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5" name="Title 1"/>
          <p:cNvSpPr txBox="1">
            <a:spLocks/>
          </p:cNvSpPr>
          <p:nvPr userDrawn="1"/>
        </p:nvSpPr>
        <p:spPr>
          <a:xfrm>
            <a:off x="254306" y="2628900"/>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Tree>
    <p:extLst>
      <p:ext uri="{BB962C8B-B14F-4D97-AF65-F5344CB8AC3E}">
        <p14:creationId xmlns:p14="http://schemas.microsoft.com/office/powerpoint/2010/main" val="1248715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STER SLIDE FOUR IMAGE">
    <p:spTree>
      <p:nvGrpSpPr>
        <p:cNvPr id="1" name=""/>
        <p:cNvGrpSpPr/>
        <p:nvPr/>
      </p:nvGrpSpPr>
      <p:grpSpPr>
        <a:xfrm>
          <a:off x="0" y="0"/>
          <a:ext cx="0" cy="0"/>
          <a:chOff x="0" y="0"/>
          <a:chExt cx="0" cy="0"/>
        </a:xfrm>
      </p:grpSpPr>
      <p:sp>
        <p:nvSpPr>
          <p:cNvPr id="13" name="Rectangle 12"/>
          <p:cNvSpPr/>
          <p:nvPr userDrawn="1"/>
        </p:nvSpPr>
        <p:spPr>
          <a:xfrm>
            <a:off x="2437023"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Rectangle 13"/>
          <p:cNvSpPr/>
          <p:nvPr userDrawn="1"/>
        </p:nvSpPr>
        <p:spPr>
          <a:xfrm>
            <a:off x="6645466"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Rectangle 14"/>
          <p:cNvSpPr/>
          <p:nvPr userDrawn="1"/>
        </p:nvSpPr>
        <p:spPr>
          <a:xfrm>
            <a:off x="4552261"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2" name="Rectangle 11"/>
          <p:cNvSpPr/>
          <p:nvPr userDrawn="1"/>
        </p:nvSpPr>
        <p:spPr>
          <a:xfrm>
            <a:off x="266700"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lvl1pPr>
          </a:lstStyle>
          <a:p>
            <a:r>
              <a:rPr lang="en-US" dirty="0"/>
              <a:t>MASTER SLIDE – FOUR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33400" y="2782808"/>
            <a:ext cx="8077200" cy="131445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nvGrpSpPr>
          <p:cNvPr id="5" name="Group 4"/>
          <p:cNvGrpSpPr/>
          <p:nvPr userDrawn="1"/>
        </p:nvGrpSpPr>
        <p:grpSpPr>
          <a:xfrm>
            <a:off x="1" y="800100"/>
            <a:ext cx="9153525" cy="3475005"/>
            <a:chOff x="0" y="1310260"/>
            <a:chExt cx="9153525" cy="4633340"/>
          </a:xfrm>
        </p:grpSpPr>
        <p:sp>
          <p:nvSpPr>
            <p:cNvPr id="6" name="Rectangle 5"/>
            <p:cNvSpPr/>
            <p:nvPr/>
          </p:nvSpPr>
          <p:spPr>
            <a:xfrm>
              <a:off x="0"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7" name="Rectangle 6"/>
            <p:cNvSpPr/>
            <p:nvPr/>
          </p:nvSpPr>
          <p:spPr>
            <a:xfrm>
              <a:off x="241935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8" name="Rectangle 7"/>
            <p:cNvSpPr/>
            <p:nvPr/>
          </p:nvSpPr>
          <p:spPr>
            <a:xfrm>
              <a:off x="44958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9" name="Rectangle 8"/>
            <p:cNvSpPr/>
            <p:nvPr/>
          </p:nvSpPr>
          <p:spPr>
            <a:xfrm>
              <a:off x="65532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p:nvSpPr>
          <p:spPr>
            <a:xfrm>
              <a:off x="8620125"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1" name="Rectangle 10"/>
            <p:cNvSpPr/>
            <p:nvPr/>
          </p:nvSpPr>
          <p:spPr>
            <a:xfrm rot="5400000">
              <a:off x="4324350" y="-2975990"/>
              <a:ext cx="533400" cy="910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6" name="Title 1"/>
          <p:cNvSpPr txBox="1">
            <a:spLocks/>
          </p:cNvSpPr>
          <p:nvPr userDrawn="1"/>
        </p:nvSpPr>
        <p:spPr>
          <a:xfrm>
            <a:off x="712654" y="1334103"/>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050" dirty="0">
                <a:solidFill>
                  <a:prstClr val="white"/>
                </a:solidFill>
              </a:rPr>
              <a:t>Scale images to approximately the size of the grey boxes. Send to back (Format &gt; Send to back) and then Delete grey boxes </a:t>
            </a:r>
            <a:endParaRPr lang="en-GB" sz="1050" dirty="0">
              <a:solidFill>
                <a:prstClr val="white"/>
              </a:solidFill>
            </a:endParaRPr>
          </a:p>
        </p:txBody>
      </p:sp>
      <p:sp>
        <p:nvSpPr>
          <p:cNvPr id="17" name="TextBox 16"/>
          <p:cNvSpPr txBox="1"/>
          <p:nvPr userDrawn="1"/>
        </p:nvSpPr>
        <p:spPr>
          <a:xfrm>
            <a:off x="533400"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sp>
        <p:nvSpPr>
          <p:cNvPr id="18" name="TextBox 17"/>
          <p:cNvSpPr txBox="1"/>
          <p:nvPr userDrawn="1"/>
        </p:nvSpPr>
        <p:spPr>
          <a:xfrm>
            <a:off x="518252"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cxnSp>
        <p:nvCxnSpPr>
          <p:cNvPr id="20" name="Straight Connector 19"/>
          <p:cNvCxnSpPr/>
          <p:nvPr userDrawn="1"/>
        </p:nvCxnSpPr>
        <p:spPr>
          <a:xfrm>
            <a:off x="712654"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2604571"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2" name="Straight Connector 21"/>
          <p:cNvCxnSpPr/>
          <p:nvPr userDrawn="1"/>
        </p:nvCxnSpPr>
        <p:spPr>
          <a:xfrm>
            <a:off x="2783825"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4686759"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4" name="Straight Connector 23"/>
          <p:cNvCxnSpPr/>
          <p:nvPr userDrawn="1"/>
        </p:nvCxnSpPr>
        <p:spPr>
          <a:xfrm>
            <a:off x="4866013"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735896"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6" name="Straight Connector 25"/>
          <p:cNvCxnSpPr/>
          <p:nvPr userDrawn="1"/>
        </p:nvCxnSpPr>
        <p:spPr>
          <a:xfrm>
            <a:off x="6915150"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5908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2" name="TextBox 31"/>
          <p:cNvSpPr txBox="1"/>
          <p:nvPr userDrawn="1"/>
        </p:nvSpPr>
        <p:spPr>
          <a:xfrm>
            <a:off x="46482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3" name="TextBox 32"/>
          <p:cNvSpPr txBox="1"/>
          <p:nvPr userDrawn="1"/>
        </p:nvSpPr>
        <p:spPr>
          <a:xfrm>
            <a:off x="672465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Tree>
    <p:extLst>
      <p:ext uri="{BB962C8B-B14F-4D97-AF65-F5344CB8AC3E}">
        <p14:creationId xmlns:p14="http://schemas.microsoft.com/office/powerpoint/2010/main" val="285599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066411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STER SLIDE 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Slide Number Placeholder 2"/>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grpSp>
        <p:nvGrpSpPr>
          <p:cNvPr id="6" name="Group 5"/>
          <p:cNvGrpSpPr/>
          <p:nvPr userDrawn="1"/>
        </p:nvGrpSpPr>
        <p:grpSpPr>
          <a:xfrm>
            <a:off x="3340529" y="1431401"/>
            <a:ext cx="2235432" cy="1777608"/>
            <a:chOff x="3048000" y="1676400"/>
            <a:chExt cx="2848780" cy="3020452"/>
          </a:xfrm>
        </p:grpSpPr>
        <p:grpSp>
          <p:nvGrpSpPr>
            <p:cNvPr id="7" name="Group 6"/>
            <p:cNvGrpSpPr/>
            <p:nvPr/>
          </p:nvGrpSpPr>
          <p:grpSpPr>
            <a:xfrm>
              <a:off x="3186412" y="1676400"/>
              <a:ext cx="2604787" cy="2563252"/>
              <a:chOff x="3269607" y="2389748"/>
              <a:chExt cx="2604787" cy="256325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10" name="Oval 9"/>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8" name="Rectangle 7"/>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1"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2" name="Title 1"/>
          <p:cNvSpPr txBox="1">
            <a:spLocks/>
          </p:cNvSpPr>
          <p:nvPr userDrawn="1"/>
        </p:nvSpPr>
        <p:spPr>
          <a:xfrm>
            <a:off x="381000" y="94892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400" dirty="0"/>
              <a:t>END SLIDE INSTRUCTIONS</a:t>
            </a:r>
          </a:p>
        </p:txBody>
      </p:sp>
      <p:sp>
        <p:nvSpPr>
          <p:cNvPr id="13" name="Rectangle 12"/>
          <p:cNvSpPr/>
          <p:nvPr userDrawn="1"/>
        </p:nvSpPr>
        <p:spPr>
          <a:xfrm rot="10800000" flipV="1">
            <a:off x="3543299" y="1438546"/>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TextBox 13"/>
          <p:cNvSpPr txBox="1"/>
          <p:nvPr userDrawn="1"/>
        </p:nvSpPr>
        <p:spPr>
          <a:xfrm>
            <a:off x="1676400" y="2670359"/>
            <a:ext cx="5791200" cy="577081"/>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050" b="1" dirty="0">
                <a:solidFill>
                  <a:srgbClr val="595959"/>
                </a:solidFill>
              </a:rPr>
              <a:t>Name of Presenter</a:t>
            </a:r>
          </a:p>
          <a:p>
            <a:pPr algn="ctr" defTabSz="685800"/>
            <a:r>
              <a:rPr lang="en-GB" sz="1050" b="1" dirty="0">
                <a:solidFill>
                  <a:srgbClr val="595959"/>
                </a:solidFill>
              </a:rPr>
              <a:t>Title of Presenter – SLR Consulting</a:t>
            </a:r>
          </a:p>
        </p:txBody>
      </p:sp>
      <p:sp>
        <p:nvSpPr>
          <p:cNvPr id="15" name="TextBox 14"/>
          <p:cNvSpPr txBox="1"/>
          <p:nvPr userDrawn="1"/>
        </p:nvSpPr>
        <p:spPr>
          <a:xfrm>
            <a:off x="5791200" y="1674576"/>
            <a:ext cx="2438400" cy="946413"/>
          </a:xfrm>
          <a:prstGeom prst="rect">
            <a:avLst/>
          </a:prstGeom>
          <a:noFill/>
        </p:spPr>
        <p:txBody>
          <a:bodyPr wrap="square" rtlCol="0">
            <a:spAutoFit/>
          </a:bodyPr>
          <a:lstStyle/>
          <a:p>
            <a:pPr defTabSz="685800">
              <a:spcBef>
                <a:spcPts val="900"/>
              </a:spcBef>
            </a:pPr>
            <a:r>
              <a:rPr lang="en-GB" sz="900" dirty="0">
                <a:solidFill>
                  <a:srgbClr val="595959"/>
                </a:solidFill>
              </a:rPr>
              <a:t>To put a portrait image into the circle above insert picture, then scale the image so it is the same width as the outside of the circle and align vertically. Send the image to the back of the slide by clicking on Format &gt; Send to bac</a:t>
            </a:r>
            <a:r>
              <a:rPr lang="en-GB" sz="900" dirty="0">
                <a:solidFill>
                  <a:srgbClr val="595959">
                    <a:lumMod val="75000"/>
                    <a:lumOff val="25000"/>
                  </a:srgbClr>
                </a:solidFill>
              </a:rPr>
              <a:t>k.</a:t>
            </a:r>
            <a:endParaRPr lang="en-GB" sz="1200" dirty="0">
              <a:solidFill>
                <a:srgbClr val="059AC4"/>
              </a:solidFill>
            </a:endParaRPr>
          </a:p>
          <a:p>
            <a:pPr defTabSz="685800"/>
            <a:endParaRPr lang="en-GB" sz="1050" dirty="0">
              <a:solidFill>
                <a:srgbClr val="595959"/>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9950" y="3419092"/>
            <a:ext cx="180000" cy="135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07662" y="3606544"/>
            <a:ext cx="180000" cy="135000"/>
          </a:xfrm>
          <a:prstGeom prst="rect">
            <a:avLst/>
          </a:prstGeom>
        </p:spPr>
      </p:pic>
      <p:sp>
        <p:nvSpPr>
          <p:cNvPr id="21" name="TextBox 20"/>
          <p:cNvSpPr txBox="1"/>
          <p:nvPr userDrawn="1"/>
        </p:nvSpPr>
        <p:spPr>
          <a:xfrm>
            <a:off x="3581400" y="3328853"/>
            <a:ext cx="3124200" cy="923330"/>
          </a:xfrm>
          <a:prstGeom prst="rect">
            <a:avLst/>
          </a:prstGeom>
          <a:noFill/>
        </p:spPr>
        <p:txBody>
          <a:bodyPr wrap="square" rtlCol="0">
            <a:spAutoFit/>
          </a:bodyPr>
          <a:lstStyle/>
          <a:p>
            <a:pPr defTabSz="685800"/>
            <a:r>
              <a:rPr lang="en-GB" sz="1350" dirty="0">
                <a:solidFill>
                  <a:srgbClr val="059AC4"/>
                </a:solidFill>
                <a:latin typeface="Calibri Light" panose="020F0302020204030204" pitchFamily="34" charset="0"/>
              </a:rPr>
              <a:t>+44 (0) 000 000 0000</a:t>
            </a:r>
          </a:p>
          <a:p>
            <a:pPr defTabSz="685800"/>
            <a:r>
              <a:rPr lang="en-GB" sz="1350" dirty="0">
                <a:solidFill>
                  <a:srgbClr val="059AC4"/>
                </a:solidFill>
                <a:latin typeface="Calibri Light" panose="020F0302020204030204" pitchFamily="34" charset="0"/>
              </a:rPr>
              <a:t>name@slrconsulting.com</a:t>
            </a:r>
          </a:p>
          <a:p>
            <a:pPr defTabSz="685800"/>
            <a:r>
              <a:rPr lang="en-GB" sz="1350" dirty="0">
                <a:solidFill>
                  <a:srgbClr val="059AC4"/>
                </a:solidFill>
                <a:latin typeface="Calibri Light" panose="020F0302020204030204" pitchFamily="34" charset="0"/>
              </a:rPr>
              <a:t>www.slrconsulting.com</a:t>
            </a:r>
          </a:p>
          <a:p>
            <a:pPr defTabSz="685800"/>
            <a:endParaRPr lang="en-GB" sz="1350" dirty="0">
              <a:solidFill>
                <a:srgbClr val="595959"/>
              </a:solidFill>
            </a:endParaRPr>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10744" y="3810535"/>
            <a:ext cx="180000" cy="135000"/>
          </a:xfrm>
          <a:prstGeom prst="rect">
            <a:avLst/>
          </a:prstGeom>
        </p:spPr>
      </p:pic>
    </p:spTree>
    <p:extLst>
      <p:ext uri="{BB962C8B-B14F-4D97-AF65-F5344CB8AC3E}">
        <p14:creationId xmlns:p14="http://schemas.microsoft.com/office/powerpoint/2010/main" val="98360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23908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0363" y="3305175"/>
            <a:ext cx="6624350" cy="1021557"/>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870363" y="2180035"/>
            <a:ext cx="6624349"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16011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587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327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8302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jp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B17006-3181-4644-BAA3-BE8BC1B95255}" type="datetimeFigureOut">
              <a:rPr lang="en-US" smtClean="0"/>
              <a:t>1/8/2020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60E596-38AD-4E4E-8031-F91560B20BE4}" type="slidenum">
              <a:rPr lang="en-US" smtClean="0"/>
              <a:t>‹#›</a:t>
            </a:fld>
            <a:endParaRPr lang="en-US" dirty="0"/>
          </a:p>
        </p:txBody>
      </p:sp>
    </p:spTree>
    <p:extLst>
      <p:ext uri="{BB962C8B-B14F-4D97-AF65-F5344CB8AC3E}">
        <p14:creationId xmlns:p14="http://schemas.microsoft.com/office/powerpoint/2010/main" val="7926350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51"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2FBFD14-192E-BE44-B48C-0F1F28649908}" type="datetimeFigureOut">
              <a:rPr lang="en-US" smtClean="0"/>
              <a:t>1/8/2020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2D16DA-C183-B848-8B8F-41D5F2B3E5EF}" type="slidenum">
              <a:rPr lang="en-US" smtClean="0"/>
              <a:t>‹#›</a:t>
            </a:fld>
            <a:endParaRPr lang="en-US" dirty="0"/>
          </a:p>
        </p:txBody>
      </p:sp>
    </p:spTree>
    <p:extLst>
      <p:ext uri="{BB962C8B-B14F-4D97-AF65-F5344CB8AC3E}">
        <p14:creationId xmlns:p14="http://schemas.microsoft.com/office/powerpoint/2010/main" val="3133384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25" y="0"/>
            <a:ext cx="9144000" cy="5143500"/>
          </a:xfrm>
          <a:prstGeom prst="rect">
            <a:avLst/>
          </a:prstGeom>
        </p:spPr>
      </p:pic>
      <p:sp>
        <p:nvSpPr>
          <p:cNvPr id="2" name="Title Placeholder 1"/>
          <p:cNvSpPr>
            <a:spLocks noGrp="1"/>
          </p:cNvSpPr>
          <p:nvPr>
            <p:ph type="title"/>
          </p:nvPr>
        </p:nvSpPr>
        <p:spPr>
          <a:xfrm>
            <a:off x="381000" y="320278"/>
            <a:ext cx="8229600" cy="7084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81000" y="114300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314325" y="4926807"/>
            <a:ext cx="381000" cy="273844"/>
          </a:xfrm>
          <a:prstGeom prst="rect">
            <a:avLst/>
          </a:prstGeom>
        </p:spPr>
        <p:txBody>
          <a:bodyPr/>
          <a:lstStyle>
            <a:lvl1pPr>
              <a:defRPr sz="750">
                <a:solidFill>
                  <a:schemeClr val="bg1">
                    <a:lumMod val="50000"/>
                  </a:schemeClr>
                </a:solidFill>
              </a:defRPr>
            </a:lvl1pPr>
          </a:lstStyle>
          <a:p>
            <a:pPr defTabSz="685800"/>
            <a:fld id="{DA384101-9B88-459D-A123-B408E30BBA76}" type="slidenum">
              <a:rPr lang="en-GB" smtClean="0">
                <a:solidFill>
                  <a:prstClr val="white">
                    <a:lumMod val="50000"/>
                  </a:prstClr>
                </a:solidFill>
              </a:rPr>
              <a:pPr defTabSz="685800"/>
              <a:t>‹#›</a:t>
            </a:fld>
            <a:endParaRPr lang="en-GB" dirty="0">
              <a:solidFill>
                <a:prstClr val="white">
                  <a:lumMod val="50000"/>
                </a:prstClr>
              </a:solidFill>
            </a:endParaRPr>
          </a:p>
        </p:txBody>
      </p:sp>
    </p:spTree>
    <p:extLst>
      <p:ext uri="{BB962C8B-B14F-4D97-AF65-F5344CB8AC3E}">
        <p14:creationId xmlns:p14="http://schemas.microsoft.com/office/powerpoint/2010/main" val="123861477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Lst>
  <p:hf hdr="0" ftr="0"/>
  <p:txStyles>
    <p:titleStyle>
      <a:lvl1pPr algn="l" defTabSz="685800" rtl="0" eaLnBrk="1" latinLnBrk="0" hangingPunct="1">
        <a:spcBef>
          <a:spcPct val="0"/>
        </a:spcBef>
        <a:buNone/>
        <a:defRPr sz="2550" b="1" kern="1200">
          <a:solidFill>
            <a:srgbClr val="059AC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254" y="1085850"/>
            <a:ext cx="8088824" cy="571500"/>
          </a:xfrm>
        </p:spPr>
        <p:txBody>
          <a:bodyPr>
            <a:normAutofit fontScale="90000"/>
          </a:bodyPr>
          <a:lstStyle/>
          <a:p>
            <a:pPr algn="l"/>
            <a:r>
              <a:rPr lang="en-US" dirty="0"/>
              <a:t>Guidance for the Assessment and Remediation of PFAS in BC</a:t>
            </a:r>
          </a:p>
        </p:txBody>
      </p:sp>
      <p:sp>
        <p:nvSpPr>
          <p:cNvPr id="3" name="Subtitle 2"/>
          <p:cNvSpPr>
            <a:spLocks noGrp="1"/>
          </p:cNvSpPr>
          <p:nvPr>
            <p:ph type="subTitle" idx="1"/>
          </p:nvPr>
        </p:nvSpPr>
        <p:spPr>
          <a:xfrm>
            <a:off x="3771900" y="2114550"/>
            <a:ext cx="3829050" cy="800100"/>
          </a:xfrm>
        </p:spPr>
        <p:txBody>
          <a:bodyPr>
            <a:normAutofit/>
          </a:bodyPr>
          <a:lstStyle/>
          <a:p>
            <a:r>
              <a:rPr lang="en-US" dirty="0"/>
              <a:t>CSAP Workshop</a:t>
            </a:r>
          </a:p>
          <a:p>
            <a:r>
              <a:rPr lang="en-US" dirty="0"/>
              <a:t>October 2019</a:t>
            </a:r>
          </a:p>
        </p:txBody>
      </p:sp>
      <p:sp>
        <p:nvSpPr>
          <p:cNvPr id="4" name="Slide Number Placeholder 3"/>
          <p:cNvSpPr>
            <a:spLocks noGrp="1"/>
          </p:cNvSpPr>
          <p:nvPr>
            <p:ph type="sldNum" sz="quarter" idx="12"/>
          </p:nvPr>
        </p:nvSpPr>
        <p:spPr/>
        <p:txBody>
          <a:bodyPr/>
          <a:lstStyle/>
          <a:p>
            <a:fld id="{DA384101-9B88-459D-A123-B408E30BBA76}" type="slidenum">
              <a:rPr lang="en-GB" smtClean="0">
                <a:solidFill>
                  <a:prstClr val="white">
                    <a:lumMod val="50000"/>
                  </a:prstClr>
                </a:solidFill>
              </a:rPr>
              <a:pPr/>
              <a:t>1</a:t>
            </a:fld>
            <a:endParaRPr lang="en-GB" dirty="0">
              <a:solidFill>
                <a:prstClr val="white">
                  <a:lumMod val="50000"/>
                </a:prstClr>
              </a:solidFill>
            </a:endParaRPr>
          </a:p>
        </p:txBody>
      </p:sp>
    </p:spTree>
    <p:extLst>
      <p:ext uri="{BB962C8B-B14F-4D97-AF65-F5344CB8AC3E}">
        <p14:creationId xmlns:p14="http://schemas.microsoft.com/office/powerpoint/2010/main" val="322560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10</a:t>
            </a:fld>
            <a:endParaRPr lang="en-GB" dirty="0">
              <a:solidFill>
                <a:prstClr val="white">
                  <a:lumMod val="50000"/>
                </a:prstClr>
              </a:solidFill>
            </a:endParaRPr>
          </a:p>
        </p:txBody>
      </p:sp>
      <p:pic>
        <p:nvPicPr>
          <p:cNvPr id="5" name="Picture 4" descr="Scanned document from VAN0609001.jpg"/>
          <p:cNvPicPr>
            <a:picLocks noChangeAspect="1"/>
          </p:cNvPicPr>
          <p:nvPr/>
        </p:nvPicPr>
        <p:blipFill>
          <a:blip r:embed="rId3" cstate="print"/>
          <a:srcRect l="9722" t="41016" r="6944" b="4883"/>
          <a:stretch>
            <a:fillRect/>
          </a:stretch>
        </p:blipFill>
        <p:spPr>
          <a:xfrm>
            <a:off x="2195737" y="146781"/>
            <a:ext cx="4732058" cy="4369186"/>
          </a:xfrm>
          <a:prstGeom prst="rect">
            <a:avLst/>
          </a:prstGeom>
        </p:spPr>
      </p:pic>
    </p:spTree>
    <p:extLst>
      <p:ext uri="{BB962C8B-B14F-4D97-AF65-F5344CB8AC3E}">
        <p14:creationId xmlns:p14="http://schemas.microsoft.com/office/powerpoint/2010/main" val="158147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Regulatory Efforts</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11</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Health Canada </a:t>
            </a:r>
          </a:p>
          <a:p>
            <a:pPr lvl="1"/>
            <a:r>
              <a:rPr lang="en-US" sz="1650" dirty="0"/>
              <a:t>Guidelines for Canadian Drinking Water Quality (PFOS and PFOA only) – December 2018</a:t>
            </a:r>
          </a:p>
          <a:p>
            <a:pPr lvl="1"/>
            <a:r>
              <a:rPr lang="en-US" sz="1650" dirty="0"/>
              <a:t>Drinking Water Screening Values – April 2019 (FTS update)</a:t>
            </a:r>
          </a:p>
          <a:p>
            <a:pPr lvl="1"/>
            <a:r>
              <a:rPr lang="en-US" sz="1650" dirty="0"/>
              <a:t>Soil Screening Values  - May 2019 (FTS update)</a:t>
            </a:r>
          </a:p>
          <a:p>
            <a:r>
              <a:rPr lang="en-US" sz="1800" dirty="0"/>
              <a:t>CCME</a:t>
            </a:r>
          </a:p>
          <a:p>
            <a:pPr lvl="1"/>
            <a:r>
              <a:rPr lang="en-US" sz="1650" dirty="0"/>
              <a:t>Draft Canadian Soil and Groundwater Quality Guidelines for PFOS  - issued for public comment in August 2018</a:t>
            </a:r>
          </a:p>
          <a:p>
            <a:r>
              <a:rPr lang="en-US" sz="1800" dirty="0"/>
              <a:t>ECCC</a:t>
            </a:r>
          </a:p>
          <a:p>
            <a:pPr lvl="1"/>
            <a:r>
              <a:rPr lang="en-US" sz="1650" dirty="0"/>
              <a:t>Federal environmental quality guidelines for PFOS – June 2018</a:t>
            </a:r>
            <a:endParaRPr lang="en-US" sz="1800" dirty="0"/>
          </a:p>
          <a:p>
            <a:endParaRPr lang="en-US" dirty="0"/>
          </a:p>
        </p:txBody>
      </p:sp>
    </p:spTree>
    <p:extLst>
      <p:ext uri="{BB962C8B-B14F-4D97-AF65-F5344CB8AC3E}">
        <p14:creationId xmlns:p14="http://schemas.microsoft.com/office/powerpoint/2010/main" val="408507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9F9B-B99E-4DE0-8566-8A6D0ADB07F3}"/>
              </a:ext>
            </a:extLst>
          </p:cNvPr>
          <p:cNvSpPr>
            <a:spLocks noGrp="1"/>
          </p:cNvSpPr>
          <p:nvPr>
            <p:ph type="title"/>
          </p:nvPr>
        </p:nvSpPr>
        <p:spPr/>
        <p:txBody>
          <a:bodyPr/>
          <a:lstStyle/>
          <a:p>
            <a:r>
              <a:rPr lang="en-US" dirty="0"/>
              <a:t>International Efforts</a:t>
            </a:r>
          </a:p>
        </p:txBody>
      </p:sp>
      <p:sp>
        <p:nvSpPr>
          <p:cNvPr id="3" name="Slide Number Placeholder 2">
            <a:extLst>
              <a:ext uri="{FF2B5EF4-FFF2-40B4-BE49-F238E27FC236}">
                <a16:creationId xmlns:a16="http://schemas.microsoft.com/office/drawing/2014/main" xmlns="" id="{82D0F3E9-F5A3-4288-9029-B15CB9B0BC61}"/>
              </a:ext>
            </a:extLst>
          </p:cNvPr>
          <p:cNvSpPr>
            <a:spLocks noGrp="1"/>
          </p:cNvSpPr>
          <p:nvPr>
            <p:ph type="sldNum" sz="quarter" idx="12"/>
          </p:nvPr>
        </p:nvSpPr>
        <p:spPr/>
        <p:txBody>
          <a:bodyPr/>
          <a:lstStyle/>
          <a:p>
            <a:fld id="{DA384101-9B88-459D-A123-B408E30BBA76}" type="slidenum">
              <a:rPr lang="en-GB" smtClean="0">
                <a:solidFill>
                  <a:prstClr val="white">
                    <a:lumMod val="50000"/>
                  </a:prstClr>
                </a:solidFill>
              </a:rPr>
              <a:pPr/>
              <a:t>12</a:t>
            </a:fld>
            <a:endParaRPr lang="en-GB" dirty="0">
              <a:solidFill>
                <a:prstClr val="white">
                  <a:lumMod val="50000"/>
                </a:prstClr>
              </a:solidFill>
            </a:endParaRPr>
          </a:p>
        </p:txBody>
      </p:sp>
      <p:sp>
        <p:nvSpPr>
          <p:cNvPr id="4" name="Content Placeholder 3">
            <a:extLst>
              <a:ext uri="{FF2B5EF4-FFF2-40B4-BE49-F238E27FC236}">
                <a16:creationId xmlns:a16="http://schemas.microsoft.com/office/drawing/2014/main" xmlns="" id="{6FD3FEBE-9B04-4DC2-9E1E-4567BAC5DD43}"/>
              </a:ext>
            </a:extLst>
          </p:cNvPr>
          <p:cNvSpPr>
            <a:spLocks noGrp="1"/>
          </p:cNvSpPr>
          <p:nvPr>
            <p:ph idx="1"/>
          </p:nvPr>
        </p:nvSpPr>
        <p:spPr/>
        <p:txBody>
          <a:bodyPr>
            <a:normAutofit/>
          </a:bodyPr>
          <a:lstStyle/>
          <a:p>
            <a:r>
              <a:rPr lang="en-US" sz="1650" dirty="0"/>
              <a:t>Stockholm Convention: </a:t>
            </a:r>
          </a:p>
          <a:p>
            <a:pPr lvl="1"/>
            <a:r>
              <a:rPr lang="en-US" sz="1500" dirty="0"/>
              <a:t>PFOS – Annex B</a:t>
            </a:r>
          </a:p>
          <a:p>
            <a:pPr lvl="1"/>
            <a:r>
              <a:rPr lang="en-US" sz="1500" dirty="0"/>
              <a:t>PFOA  - Annex A</a:t>
            </a:r>
          </a:p>
          <a:p>
            <a:pPr lvl="1"/>
            <a:r>
              <a:rPr lang="en-US" sz="1500" dirty="0" err="1"/>
              <a:t>PFHxS</a:t>
            </a:r>
            <a:r>
              <a:rPr lang="en-US" sz="1500" dirty="0"/>
              <a:t> - under consideration </a:t>
            </a:r>
          </a:p>
          <a:p>
            <a:r>
              <a:rPr lang="en-US" sz="1650" dirty="0"/>
              <a:t>Basel Convention</a:t>
            </a:r>
          </a:p>
          <a:p>
            <a:pPr lvl="1"/>
            <a:r>
              <a:rPr lang="en-US" sz="1500" dirty="0"/>
              <a:t>Guidelines for management of PFOS-containing wastes</a:t>
            </a:r>
          </a:p>
          <a:p>
            <a:pPr lvl="1"/>
            <a:r>
              <a:rPr lang="en-US" sz="1500" dirty="0"/>
              <a:t>50 mg/kg threshold</a:t>
            </a:r>
          </a:p>
        </p:txBody>
      </p:sp>
    </p:spTree>
    <p:extLst>
      <p:ext uri="{BB962C8B-B14F-4D97-AF65-F5344CB8AC3E}">
        <p14:creationId xmlns:p14="http://schemas.microsoft.com/office/powerpoint/2010/main" val="1505293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Schedule 2 Sources</a:t>
            </a:r>
          </a:p>
        </p:txBody>
      </p:sp>
      <p:sp>
        <p:nvSpPr>
          <p:cNvPr id="2" name="Slide Number Placeholder 1"/>
          <p:cNvSpPr>
            <a:spLocks noGrp="1"/>
          </p:cNvSpPr>
          <p:nvPr>
            <p:ph type="sldNum" sz="quarter" idx="12"/>
          </p:nvPr>
        </p:nvSpPr>
        <p:spPr/>
        <p:txBody>
          <a:bodyPr/>
          <a:lstStyle/>
          <a:p>
            <a:fld id="{DA384101-9B88-459D-A123-B408E30BBA76}" type="slidenum">
              <a:rPr lang="en-GB" smtClean="0">
                <a:solidFill>
                  <a:prstClr val="white">
                    <a:lumMod val="50000"/>
                  </a:prstClr>
                </a:solidFill>
              </a:rPr>
              <a:pPr/>
              <a:t>13</a:t>
            </a:fld>
            <a:endParaRPr lang="en-GB" dirty="0">
              <a:solidFill>
                <a:prstClr val="white">
                  <a:lumMod val="50000"/>
                </a:prstClr>
              </a:solidFill>
            </a:endParaRPr>
          </a:p>
        </p:txBody>
      </p:sp>
      <p:sp>
        <p:nvSpPr>
          <p:cNvPr id="4" name="Content Placeholder 3"/>
          <p:cNvSpPr>
            <a:spLocks noGrp="1"/>
          </p:cNvSpPr>
          <p:nvPr>
            <p:ph idx="1"/>
          </p:nvPr>
        </p:nvSpPr>
        <p:spPr/>
        <p:txBody>
          <a:bodyPr/>
          <a:lstStyle/>
          <a:p>
            <a:r>
              <a:rPr lang="en-US" sz="1800" dirty="0"/>
              <a:t>AFFF (&amp; other fluorine-containing foams) </a:t>
            </a:r>
          </a:p>
          <a:p>
            <a:pPr lvl="1"/>
            <a:r>
              <a:rPr lang="en-US" sz="1800" dirty="0"/>
              <a:t>Equipment test locations (daily, weekly, monthly, annual)</a:t>
            </a:r>
          </a:p>
          <a:p>
            <a:pPr lvl="1"/>
            <a:r>
              <a:rPr lang="en-US" sz="1800" dirty="0"/>
              <a:t>Emergency vehicle filling and maintenance areas, fire halls/stations</a:t>
            </a:r>
          </a:p>
          <a:p>
            <a:pPr lvl="1"/>
            <a:r>
              <a:rPr lang="en-US" sz="1800" dirty="0"/>
              <a:t>AFFF bulk storage, drum disposal areas and charged suppression systems</a:t>
            </a:r>
          </a:p>
          <a:p>
            <a:pPr lvl="1"/>
            <a:r>
              <a:rPr lang="en-US" sz="1800" dirty="0"/>
              <a:t>Crash sites and fuel spills</a:t>
            </a:r>
          </a:p>
          <a:p>
            <a:pPr lvl="1"/>
            <a:r>
              <a:rPr lang="en-US" sz="1800" dirty="0"/>
              <a:t>Flammable liquid fires (e.g. fuel storage tanks, </a:t>
            </a:r>
            <a:r>
              <a:rPr lang="en-US" sz="1800" dirty="0" err="1"/>
              <a:t>fuelling</a:t>
            </a:r>
            <a:r>
              <a:rPr lang="en-US" sz="1800" dirty="0"/>
              <a:t> areas)</a:t>
            </a:r>
            <a:endParaRPr lang="en-US" sz="1500" dirty="0"/>
          </a:p>
          <a:p>
            <a:pPr lvl="1"/>
            <a:endParaRPr lang="en-US" sz="1500" dirty="0"/>
          </a:p>
        </p:txBody>
      </p:sp>
    </p:spTree>
    <p:extLst>
      <p:ext uri="{BB962C8B-B14F-4D97-AF65-F5344CB8AC3E}">
        <p14:creationId xmlns:p14="http://schemas.microsoft.com/office/powerpoint/2010/main" val="188105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Metal Plating</a:t>
            </a:r>
          </a:p>
        </p:txBody>
      </p:sp>
      <p:sp>
        <p:nvSpPr>
          <p:cNvPr id="2" name="Slide Number Placeholder 1"/>
          <p:cNvSpPr>
            <a:spLocks noGrp="1"/>
          </p:cNvSpPr>
          <p:nvPr>
            <p:ph type="sldNum" sz="quarter" idx="12"/>
          </p:nvPr>
        </p:nvSpPr>
        <p:spPr/>
        <p:txBody>
          <a:bodyPr/>
          <a:lstStyle/>
          <a:p>
            <a:fld id="{DA384101-9B88-459D-A123-B408E30BBA76}" type="slidenum">
              <a:rPr lang="en-GB" smtClean="0">
                <a:solidFill>
                  <a:prstClr val="white">
                    <a:lumMod val="50000"/>
                  </a:prstClr>
                </a:solidFill>
              </a:rPr>
              <a:pPr/>
              <a:t>14</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PFAS in products used to suppress volatilization of hexavalent chromium (e.g. </a:t>
            </a:r>
            <a:r>
              <a:rPr lang="en-US" sz="1800" dirty="0" err="1"/>
              <a:t>Fumetrol</a:t>
            </a:r>
            <a:r>
              <a:rPr lang="en-US" sz="1800" dirty="0"/>
              <a:t>), added to plating baths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184" t="8671" r="8303" b="72664"/>
          <a:stretch/>
        </p:blipFill>
        <p:spPr>
          <a:xfrm>
            <a:off x="1314450" y="2101482"/>
            <a:ext cx="6515439" cy="1098919"/>
          </a:xfrm>
          <a:prstGeom prst="rect">
            <a:avLst/>
          </a:prstGeom>
        </p:spPr>
      </p:pic>
      <p:sp>
        <p:nvSpPr>
          <p:cNvPr id="6" name="Oval 5"/>
          <p:cNvSpPr/>
          <p:nvPr/>
        </p:nvSpPr>
        <p:spPr>
          <a:xfrm>
            <a:off x="6743700" y="2101482"/>
            <a:ext cx="685800" cy="1213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209944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0AADD-E072-4815-9DEB-DF14A6111EA3}"/>
              </a:ext>
            </a:extLst>
          </p:cNvPr>
          <p:cNvSpPr>
            <a:spLocks noGrp="1"/>
          </p:cNvSpPr>
          <p:nvPr>
            <p:ph type="title"/>
          </p:nvPr>
        </p:nvSpPr>
        <p:spPr/>
        <p:txBody>
          <a:bodyPr/>
          <a:lstStyle/>
          <a:p>
            <a:r>
              <a:rPr lang="en-US" dirty="0"/>
              <a:t>Aviation Hydraulic Fluids</a:t>
            </a:r>
          </a:p>
        </p:txBody>
      </p:sp>
      <p:sp>
        <p:nvSpPr>
          <p:cNvPr id="3" name="Slide Number Placeholder 2">
            <a:extLst>
              <a:ext uri="{FF2B5EF4-FFF2-40B4-BE49-F238E27FC236}">
                <a16:creationId xmlns:a16="http://schemas.microsoft.com/office/drawing/2014/main" xmlns="" id="{77231C6F-0A85-4124-AF3A-D6CFF49CA6BD}"/>
              </a:ext>
            </a:extLst>
          </p:cNvPr>
          <p:cNvSpPr>
            <a:spLocks noGrp="1"/>
          </p:cNvSpPr>
          <p:nvPr>
            <p:ph type="sldNum" sz="quarter" idx="12"/>
          </p:nvPr>
        </p:nvSpPr>
        <p:spPr/>
        <p:txBody>
          <a:bodyPr/>
          <a:lstStyle/>
          <a:p>
            <a:fld id="{DA384101-9B88-459D-A123-B408E30BBA76}" type="slidenum">
              <a:rPr lang="en-GB" smtClean="0">
                <a:solidFill>
                  <a:prstClr val="white">
                    <a:lumMod val="50000"/>
                  </a:prstClr>
                </a:solidFill>
              </a:rPr>
              <a:pPr/>
              <a:t>15</a:t>
            </a:fld>
            <a:endParaRPr lang="en-GB" dirty="0">
              <a:solidFill>
                <a:prstClr val="white">
                  <a:lumMod val="50000"/>
                </a:prstClr>
              </a:solidFill>
            </a:endParaRPr>
          </a:p>
        </p:txBody>
      </p:sp>
      <p:sp>
        <p:nvSpPr>
          <p:cNvPr id="4" name="Content Placeholder 3">
            <a:extLst>
              <a:ext uri="{FF2B5EF4-FFF2-40B4-BE49-F238E27FC236}">
                <a16:creationId xmlns:a16="http://schemas.microsoft.com/office/drawing/2014/main" xmlns="" id="{D67532A5-AE3B-4FFC-97A6-9CC6177661A7}"/>
              </a:ext>
            </a:extLst>
          </p:cNvPr>
          <p:cNvSpPr>
            <a:spLocks noGrp="1"/>
          </p:cNvSpPr>
          <p:nvPr>
            <p:ph idx="1"/>
          </p:nvPr>
        </p:nvSpPr>
        <p:spPr/>
        <p:txBody>
          <a:bodyPr/>
          <a:lstStyle/>
          <a:p>
            <a:r>
              <a:rPr lang="en-US" sz="1650" dirty="0"/>
              <a:t>PFAS used to prevent corrosion and fires</a:t>
            </a:r>
          </a:p>
          <a:p>
            <a:r>
              <a:rPr lang="en-US" sz="1650" dirty="0"/>
              <a:t>Limited information on PFAS content and type of PFAS potentially present in aviation hydraulic fluids</a:t>
            </a:r>
          </a:p>
          <a:p>
            <a:endParaRPr lang="en-US" sz="1650" dirty="0"/>
          </a:p>
          <a:p>
            <a:endParaRPr lang="en-US" dirty="0"/>
          </a:p>
        </p:txBody>
      </p:sp>
    </p:spTree>
    <p:extLst>
      <p:ext uri="{BB962C8B-B14F-4D97-AF65-F5344CB8AC3E}">
        <p14:creationId xmlns:p14="http://schemas.microsoft.com/office/powerpoint/2010/main" val="239630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Sources not listed under the CSR</a:t>
            </a:r>
          </a:p>
        </p:txBody>
      </p:sp>
      <p:sp>
        <p:nvSpPr>
          <p:cNvPr id="2" name="Slide Number Placeholder 1"/>
          <p:cNvSpPr>
            <a:spLocks noGrp="1"/>
          </p:cNvSpPr>
          <p:nvPr>
            <p:ph type="sldNum" sz="quarter" idx="12"/>
          </p:nvPr>
        </p:nvSpPr>
        <p:spPr/>
        <p:txBody>
          <a:bodyPr/>
          <a:lstStyle/>
          <a:p>
            <a:fld id="{DA384101-9B88-459D-A123-B408E30BBA76}" type="slidenum">
              <a:rPr lang="en-GB" smtClean="0">
                <a:solidFill>
                  <a:prstClr val="white">
                    <a:lumMod val="50000"/>
                  </a:prstClr>
                </a:solidFill>
              </a:rPr>
              <a:pPr/>
              <a:t>16</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Landfills</a:t>
            </a:r>
          </a:p>
          <a:p>
            <a:r>
              <a:rPr lang="en-US" sz="1800" dirty="0"/>
              <a:t>Wastewater treatment facilities</a:t>
            </a:r>
          </a:p>
          <a:p>
            <a:r>
              <a:rPr lang="en-US" sz="1800" dirty="0"/>
              <a:t>Wastewater lagoons</a:t>
            </a:r>
          </a:p>
          <a:p>
            <a:r>
              <a:rPr lang="en-US" sz="1800" dirty="0" err="1"/>
              <a:t>Biosolids</a:t>
            </a:r>
            <a:r>
              <a:rPr lang="en-US" sz="1800" dirty="0"/>
              <a:t> application areas</a:t>
            </a:r>
          </a:p>
        </p:txBody>
      </p:sp>
    </p:spTree>
    <p:extLst>
      <p:ext uri="{BB962C8B-B14F-4D97-AF65-F5344CB8AC3E}">
        <p14:creationId xmlns:p14="http://schemas.microsoft.com/office/powerpoint/2010/main" val="70316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91728"/>
            <a:ext cx="6172200" cy="708422"/>
          </a:xfrm>
        </p:spPr>
        <p:txBody>
          <a:bodyPr>
            <a:normAutofit fontScale="90000"/>
          </a:bodyPr>
          <a:lstStyle/>
          <a:p>
            <a:r>
              <a:rPr lang="en-US" sz="2100" dirty="0"/>
              <a:t>Mean PFAS Concentrations in Cross-Canada Landfill Leachate </a:t>
            </a:r>
            <a:r>
              <a:rPr lang="en-US" sz="2100" b="0" i="1" dirty="0"/>
              <a:t>Source:  Belinda Li, </a:t>
            </a:r>
            <a:r>
              <a:rPr lang="en-US" sz="2100" b="0" i="1" dirty="0" err="1"/>
              <a:t>MASc</a:t>
            </a:r>
            <a:r>
              <a:rPr lang="en-US" sz="2100" b="0" i="1" dirty="0"/>
              <a:t> thesis</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17</a:t>
            </a:fld>
            <a:endParaRPr lang="en-GB" dirty="0">
              <a:solidFill>
                <a:prstClr val="white">
                  <a:lumMod val="50000"/>
                </a:prstClr>
              </a:solidFill>
            </a:endParaRPr>
          </a:p>
        </p:txBody>
      </p:sp>
      <p:grpSp>
        <p:nvGrpSpPr>
          <p:cNvPr id="10" name="Group 9"/>
          <p:cNvGrpSpPr/>
          <p:nvPr/>
        </p:nvGrpSpPr>
        <p:grpSpPr>
          <a:xfrm>
            <a:off x="1657350" y="1257300"/>
            <a:ext cx="5429250" cy="3200400"/>
            <a:chOff x="76200" y="1676400"/>
            <a:chExt cx="7239000" cy="426720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29501"/>
            <a:stretch/>
          </p:blipFill>
          <p:spPr bwMode="auto">
            <a:xfrm>
              <a:off x="1801730" y="1676400"/>
              <a:ext cx="551347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1257300" y="2038350"/>
              <a:ext cx="647700" cy="24765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595959"/>
                </a:solidFill>
              </a:endParaRPr>
            </a:p>
          </p:txBody>
        </p:sp>
        <p:sp>
          <p:nvSpPr>
            <p:cNvPr id="7" name="Left Brace 6"/>
            <p:cNvSpPr/>
            <p:nvPr/>
          </p:nvSpPr>
          <p:spPr>
            <a:xfrm>
              <a:off x="1257300" y="4514850"/>
              <a:ext cx="647700" cy="819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595959"/>
                </a:solidFill>
              </a:endParaRPr>
            </a:p>
          </p:txBody>
        </p:sp>
        <p:sp>
          <p:nvSpPr>
            <p:cNvPr id="6" name="TextBox 5"/>
            <p:cNvSpPr txBox="1"/>
            <p:nvPr/>
          </p:nvSpPr>
          <p:spPr>
            <a:xfrm>
              <a:off x="76200" y="2895600"/>
              <a:ext cx="1448944" cy="954108"/>
            </a:xfrm>
            <a:prstGeom prst="rect">
              <a:avLst/>
            </a:prstGeom>
            <a:noFill/>
          </p:spPr>
          <p:txBody>
            <a:bodyPr wrap="none" rtlCol="0">
              <a:spAutoFit/>
            </a:bodyPr>
            <a:lstStyle/>
            <a:p>
              <a:pPr defTabSz="685800"/>
              <a:r>
                <a:rPr lang="en-US" sz="1350" dirty="0">
                  <a:solidFill>
                    <a:srgbClr val="595959"/>
                  </a:solidFill>
                </a:rPr>
                <a:t>C4-C12</a:t>
              </a:r>
            </a:p>
            <a:p>
              <a:pPr defTabSz="685800"/>
              <a:r>
                <a:rPr lang="en-US" sz="1350" dirty="0" err="1">
                  <a:solidFill>
                    <a:srgbClr val="595959"/>
                  </a:solidFill>
                </a:rPr>
                <a:t>Perfluoro</a:t>
              </a:r>
              <a:endParaRPr lang="en-US" sz="1350" dirty="0">
                <a:solidFill>
                  <a:srgbClr val="595959"/>
                </a:solidFill>
              </a:endParaRPr>
            </a:p>
            <a:p>
              <a:pPr defTabSz="685800"/>
              <a:r>
                <a:rPr lang="en-US" sz="1350" dirty="0">
                  <a:solidFill>
                    <a:srgbClr val="595959"/>
                  </a:solidFill>
                </a:rPr>
                <a:t>Carboxylates</a:t>
              </a:r>
            </a:p>
          </p:txBody>
        </p:sp>
        <p:sp>
          <p:nvSpPr>
            <p:cNvPr id="9" name="TextBox 8"/>
            <p:cNvSpPr txBox="1"/>
            <p:nvPr/>
          </p:nvSpPr>
          <p:spPr>
            <a:xfrm>
              <a:off x="84227" y="4419600"/>
              <a:ext cx="1226319" cy="954108"/>
            </a:xfrm>
            <a:prstGeom prst="rect">
              <a:avLst/>
            </a:prstGeom>
            <a:noFill/>
          </p:spPr>
          <p:txBody>
            <a:bodyPr wrap="none" rtlCol="0">
              <a:spAutoFit/>
            </a:bodyPr>
            <a:lstStyle/>
            <a:p>
              <a:pPr defTabSz="685800"/>
              <a:r>
                <a:rPr lang="en-US" sz="1350" dirty="0">
                  <a:solidFill>
                    <a:srgbClr val="595959"/>
                  </a:solidFill>
                </a:rPr>
                <a:t>C4-C8</a:t>
              </a:r>
            </a:p>
            <a:p>
              <a:pPr defTabSz="685800"/>
              <a:r>
                <a:rPr lang="en-US" sz="1350" dirty="0" err="1">
                  <a:solidFill>
                    <a:srgbClr val="595959"/>
                  </a:solidFill>
                </a:rPr>
                <a:t>Perfluoro</a:t>
              </a:r>
              <a:endParaRPr lang="en-US" sz="1350" dirty="0">
                <a:solidFill>
                  <a:srgbClr val="595959"/>
                </a:solidFill>
              </a:endParaRPr>
            </a:p>
            <a:p>
              <a:pPr defTabSz="685800"/>
              <a:r>
                <a:rPr lang="en-US" sz="1350" dirty="0">
                  <a:solidFill>
                    <a:srgbClr val="595959"/>
                  </a:solidFill>
                </a:rPr>
                <a:t>Sulfonates</a:t>
              </a:r>
            </a:p>
          </p:txBody>
        </p:sp>
      </p:grpSp>
    </p:spTree>
    <p:extLst>
      <p:ext uri="{BB962C8B-B14F-4D97-AF65-F5344CB8AC3E}">
        <p14:creationId xmlns:p14="http://schemas.microsoft.com/office/powerpoint/2010/main" val="376447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71450"/>
            <a:ext cx="6172200" cy="708422"/>
          </a:xfrm>
        </p:spPr>
        <p:txBody>
          <a:bodyPr/>
          <a:lstStyle/>
          <a:p>
            <a:r>
              <a:rPr lang="en-US" dirty="0"/>
              <a:t>BC Environmental Laboratory Manual</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18</a:t>
            </a:fld>
            <a:endParaRPr lang="en-GB" dirty="0">
              <a:solidFill>
                <a:prstClr val="white">
                  <a:lumMod val="50000"/>
                </a:prst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85900" y="857250"/>
            <a:ext cx="6172200" cy="17096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628900"/>
            <a:ext cx="6172200" cy="1801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650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40F88-0ABB-49C4-9CE9-E2C1328E9C03}"/>
              </a:ext>
            </a:extLst>
          </p:cNvPr>
          <p:cNvSpPr>
            <a:spLocks noGrp="1"/>
          </p:cNvSpPr>
          <p:nvPr>
            <p:ph type="title"/>
          </p:nvPr>
        </p:nvSpPr>
        <p:spPr/>
        <p:txBody>
          <a:bodyPr/>
          <a:lstStyle/>
          <a:p>
            <a:r>
              <a:rPr lang="en-US" dirty="0"/>
              <a:t>Site Investigation Considerations</a:t>
            </a:r>
          </a:p>
        </p:txBody>
      </p:sp>
      <p:sp>
        <p:nvSpPr>
          <p:cNvPr id="3" name="Slide Number Placeholder 2">
            <a:extLst>
              <a:ext uri="{FF2B5EF4-FFF2-40B4-BE49-F238E27FC236}">
                <a16:creationId xmlns:a16="http://schemas.microsoft.com/office/drawing/2014/main" xmlns="" id="{E6011D5E-A22D-4C7D-85F6-E4843DBA21EF}"/>
              </a:ext>
            </a:extLst>
          </p:cNvPr>
          <p:cNvSpPr>
            <a:spLocks noGrp="1"/>
          </p:cNvSpPr>
          <p:nvPr>
            <p:ph type="sldNum" sz="quarter" idx="12"/>
          </p:nvPr>
        </p:nvSpPr>
        <p:spPr/>
        <p:txBody>
          <a:bodyPr/>
          <a:lstStyle/>
          <a:p>
            <a:fld id="{DA384101-9B88-459D-A123-B408E30BBA76}" type="slidenum">
              <a:rPr lang="en-GB" smtClean="0">
                <a:solidFill>
                  <a:prstClr val="white">
                    <a:lumMod val="50000"/>
                  </a:prstClr>
                </a:solidFill>
              </a:rPr>
              <a:pPr/>
              <a:t>19</a:t>
            </a:fld>
            <a:endParaRPr lang="en-GB" dirty="0">
              <a:solidFill>
                <a:prstClr val="white">
                  <a:lumMod val="50000"/>
                </a:prstClr>
              </a:solidFill>
            </a:endParaRPr>
          </a:p>
        </p:txBody>
      </p:sp>
      <p:sp>
        <p:nvSpPr>
          <p:cNvPr id="4" name="Content Placeholder 3">
            <a:extLst>
              <a:ext uri="{FF2B5EF4-FFF2-40B4-BE49-F238E27FC236}">
                <a16:creationId xmlns:a16="http://schemas.microsoft.com/office/drawing/2014/main" xmlns="" id="{DF072172-6AD1-4D84-B03F-D8ED43D1AC63}"/>
              </a:ext>
            </a:extLst>
          </p:cNvPr>
          <p:cNvSpPr>
            <a:spLocks noGrp="1"/>
          </p:cNvSpPr>
          <p:nvPr>
            <p:ph idx="1"/>
          </p:nvPr>
        </p:nvSpPr>
        <p:spPr/>
        <p:txBody>
          <a:bodyPr>
            <a:normAutofit lnSpcReduction="10000"/>
          </a:bodyPr>
          <a:lstStyle/>
          <a:p>
            <a:r>
              <a:rPr lang="en-US" sz="1650" dirty="0"/>
              <a:t>Site-Specific Considerations</a:t>
            </a:r>
          </a:p>
          <a:p>
            <a:pPr lvl="1"/>
            <a:r>
              <a:rPr lang="en-US" sz="1650" dirty="0"/>
              <a:t>Surface runoff and stormwater transport</a:t>
            </a:r>
          </a:p>
          <a:p>
            <a:pPr lvl="1"/>
            <a:r>
              <a:rPr lang="en-US" sz="1650" dirty="0"/>
              <a:t>Groundwater-surface water interactions</a:t>
            </a:r>
          </a:p>
          <a:p>
            <a:pPr lvl="1"/>
            <a:r>
              <a:rPr lang="en-US" sz="1650" dirty="0"/>
              <a:t>Proximity of water supply wells</a:t>
            </a:r>
          </a:p>
          <a:p>
            <a:r>
              <a:rPr lang="en-US" sz="1650" dirty="0"/>
              <a:t>Receptor Identification</a:t>
            </a:r>
          </a:p>
          <a:p>
            <a:pPr lvl="1"/>
            <a:r>
              <a:rPr lang="en-US" sz="1650" dirty="0"/>
              <a:t>Consider persistence and mobility (transport distances can be significant)</a:t>
            </a:r>
          </a:p>
          <a:p>
            <a:pPr lvl="1"/>
            <a:r>
              <a:rPr lang="en-US" sz="1650" dirty="0"/>
              <a:t>Expedite investigations where potential for DW consumption (“Outside-In approach”)</a:t>
            </a:r>
          </a:p>
          <a:p>
            <a:r>
              <a:rPr lang="en-US" sz="1650" dirty="0"/>
              <a:t>Media of interest: </a:t>
            </a:r>
          </a:p>
          <a:p>
            <a:pPr lvl="1"/>
            <a:r>
              <a:rPr lang="en-US" sz="1650" dirty="0"/>
              <a:t>Regulated media:  soil, groundwater</a:t>
            </a:r>
          </a:p>
          <a:p>
            <a:pPr lvl="1"/>
            <a:r>
              <a:rPr lang="en-US" sz="1650" dirty="0"/>
              <a:t>Media to be considered with risk-based approach:  sediment, surface water, drinking water, dust, biota tissues (human and eco food items)  </a:t>
            </a:r>
          </a:p>
          <a:p>
            <a:pPr marL="342900" lvl="1" indent="0">
              <a:buNone/>
            </a:pPr>
            <a:endParaRPr lang="en-US" dirty="0"/>
          </a:p>
          <a:p>
            <a:endParaRPr lang="en-US" dirty="0"/>
          </a:p>
        </p:txBody>
      </p:sp>
    </p:spTree>
    <p:extLst>
      <p:ext uri="{BB962C8B-B14F-4D97-AF65-F5344CB8AC3E}">
        <p14:creationId xmlns:p14="http://schemas.microsoft.com/office/powerpoint/2010/main" val="241702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2100" dirty="0"/>
              <a:t>Introduction - PFAS of focus in BC</a:t>
            </a:r>
          </a:p>
          <a:p>
            <a:r>
              <a:rPr lang="en-US" sz="2100" dirty="0"/>
              <a:t>Regulatory Framework</a:t>
            </a:r>
          </a:p>
          <a:p>
            <a:r>
              <a:rPr lang="en-US" sz="2100" dirty="0"/>
              <a:t>Potential Sources</a:t>
            </a:r>
          </a:p>
          <a:p>
            <a:r>
              <a:rPr lang="en-US" sz="2100" dirty="0"/>
              <a:t>Laboratory Analysis</a:t>
            </a:r>
          </a:p>
          <a:p>
            <a:r>
              <a:rPr lang="en-US" sz="2100" dirty="0"/>
              <a:t>Site Investigation Considerations</a:t>
            </a:r>
          </a:p>
          <a:p>
            <a:r>
              <a:rPr lang="en-US" sz="2100" dirty="0"/>
              <a:t>Remediation Considerations</a:t>
            </a:r>
          </a:p>
          <a:p>
            <a:pPr marL="0" indent="0">
              <a:buNone/>
            </a:pPr>
            <a:endParaRPr lang="en-US" sz="2100" dirty="0"/>
          </a:p>
        </p:txBody>
      </p:sp>
    </p:spTree>
    <p:extLst>
      <p:ext uri="{BB962C8B-B14F-4D97-AF65-F5344CB8AC3E}">
        <p14:creationId xmlns:p14="http://schemas.microsoft.com/office/powerpoint/2010/main" val="417788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469" y="592532"/>
            <a:ext cx="2171700" cy="3701487"/>
          </a:xfrm>
        </p:spPr>
        <p:txBody>
          <a:bodyPr>
            <a:normAutofit fontScale="90000"/>
          </a:bodyPr>
          <a:lstStyle/>
          <a:p>
            <a:r>
              <a:rPr lang="en-US" dirty="0"/>
              <a:t>Field Precautions</a:t>
            </a:r>
            <a:br>
              <a:rPr lang="en-US" dirty="0"/>
            </a:br>
            <a:r>
              <a:rPr lang="en-US" dirty="0"/>
              <a:t/>
            </a:r>
            <a:br>
              <a:rPr lang="en-US" dirty="0"/>
            </a:br>
            <a:r>
              <a:rPr lang="en-US" dirty="0"/>
              <a:t>Or</a:t>
            </a:r>
            <a:br>
              <a:rPr lang="en-US" dirty="0"/>
            </a:br>
            <a:r>
              <a:rPr lang="en-US" dirty="0"/>
              <a:t/>
            </a:r>
            <a:br>
              <a:rPr lang="en-US" dirty="0"/>
            </a:br>
            <a:r>
              <a:rPr lang="en-US" dirty="0"/>
              <a:t>The Birthday Suit Well Development and Sampling Protocols</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20</a:t>
            </a:fld>
            <a:endParaRPr lang="en-GB" dirty="0">
              <a:solidFill>
                <a:prstClr val="white">
                  <a:lumMod val="50000"/>
                </a:prstClr>
              </a:solidFill>
            </a:endParaRPr>
          </a:p>
        </p:txBody>
      </p:sp>
      <p:grpSp>
        <p:nvGrpSpPr>
          <p:cNvPr id="13" name="Group 12">
            <a:extLst>
              <a:ext uri="{FF2B5EF4-FFF2-40B4-BE49-F238E27FC236}">
                <a16:creationId xmlns:a16="http://schemas.microsoft.com/office/drawing/2014/main" xmlns="" id="{79AF3DE4-2809-48F9-A8B1-7C2AEEE6B478}"/>
              </a:ext>
            </a:extLst>
          </p:cNvPr>
          <p:cNvGrpSpPr/>
          <p:nvPr/>
        </p:nvGrpSpPr>
        <p:grpSpPr>
          <a:xfrm>
            <a:off x="4494914" y="400050"/>
            <a:ext cx="2529815" cy="4116515"/>
            <a:chOff x="4469219" y="684657"/>
            <a:chExt cx="3373086" cy="5488686"/>
          </a:xfrm>
        </p:grpSpPr>
        <p:pic>
          <p:nvPicPr>
            <p:cNvPr id="8" name="Picture 7">
              <a:extLst>
                <a:ext uri="{FF2B5EF4-FFF2-40B4-BE49-F238E27FC236}">
                  <a16:creationId xmlns:a16="http://schemas.microsoft.com/office/drawing/2014/main" xmlns="" id="{ACFB1B01-367B-45E9-8AF9-6DD1A7435E01}"/>
                </a:ext>
              </a:extLst>
            </p:cNvPr>
            <p:cNvPicPr>
              <a:picLocks noChangeAspect="1"/>
            </p:cNvPicPr>
            <p:nvPr/>
          </p:nvPicPr>
          <p:blipFill rotWithShape="1">
            <a:blip r:embed="rId3"/>
            <a:srcRect l="30903"/>
            <a:stretch/>
          </p:blipFill>
          <p:spPr>
            <a:xfrm>
              <a:off x="4469219" y="684657"/>
              <a:ext cx="2675762" cy="5488686"/>
            </a:xfrm>
            <a:prstGeom prst="rect">
              <a:avLst/>
            </a:prstGeom>
          </p:spPr>
        </p:pic>
        <p:pic>
          <p:nvPicPr>
            <p:cNvPr id="9" name="Picture 8">
              <a:extLst>
                <a:ext uri="{FF2B5EF4-FFF2-40B4-BE49-F238E27FC236}">
                  <a16:creationId xmlns:a16="http://schemas.microsoft.com/office/drawing/2014/main" xmlns="" id="{04D7BE57-E3AD-442C-86A9-2E6AE06092D7}"/>
                </a:ext>
              </a:extLst>
            </p:cNvPr>
            <p:cNvPicPr>
              <a:picLocks noChangeAspect="1"/>
            </p:cNvPicPr>
            <p:nvPr/>
          </p:nvPicPr>
          <p:blipFill rotWithShape="1">
            <a:blip r:embed="rId4"/>
            <a:srcRect l="2548" t="17639" r="-2548" b="-3342"/>
            <a:stretch/>
          </p:blipFill>
          <p:spPr>
            <a:xfrm>
              <a:off x="4469219" y="3937943"/>
              <a:ext cx="1256157" cy="2235400"/>
            </a:xfrm>
            <a:prstGeom prst="rect">
              <a:avLst/>
            </a:prstGeom>
          </p:spPr>
        </p:pic>
        <p:pic>
          <p:nvPicPr>
            <p:cNvPr id="11" name="Picture 10">
              <a:extLst>
                <a:ext uri="{FF2B5EF4-FFF2-40B4-BE49-F238E27FC236}">
                  <a16:creationId xmlns:a16="http://schemas.microsoft.com/office/drawing/2014/main" xmlns="" id="{D80E627D-9D4E-436D-8463-A0E32FD6759E}"/>
                </a:ext>
              </a:extLst>
            </p:cNvPr>
            <p:cNvPicPr>
              <a:picLocks noChangeAspect="1"/>
            </p:cNvPicPr>
            <p:nvPr/>
          </p:nvPicPr>
          <p:blipFill>
            <a:blip r:embed="rId5"/>
            <a:stretch>
              <a:fillRect/>
            </a:stretch>
          </p:blipFill>
          <p:spPr>
            <a:xfrm>
              <a:off x="7005343" y="3843623"/>
              <a:ext cx="836962" cy="2328577"/>
            </a:xfrm>
            <a:prstGeom prst="rect">
              <a:avLst/>
            </a:prstGeom>
          </p:spPr>
        </p:pic>
        <p:pic>
          <p:nvPicPr>
            <p:cNvPr id="10" name="Picture 9">
              <a:extLst>
                <a:ext uri="{FF2B5EF4-FFF2-40B4-BE49-F238E27FC236}">
                  <a16:creationId xmlns:a16="http://schemas.microsoft.com/office/drawing/2014/main" xmlns="" id="{10F2731D-1330-4670-BACB-8C8E8BD2136F}"/>
                </a:ext>
              </a:extLst>
            </p:cNvPr>
            <p:cNvPicPr>
              <a:picLocks noChangeAspect="1"/>
            </p:cNvPicPr>
            <p:nvPr/>
          </p:nvPicPr>
          <p:blipFill>
            <a:blip r:embed="rId6"/>
            <a:stretch>
              <a:fillRect/>
            </a:stretch>
          </p:blipFill>
          <p:spPr>
            <a:xfrm>
              <a:off x="5003907" y="3211691"/>
              <a:ext cx="2129865" cy="1012213"/>
            </a:xfrm>
            <a:prstGeom prst="rect">
              <a:avLst/>
            </a:prstGeom>
          </p:spPr>
        </p:pic>
      </p:grpSp>
    </p:spTree>
    <p:extLst>
      <p:ext uri="{BB962C8B-B14F-4D97-AF65-F5344CB8AC3E}">
        <p14:creationId xmlns:p14="http://schemas.microsoft.com/office/powerpoint/2010/main" val="580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E4A8A99-D9A7-40A5-9235-BF2F31F7D041}"/>
              </a:ext>
            </a:extLst>
          </p:cNvPr>
          <p:cNvSpPr>
            <a:spLocks noGrp="1"/>
          </p:cNvSpPr>
          <p:nvPr>
            <p:ph type="title"/>
          </p:nvPr>
        </p:nvSpPr>
        <p:spPr/>
        <p:txBody>
          <a:bodyPr/>
          <a:lstStyle/>
          <a:p>
            <a:r>
              <a:rPr lang="en-US" dirty="0"/>
              <a:t>Field Precautions</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21</a:t>
            </a:fld>
            <a:endParaRPr lang="en-GB" dirty="0">
              <a:solidFill>
                <a:prstClr val="white">
                  <a:lumMod val="50000"/>
                </a:prstClr>
              </a:solidFill>
            </a:endParaRPr>
          </a:p>
        </p:txBody>
      </p:sp>
      <p:sp>
        <p:nvSpPr>
          <p:cNvPr id="6" name="Content Placeholder 5">
            <a:extLst>
              <a:ext uri="{FF2B5EF4-FFF2-40B4-BE49-F238E27FC236}">
                <a16:creationId xmlns:a16="http://schemas.microsoft.com/office/drawing/2014/main" xmlns="" id="{4F653AA8-5AFB-42F5-B192-24ECFD6AAC93}"/>
              </a:ext>
            </a:extLst>
          </p:cNvPr>
          <p:cNvSpPr>
            <a:spLocks noGrp="1"/>
          </p:cNvSpPr>
          <p:nvPr>
            <p:ph idx="1"/>
          </p:nvPr>
        </p:nvSpPr>
        <p:spPr/>
        <p:txBody>
          <a:bodyPr/>
          <a:lstStyle/>
          <a:p>
            <a:r>
              <a:rPr lang="en-US" dirty="0"/>
              <a:t>Materials to avoid</a:t>
            </a:r>
          </a:p>
          <a:p>
            <a:r>
              <a:rPr lang="en-US" dirty="0"/>
              <a:t>Acceptable materials</a:t>
            </a:r>
          </a:p>
          <a:p>
            <a:r>
              <a:rPr lang="en-US" dirty="0"/>
              <a:t>Water sources for investigation programs</a:t>
            </a:r>
          </a:p>
          <a:p>
            <a:r>
              <a:rPr lang="en-US" dirty="0"/>
              <a:t>Equipment Decontamination</a:t>
            </a:r>
          </a:p>
          <a:p>
            <a:r>
              <a:rPr lang="en-US" dirty="0"/>
              <a:t>Other Field Considerations</a:t>
            </a:r>
          </a:p>
          <a:p>
            <a:pPr lvl="1"/>
            <a:endParaRPr lang="en-US" dirty="0"/>
          </a:p>
        </p:txBody>
      </p:sp>
    </p:spTree>
    <p:extLst>
      <p:ext uri="{BB962C8B-B14F-4D97-AF65-F5344CB8AC3E}">
        <p14:creationId xmlns:p14="http://schemas.microsoft.com/office/powerpoint/2010/main" val="8834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QA/QC</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22</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Blanks</a:t>
            </a:r>
          </a:p>
          <a:p>
            <a:r>
              <a:rPr lang="en-US" sz="1800" dirty="0"/>
              <a:t>Blanks</a:t>
            </a:r>
          </a:p>
          <a:p>
            <a:r>
              <a:rPr lang="en-US" sz="1800" dirty="0"/>
              <a:t>And more blanks</a:t>
            </a:r>
          </a:p>
        </p:txBody>
      </p:sp>
    </p:spTree>
    <p:extLst>
      <p:ext uri="{BB962C8B-B14F-4D97-AF65-F5344CB8AC3E}">
        <p14:creationId xmlns:p14="http://schemas.microsoft.com/office/powerpoint/2010/main" val="4082301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Remediation</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23</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Resists biodegradation</a:t>
            </a:r>
          </a:p>
          <a:p>
            <a:r>
              <a:rPr lang="en-US" sz="1800" dirty="0"/>
              <a:t>Resists photolysis, hydrolysis</a:t>
            </a:r>
          </a:p>
          <a:p>
            <a:r>
              <a:rPr lang="en-US" sz="1800" dirty="0"/>
              <a:t>Destroyed at ~1000˚C</a:t>
            </a:r>
          </a:p>
          <a:p>
            <a:r>
              <a:rPr lang="en-US" sz="1800" dirty="0"/>
              <a:t>Non-volatile</a:t>
            </a:r>
          </a:p>
          <a:p>
            <a:r>
              <a:rPr lang="en-US" sz="1800" dirty="0"/>
              <a:t>Large dissolved phase groundwater plumes</a:t>
            </a:r>
          </a:p>
          <a:p>
            <a:r>
              <a:rPr lang="en-US" sz="1800" dirty="0"/>
              <a:t>Sorption, solubility differences</a:t>
            </a:r>
          </a:p>
          <a:p>
            <a:endParaRPr lang="en-US" sz="1800" dirty="0"/>
          </a:p>
        </p:txBody>
      </p:sp>
    </p:spTree>
    <p:extLst>
      <p:ext uri="{BB962C8B-B14F-4D97-AF65-F5344CB8AC3E}">
        <p14:creationId xmlns:p14="http://schemas.microsoft.com/office/powerpoint/2010/main" val="76912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Remediation</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24</a:t>
            </a:fld>
            <a:endParaRPr lang="en-GB" dirty="0">
              <a:solidFill>
                <a:prstClr val="white">
                  <a:lumMod val="50000"/>
                </a:prstClr>
              </a:solidFill>
            </a:endParaRPr>
          </a:p>
        </p:txBody>
      </p:sp>
      <p:grpSp>
        <p:nvGrpSpPr>
          <p:cNvPr id="5" name="Group 4"/>
          <p:cNvGrpSpPr/>
          <p:nvPr/>
        </p:nvGrpSpPr>
        <p:grpSpPr>
          <a:xfrm>
            <a:off x="1127523" y="1200151"/>
            <a:ext cx="6883713" cy="3282469"/>
            <a:chOff x="39936" y="1637721"/>
            <a:chExt cx="9178284" cy="4376626"/>
          </a:xfrm>
        </p:grpSpPr>
        <p:pic>
          <p:nvPicPr>
            <p:cNvPr id="6" name="Picture 5" descr="landfill.jpg"/>
            <p:cNvPicPr>
              <a:picLocks noChangeAspect="1"/>
            </p:cNvPicPr>
            <p:nvPr/>
          </p:nvPicPr>
          <p:blipFill>
            <a:blip r:embed="rId3" cstate="print"/>
            <a:srcRect l="10000" t="34118" r="10000" b="21176"/>
            <a:stretch>
              <a:fillRect/>
            </a:stretch>
          </p:blipFill>
          <p:spPr>
            <a:xfrm>
              <a:off x="39936" y="1637721"/>
              <a:ext cx="9178284" cy="3963360"/>
            </a:xfrm>
            <a:prstGeom prst="rect">
              <a:avLst/>
            </a:prstGeom>
          </p:spPr>
        </p:pic>
        <p:sp>
          <p:nvSpPr>
            <p:cNvPr id="7" name="TextBox 6"/>
            <p:cNvSpPr txBox="1"/>
            <p:nvPr/>
          </p:nvSpPr>
          <p:spPr>
            <a:xfrm>
              <a:off x="5910693" y="5675792"/>
              <a:ext cx="3146588" cy="338555"/>
            </a:xfrm>
            <a:prstGeom prst="rect">
              <a:avLst/>
            </a:prstGeom>
            <a:noFill/>
          </p:spPr>
          <p:txBody>
            <a:bodyPr wrap="none" rtlCol="0">
              <a:spAutoFit/>
            </a:bodyPr>
            <a:lstStyle/>
            <a:p>
              <a:pPr algn="r" defTabSz="685800"/>
              <a:r>
                <a:rPr lang="en-US" sz="1050" dirty="0">
                  <a:solidFill>
                    <a:srgbClr val="595959"/>
                  </a:solidFill>
                  <a:latin typeface="Franklin Gothic Medium Cond" panose="020B0606030402020204" pitchFamily="34" charset="0"/>
                </a:rPr>
                <a:t>Source:  </a:t>
              </a:r>
              <a:r>
                <a:rPr lang="en-US" sz="1050" dirty="0">
                  <a:solidFill>
                    <a:srgbClr val="43525A"/>
                  </a:solidFill>
                  <a:latin typeface="Franklin Gothic Medium Cond" panose="020B0606030402020204" pitchFamily="34" charset="0"/>
                </a:rPr>
                <a:t>Minnesota Pollution Control Agency</a:t>
              </a:r>
            </a:p>
          </p:txBody>
        </p:sp>
      </p:grpSp>
    </p:spTree>
    <p:extLst>
      <p:ext uri="{BB962C8B-B14F-4D97-AF65-F5344CB8AC3E}">
        <p14:creationId xmlns:p14="http://schemas.microsoft.com/office/powerpoint/2010/main" val="115260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Remediation Considerations</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25</a:t>
            </a:fld>
            <a:endParaRPr lang="en-GB" dirty="0">
              <a:solidFill>
                <a:prstClr val="white">
                  <a:lumMod val="50000"/>
                </a:prstClr>
              </a:solidFill>
            </a:endParaRPr>
          </a:p>
        </p:txBody>
      </p:sp>
      <p:grpSp>
        <p:nvGrpSpPr>
          <p:cNvPr id="5" name="Group 4"/>
          <p:cNvGrpSpPr/>
          <p:nvPr/>
        </p:nvGrpSpPr>
        <p:grpSpPr>
          <a:xfrm>
            <a:off x="1428751" y="914400"/>
            <a:ext cx="6198197" cy="3714750"/>
            <a:chOff x="-297184" y="669634"/>
            <a:chExt cx="9782718" cy="5887153"/>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 t="3846" r="-293" b="8653"/>
            <a:stretch/>
          </p:blipFill>
          <p:spPr bwMode="auto">
            <a:xfrm>
              <a:off x="986144" y="669634"/>
              <a:ext cx="7237278" cy="380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995" t="10814" r="23004" b="76829"/>
            <a:stretch/>
          </p:blipFill>
          <p:spPr>
            <a:xfrm>
              <a:off x="-297184" y="5107642"/>
              <a:ext cx="9782718" cy="1449145"/>
            </a:xfrm>
            <a:prstGeom prst="rect">
              <a:avLst/>
            </a:prstGeom>
          </p:spPr>
        </p:pic>
      </p:grpSp>
    </p:spTree>
    <p:extLst>
      <p:ext uri="{BB962C8B-B14F-4D97-AF65-F5344CB8AC3E}">
        <p14:creationId xmlns:p14="http://schemas.microsoft.com/office/powerpoint/2010/main" val="2998828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26</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Ian Mitchell, SLR Consulting (Canada) Ltd. </a:t>
            </a:r>
          </a:p>
          <a:p>
            <a:pPr lvl="1"/>
            <a:r>
              <a:rPr lang="en-US" sz="1800" dirty="0"/>
              <a:t>imitchell@slrconsulting.com</a:t>
            </a:r>
          </a:p>
          <a:p>
            <a:pPr lvl="1"/>
            <a:r>
              <a:rPr lang="en-US" sz="1800" dirty="0"/>
              <a:t>250.413.4712</a:t>
            </a:r>
          </a:p>
          <a:p>
            <a:r>
              <a:rPr lang="en-US" sz="1800" dirty="0"/>
              <a:t>Lindsay Paterson, SLR Consulting (Canada) Ltd. </a:t>
            </a:r>
          </a:p>
          <a:p>
            <a:pPr lvl="1"/>
            <a:r>
              <a:rPr lang="en-US" sz="1800" dirty="0"/>
              <a:t>lpaterson@slrconsulting.com</a:t>
            </a:r>
          </a:p>
          <a:p>
            <a:pPr lvl="1"/>
            <a:r>
              <a:rPr lang="en-US" sz="1800" dirty="0"/>
              <a:t>778.760.1786</a:t>
            </a:r>
          </a:p>
        </p:txBody>
      </p:sp>
    </p:spTree>
    <p:extLst>
      <p:ext uri="{BB962C8B-B14F-4D97-AF65-F5344CB8AC3E}">
        <p14:creationId xmlns:p14="http://schemas.microsoft.com/office/powerpoint/2010/main" val="27734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14300"/>
            <a:ext cx="6286500" cy="708422"/>
          </a:xfrm>
        </p:spPr>
        <p:txBody>
          <a:bodyPr>
            <a:normAutofit/>
          </a:bodyPr>
          <a:lstStyle/>
          <a:p>
            <a:r>
              <a:rPr lang="en-US" dirty="0"/>
              <a:t>What are PFAS?</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3</a:t>
            </a:fld>
            <a:endParaRPr lang="en-GB" dirty="0">
              <a:solidFill>
                <a:prstClr val="white">
                  <a:lumMod val="50000"/>
                </a:prstClr>
              </a:solidFill>
            </a:endParaRPr>
          </a:p>
        </p:txBody>
      </p:sp>
      <p:sp>
        <p:nvSpPr>
          <p:cNvPr id="4" name="Content Placeholder 3"/>
          <p:cNvSpPr>
            <a:spLocks noGrp="1"/>
          </p:cNvSpPr>
          <p:nvPr>
            <p:ph idx="1"/>
          </p:nvPr>
        </p:nvSpPr>
        <p:spPr>
          <a:xfrm>
            <a:off x="1485900" y="800101"/>
            <a:ext cx="3543300" cy="3280172"/>
          </a:xfrm>
        </p:spPr>
        <p:txBody>
          <a:bodyPr/>
          <a:lstStyle/>
          <a:p>
            <a:r>
              <a:rPr lang="en-US" altLang="en-US" sz="1800" dirty="0"/>
              <a:t>They are a family of man-made chemicals that have been used in a wide variety of industrial and consumer products and in specialized applications.</a:t>
            </a:r>
          </a:p>
          <a:p>
            <a:endParaRPr lang="en-US" dirty="0"/>
          </a:p>
        </p:txBody>
      </p:sp>
      <p:pic>
        <p:nvPicPr>
          <p:cNvPr id="5" name="Picture 2052" descr="C:\Personal\Remtech\scotchgardad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245" y="2378869"/>
            <a:ext cx="3000375" cy="2250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029200" y="857250"/>
            <a:ext cx="2318004" cy="1546555"/>
          </a:xfrm>
          <a:prstGeom prst="rect">
            <a:avLst/>
          </a:prstGeom>
        </p:spPr>
      </p:pic>
      <p:pic>
        <p:nvPicPr>
          <p:cNvPr id="9" name="Picture 8"/>
          <p:cNvPicPr>
            <a:picLocks noChangeAspect="1"/>
          </p:cNvPicPr>
          <p:nvPr/>
        </p:nvPicPr>
        <p:blipFill>
          <a:blip r:embed="rId5"/>
          <a:stretch>
            <a:fillRect/>
          </a:stretch>
        </p:blipFill>
        <p:spPr>
          <a:xfrm>
            <a:off x="5057775" y="2514601"/>
            <a:ext cx="2314575" cy="1950029"/>
          </a:xfrm>
          <a:prstGeom prst="rect">
            <a:avLst/>
          </a:prstGeom>
        </p:spPr>
      </p:pic>
    </p:spTree>
    <p:extLst>
      <p:ext uri="{BB962C8B-B14F-4D97-AF65-F5344CB8AC3E}">
        <p14:creationId xmlns:p14="http://schemas.microsoft.com/office/powerpoint/2010/main" val="293199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384101-9B88-459D-A123-B408E30BBA76}" type="slidenum">
              <a:rPr lang="en-GB" smtClean="0">
                <a:solidFill>
                  <a:prstClr val="white">
                    <a:lumMod val="50000"/>
                  </a:prstClr>
                </a:solidFill>
              </a:rPr>
              <a:pPr/>
              <a:t>4</a:t>
            </a:fld>
            <a:endParaRPr lang="en-GB" dirty="0">
              <a:solidFill>
                <a:prstClr val="white">
                  <a:lumMod val="50000"/>
                </a:prstClr>
              </a:solidFill>
            </a:endParaRPr>
          </a:p>
        </p:txBody>
      </p:sp>
      <p:sp>
        <p:nvSpPr>
          <p:cNvPr id="5" name="TextBox 4"/>
          <p:cNvSpPr txBox="1"/>
          <p:nvPr/>
        </p:nvSpPr>
        <p:spPr>
          <a:xfrm>
            <a:off x="4318113" y="342901"/>
            <a:ext cx="466795" cy="219291"/>
          </a:xfrm>
          <a:prstGeom prst="rect">
            <a:avLst/>
          </a:prstGeom>
          <a:noFill/>
          <a:ln w="19050">
            <a:solidFill>
              <a:schemeClr val="tx1"/>
            </a:solidFill>
          </a:ln>
        </p:spPr>
        <p:txBody>
          <a:bodyPr wrap="none" rtlCol="0">
            <a:spAutoFit/>
          </a:bodyPr>
          <a:lstStyle/>
          <a:p>
            <a:pPr algn="ctr" defTabSz="685800"/>
            <a:r>
              <a:rPr lang="en-US" sz="825" b="1" dirty="0">
                <a:solidFill>
                  <a:srgbClr val="595959"/>
                </a:solidFill>
                <a:latin typeface="Arial" panose="020B0604020202020204" pitchFamily="34" charset="0"/>
                <a:cs typeface="Arial" panose="020B0604020202020204" pitchFamily="34" charset="0"/>
              </a:rPr>
              <a:t>PFAS</a:t>
            </a:r>
          </a:p>
        </p:txBody>
      </p:sp>
      <p:sp>
        <p:nvSpPr>
          <p:cNvPr id="6" name="TextBox 5"/>
          <p:cNvSpPr txBox="1"/>
          <p:nvPr/>
        </p:nvSpPr>
        <p:spPr>
          <a:xfrm>
            <a:off x="2377017" y="1118243"/>
            <a:ext cx="1513556" cy="219291"/>
          </a:xfrm>
          <a:prstGeom prst="rect">
            <a:avLst/>
          </a:prstGeom>
          <a:noFill/>
          <a:ln w="19050">
            <a:solidFill>
              <a:schemeClr val="tx1"/>
            </a:solidFill>
          </a:ln>
        </p:spPr>
        <p:txBody>
          <a:bodyPr wrap="none" rtlCol="0">
            <a:spAutoFit/>
          </a:bodyPr>
          <a:lstStyle/>
          <a:p>
            <a:pPr algn="ctr" defTabSz="685800"/>
            <a:r>
              <a:rPr lang="en-US" sz="825" b="1" dirty="0" err="1">
                <a:solidFill>
                  <a:srgbClr val="595959"/>
                </a:solidFill>
                <a:latin typeface="Arial" panose="020B0604020202020204" pitchFamily="34" charset="0"/>
                <a:cs typeface="Arial" panose="020B0604020202020204" pitchFamily="34" charset="0"/>
              </a:rPr>
              <a:t>Perfluoroalkyl</a:t>
            </a:r>
            <a:r>
              <a:rPr lang="en-US" sz="825" b="1" dirty="0">
                <a:solidFill>
                  <a:srgbClr val="595959"/>
                </a:solidFill>
                <a:latin typeface="Arial" panose="020B0604020202020204" pitchFamily="34" charset="0"/>
                <a:cs typeface="Arial" panose="020B0604020202020204" pitchFamily="34" charset="0"/>
              </a:rPr>
              <a:t> Substances</a:t>
            </a:r>
          </a:p>
        </p:txBody>
      </p:sp>
      <p:sp>
        <p:nvSpPr>
          <p:cNvPr id="7" name="TextBox 6"/>
          <p:cNvSpPr txBox="1"/>
          <p:nvPr/>
        </p:nvSpPr>
        <p:spPr>
          <a:xfrm>
            <a:off x="5235318" y="1028700"/>
            <a:ext cx="1564852" cy="346249"/>
          </a:xfrm>
          <a:prstGeom prst="rect">
            <a:avLst/>
          </a:prstGeom>
          <a:noFill/>
          <a:ln w="19050">
            <a:solidFill>
              <a:schemeClr val="tx1"/>
            </a:solidFill>
          </a:ln>
        </p:spPr>
        <p:txBody>
          <a:bodyPr wrap="none" rtlCol="0">
            <a:spAutoFit/>
          </a:bodyPr>
          <a:lstStyle/>
          <a:p>
            <a:pPr algn="ctr" defTabSz="685800"/>
            <a:r>
              <a:rPr lang="en-US" sz="825" b="1" dirty="0" err="1">
                <a:solidFill>
                  <a:srgbClr val="595959"/>
                </a:solidFill>
                <a:latin typeface="Arial" panose="020B0604020202020204" pitchFamily="34" charset="0"/>
                <a:cs typeface="Arial" panose="020B0604020202020204" pitchFamily="34" charset="0"/>
              </a:rPr>
              <a:t>Polyfluoroalkyl</a:t>
            </a:r>
            <a:r>
              <a:rPr lang="en-US" sz="825" b="1" dirty="0">
                <a:solidFill>
                  <a:srgbClr val="595959"/>
                </a:solidFill>
                <a:latin typeface="Arial" panose="020B0604020202020204" pitchFamily="34" charset="0"/>
                <a:cs typeface="Arial" panose="020B0604020202020204" pitchFamily="34" charset="0"/>
              </a:rPr>
              <a:t> Substances</a:t>
            </a:r>
          </a:p>
          <a:p>
            <a:pPr algn="ctr" defTabSz="685800"/>
            <a:r>
              <a:rPr lang="en-US" sz="825" b="1" dirty="0">
                <a:solidFill>
                  <a:srgbClr val="595959"/>
                </a:solidFill>
                <a:latin typeface="Arial" panose="020B0604020202020204" pitchFamily="34" charset="0"/>
                <a:cs typeface="Arial" panose="020B0604020202020204" pitchFamily="34" charset="0"/>
              </a:rPr>
              <a:t>(Precursors)</a:t>
            </a:r>
          </a:p>
        </p:txBody>
      </p:sp>
      <p:sp>
        <p:nvSpPr>
          <p:cNvPr id="8" name="TextBox 7"/>
          <p:cNvSpPr txBox="1"/>
          <p:nvPr/>
        </p:nvSpPr>
        <p:spPr>
          <a:xfrm>
            <a:off x="2376816" y="1804043"/>
            <a:ext cx="1500732" cy="219291"/>
          </a:xfrm>
          <a:prstGeom prst="rect">
            <a:avLst/>
          </a:prstGeom>
          <a:noFill/>
          <a:ln w="19050">
            <a:solidFill>
              <a:schemeClr val="tx1"/>
            </a:solidFill>
          </a:ln>
        </p:spPr>
        <p:txBody>
          <a:bodyPr wrap="none" rtlCol="0">
            <a:spAutoFit/>
          </a:bodyPr>
          <a:lstStyle/>
          <a:p>
            <a:pPr algn="ctr" defTabSz="685800"/>
            <a:r>
              <a:rPr lang="en-US" sz="825" b="1" dirty="0" err="1">
                <a:solidFill>
                  <a:srgbClr val="595959"/>
                </a:solidFill>
                <a:latin typeface="Arial" panose="020B0604020202020204" pitchFamily="34" charset="0"/>
                <a:cs typeface="Arial" panose="020B0604020202020204" pitchFamily="34" charset="0"/>
              </a:rPr>
              <a:t>Perfluorinated</a:t>
            </a:r>
            <a:r>
              <a:rPr lang="en-US" sz="825" b="1" dirty="0">
                <a:solidFill>
                  <a:srgbClr val="595959"/>
                </a:solidFill>
                <a:latin typeface="Arial" panose="020B0604020202020204" pitchFamily="34" charset="0"/>
                <a:cs typeface="Arial" panose="020B0604020202020204" pitchFamily="34" charset="0"/>
              </a:rPr>
              <a:t> Alkyl Acids</a:t>
            </a:r>
          </a:p>
        </p:txBody>
      </p:sp>
      <p:sp>
        <p:nvSpPr>
          <p:cNvPr id="9" name="TextBox 8"/>
          <p:cNvSpPr txBox="1"/>
          <p:nvPr/>
        </p:nvSpPr>
        <p:spPr>
          <a:xfrm>
            <a:off x="2030702" y="2594269"/>
            <a:ext cx="2220480" cy="219291"/>
          </a:xfrm>
          <a:prstGeom prst="rect">
            <a:avLst/>
          </a:prstGeom>
          <a:noFill/>
          <a:ln w="19050">
            <a:solidFill>
              <a:schemeClr val="tx1"/>
            </a:solidFill>
          </a:ln>
        </p:spPr>
        <p:txBody>
          <a:bodyPr wrap="none" rtlCol="0">
            <a:spAutoFit/>
          </a:bodyPr>
          <a:lstStyle/>
          <a:p>
            <a:pPr algn="ctr" defTabSz="685800"/>
            <a:r>
              <a:rPr lang="en-US" sz="825" b="1" dirty="0" err="1">
                <a:solidFill>
                  <a:srgbClr val="595959"/>
                </a:solidFill>
                <a:latin typeface="Arial" panose="020B0604020202020204" pitchFamily="34" charset="0"/>
                <a:cs typeface="Arial" panose="020B0604020202020204" pitchFamily="34" charset="0"/>
              </a:rPr>
              <a:t>Perfluoroalkyl</a:t>
            </a:r>
            <a:r>
              <a:rPr lang="en-US" sz="825" b="1" dirty="0">
                <a:solidFill>
                  <a:srgbClr val="595959"/>
                </a:solidFill>
                <a:latin typeface="Arial" panose="020B0604020202020204" pitchFamily="34" charset="0"/>
                <a:cs typeface="Arial" panose="020B0604020202020204" pitchFamily="34" charset="0"/>
              </a:rPr>
              <a:t> Sulfonates/Sulfonic Acids</a:t>
            </a:r>
          </a:p>
        </p:txBody>
      </p:sp>
      <p:sp>
        <p:nvSpPr>
          <p:cNvPr id="10" name="TextBox 9"/>
          <p:cNvSpPr txBox="1"/>
          <p:nvPr/>
        </p:nvSpPr>
        <p:spPr>
          <a:xfrm>
            <a:off x="4694882" y="2593082"/>
            <a:ext cx="2473755" cy="219291"/>
          </a:xfrm>
          <a:prstGeom prst="rect">
            <a:avLst/>
          </a:prstGeom>
          <a:noFill/>
          <a:ln w="19050">
            <a:solidFill>
              <a:schemeClr val="tx1"/>
            </a:solidFill>
          </a:ln>
        </p:spPr>
        <p:txBody>
          <a:bodyPr wrap="none" rtlCol="0">
            <a:spAutoFit/>
          </a:bodyPr>
          <a:lstStyle/>
          <a:p>
            <a:pPr algn="ctr" defTabSz="685800"/>
            <a:r>
              <a:rPr lang="en-US" sz="825" b="1" dirty="0" err="1">
                <a:solidFill>
                  <a:srgbClr val="595959"/>
                </a:solidFill>
                <a:latin typeface="Arial" panose="020B0604020202020204" pitchFamily="34" charset="0"/>
                <a:cs typeface="Arial" panose="020B0604020202020204" pitchFamily="34" charset="0"/>
              </a:rPr>
              <a:t>Perfluoroalkyl</a:t>
            </a:r>
            <a:r>
              <a:rPr lang="en-US" sz="825" b="1" dirty="0">
                <a:solidFill>
                  <a:srgbClr val="595959"/>
                </a:solidFill>
                <a:latin typeface="Arial" panose="020B0604020202020204" pitchFamily="34" charset="0"/>
                <a:cs typeface="Arial" panose="020B0604020202020204" pitchFamily="34" charset="0"/>
              </a:rPr>
              <a:t> Carboxylates/Carboxylic Acids</a:t>
            </a:r>
          </a:p>
        </p:txBody>
      </p:sp>
      <p:sp>
        <p:nvSpPr>
          <p:cNvPr id="11" name="TextBox 10"/>
          <p:cNvSpPr txBox="1"/>
          <p:nvPr/>
        </p:nvSpPr>
        <p:spPr>
          <a:xfrm>
            <a:off x="2263719" y="3347093"/>
            <a:ext cx="466795" cy="219291"/>
          </a:xfrm>
          <a:prstGeom prst="rect">
            <a:avLst/>
          </a:prstGeom>
          <a:noFill/>
          <a:ln w="19050">
            <a:solidFill>
              <a:schemeClr val="tx1"/>
            </a:solidFill>
          </a:ln>
        </p:spPr>
        <p:txBody>
          <a:bodyPr wrap="none" rtlCol="0">
            <a:spAutoFit/>
          </a:bodyPr>
          <a:lstStyle/>
          <a:p>
            <a:pPr algn="ctr" defTabSz="685800"/>
            <a:r>
              <a:rPr lang="en-US" sz="825" b="1" dirty="0">
                <a:solidFill>
                  <a:srgbClr val="595959"/>
                </a:solidFill>
                <a:latin typeface="Arial" panose="020B0604020202020204" pitchFamily="34" charset="0"/>
                <a:cs typeface="Arial" panose="020B0604020202020204" pitchFamily="34" charset="0"/>
              </a:rPr>
              <a:t>PFBS</a:t>
            </a:r>
          </a:p>
        </p:txBody>
      </p:sp>
      <p:sp>
        <p:nvSpPr>
          <p:cNvPr id="12" name="TextBox 11"/>
          <p:cNvSpPr txBox="1"/>
          <p:nvPr/>
        </p:nvSpPr>
        <p:spPr>
          <a:xfrm>
            <a:off x="3665478" y="3347093"/>
            <a:ext cx="471604" cy="219291"/>
          </a:xfrm>
          <a:prstGeom prst="rect">
            <a:avLst/>
          </a:prstGeom>
          <a:noFill/>
          <a:ln w="19050">
            <a:solidFill>
              <a:schemeClr val="tx1"/>
            </a:solidFill>
          </a:ln>
        </p:spPr>
        <p:txBody>
          <a:bodyPr wrap="none" rtlCol="0">
            <a:spAutoFit/>
          </a:bodyPr>
          <a:lstStyle/>
          <a:p>
            <a:pPr algn="ctr" defTabSz="685800"/>
            <a:r>
              <a:rPr lang="en-US" sz="825" b="1" dirty="0">
                <a:solidFill>
                  <a:srgbClr val="595959"/>
                </a:solidFill>
                <a:latin typeface="Arial" panose="020B0604020202020204" pitchFamily="34" charset="0"/>
                <a:cs typeface="Arial" panose="020B0604020202020204" pitchFamily="34" charset="0"/>
              </a:rPr>
              <a:t>PFOS</a:t>
            </a:r>
          </a:p>
        </p:txBody>
      </p:sp>
      <p:sp>
        <p:nvSpPr>
          <p:cNvPr id="13" name="TextBox 12"/>
          <p:cNvSpPr txBox="1"/>
          <p:nvPr/>
        </p:nvSpPr>
        <p:spPr>
          <a:xfrm>
            <a:off x="5694544" y="3347093"/>
            <a:ext cx="478016" cy="219291"/>
          </a:xfrm>
          <a:prstGeom prst="rect">
            <a:avLst/>
          </a:prstGeom>
          <a:noFill/>
          <a:ln w="19050">
            <a:solidFill>
              <a:schemeClr val="tx1"/>
            </a:solidFill>
          </a:ln>
        </p:spPr>
        <p:txBody>
          <a:bodyPr wrap="none" rtlCol="0">
            <a:spAutoFit/>
          </a:bodyPr>
          <a:lstStyle/>
          <a:p>
            <a:pPr algn="ctr" defTabSz="685800"/>
            <a:r>
              <a:rPr lang="en-US" sz="825" b="1" dirty="0">
                <a:solidFill>
                  <a:srgbClr val="595959"/>
                </a:solidFill>
                <a:latin typeface="Arial" panose="020B0604020202020204" pitchFamily="34" charset="0"/>
                <a:cs typeface="Arial" panose="020B0604020202020204" pitchFamily="34" charset="0"/>
              </a:rPr>
              <a:t>PFOA</a:t>
            </a:r>
          </a:p>
        </p:txBody>
      </p:sp>
      <p:cxnSp>
        <p:nvCxnSpPr>
          <p:cNvPr id="15" name="Elbow Connector 14"/>
          <p:cNvCxnSpPr>
            <a:stCxn id="5" idx="2"/>
            <a:endCxn id="7" idx="0"/>
          </p:cNvCxnSpPr>
          <p:nvPr/>
        </p:nvCxnSpPr>
        <p:spPr>
          <a:xfrm rot="16200000" flipH="1">
            <a:off x="5051373" y="62329"/>
            <a:ext cx="466508" cy="1466233"/>
          </a:xfrm>
          <a:prstGeom prst="bentConnector3">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6" idx="0"/>
          </p:cNvCxnSpPr>
          <p:nvPr/>
        </p:nvCxnSpPr>
        <p:spPr>
          <a:xfrm rot="10800000" flipV="1">
            <a:off x="3133796" y="783903"/>
            <a:ext cx="1417719" cy="334340"/>
          </a:xfrm>
          <a:prstGeom prst="bentConnector2">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a:endCxn id="8" idx="0"/>
          </p:cNvCxnSpPr>
          <p:nvPr/>
        </p:nvCxnSpPr>
        <p:spPr>
          <a:xfrm flipH="1">
            <a:off x="3127182" y="1337534"/>
            <a:ext cx="6613" cy="466509"/>
          </a:xfrm>
          <a:prstGeom prst="straightConnector1">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2"/>
            <a:endCxn id="9" idx="0"/>
          </p:cNvCxnSpPr>
          <p:nvPr/>
        </p:nvCxnSpPr>
        <p:spPr>
          <a:xfrm>
            <a:off x="3127182" y="2023334"/>
            <a:ext cx="13760" cy="570935"/>
          </a:xfrm>
          <a:prstGeom prst="straightConnector1">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10" idx="0"/>
          </p:cNvCxnSpPr>
          <p:nvPr/>
        </p:nvCxnSpPr>
        <p:spPr>
          <a:xfrm>
            <a:off x="3127182" y="2233068"/>
            <a:ext cx="2804578" cy="360014"/>
          </a:xfrm>
          <a:prstGeom prst="bentConnector2">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0" idx="2"/>
          </p:cNvCxnSpPr>
          <p:nvPr/>
        </p:nvCxnSpPr>
        <p:spPr>
          <a:xfrm>
            <a:off x="5931760" y="2812373"/>
            <a:ext cx="1793" cy="534720"/>
          </a:xfrm>
          <a:prstGeom prst="straightConnector1">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9" idx="2"/>
            <a:endCxn id="12" idx="0"/>
          </p:cNvCxnSpPr>
          <p:nvPr/>
        </p:nvCxnSpPr>
        <p:spPr>
          <a:xfrm rot="16200000" flipH="1">
            <a:off x="3254345" y="2700157"/>
            <a:ext cx="533533" cy="760338"/>
          </a:xfrm>
          <a:prstGeom prst="bentConnector3">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flipV="1">
            <a:off x="2497116" y="3068192"/>
            <a:ext cx="646134" cy="278900"/>
          </a:xfrm>
          <a:prstGeom prst="bentConnector2">
            <a:avLst/>
          </a:prstGeom>
          <a:ln w="317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926057" y="1216346"/>
            <a:ext cx="1331744" cy="654288"/>
          </a:xfrm>
          <a:prstGeom prst="straightConnector1">
            <a:avLst/>
          </a:prstGeom>
          <a:ln w="31750">
            <a:solidFill>
              <a:schemeClr val="tx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629150" y="1518293"/>
            <a:ext cx="893193" cy="219291"/>
          </a:xfrm>
          <a:prstGeom prst="rect">
            <a:avLst/>
          </a:prstGeom>
          <a:noFill/>
        </p:spPr>
        <p:txBody>
          <a:bodyPr wrap="none" rtlCol="0">
            <a:spAutoFit/>
          </a:bodyPr>
          <a:lstStyle/>
          <a:p>
            <a:pPr defTabSz="685800"/>
            <a:r>
              <a:rPr lang="en-US" sz="825" i="1" dirty="0">
                <a:solidFill>
                  <a:srgbClr val="595959"/>
                </a:solidFill>
                <a:latin typeface="Arial" panose="020B0604020202020204" pitchFamily="34" charset="0"/>
                <a:cs typeface="Arial" panose="020B0604020202020204" pitchFamily="34" charset="0"/>
              </a:rPr>
              <a:t>can degrade to</a:t>
            </a:r>
          </a:p>
        </p:txBody>
      </p:sp>
      <p:sp>
        <p:nvSpPr>
          <p:cNvPr id="2" name="Oval 1"/>
          <p:cNvSpPr/>
          <p:nvPr/>
        </p:nvSpPr>
        <p:spPr>
          <a:xfrm>
            <a:off x="2057400" y="3232792"/>
            <a:ext cx="914400" cy="424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4" name="Oval 23"/>
          <p:cNvSpPr/>
          <p:nvPr/>
        </p:nvSpPr>
        <p:spPr>
          <a:xfrm>
            <a:off x="5486400" y="3231109"/>
            <a:ext cx="914400" cy="424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5" name="Oval 24"/>
          <p:cNvSpPr/>
          <p:nvPr/>
        </p:nvSpPr>
        <p:spPr>
          <a:xfrm>
            <a:off x="3429000" y="3231109"/>
            <a:ext cx="914400" cy="424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27" name="Straight Arrow Connector 26"/>
          <p:cNvCxnSpPr/>
          <p:nvPr/>
        </p:nvCxnSpPr>
        <p:spPr>
          <a:xfrm flipH="1" flipV="1">
            <a:off x="2514600" y="3714750"/>
            <a:ext cx="1371600" cy="3429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84442" y="3714750"/>
            <a:ext cx="1758" cy="3429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3884442" y="3657600"/>
            <a:ext cx="1832585" cy="4000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914650" y="4114800"/>
            <a:ext cx="2065374" cy="300082"/>
          </a:xfrm>
          <a:prstGeom prst="rect">
            <a:avLst/>
          </a:prstGeom>
          <a:noFill/>
        </p:spPr>
        <p:txBody>
          <a:bodyPr wrap="none" rtlCol="0">
            <a:spAutoFit/>
          </a:bodyPr>
          <a:lstStyle/>
          <a:p>
            <a:pPr defTabSz="685800"/>
            <a:r>
              <a:rPr lang="en-US" sz="1350" b="1" dirty="0">
                <a:solidFill>
                  <a:srgbClr val="FF0000"/>
                </a:solidFill>
              </a:rPr>
              <a:t>CSR Regulated Parameters</a:t>
            </a:r>
          </a:p>
        </p:txBody>
      </p:sp>
    </p:spTree>
    <p:extLst>
      <p:ext uri="{BB962C8B-B14F-4D97-AF65-F5344CB8AC3E}">
        <p14:creationId xmlns:p14="http://schemas.microsoft.com/office/powerpoint/2010/main" val="388363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384101-9B88-459D-A123-B408E30BBA76}" type="slidenum">
              <a:rPr lang="en-GB" smtClean="0">
                <a:solidFill>
                  <a:prstClr val="white">
                    <a:lumMod val="50000"/>
                  </a:prstClr>
                </a:solidFill>
              </a:rPr>
              <a:pPr/>
              <a:t>5</a:t>
            </a:fld>
            <a:endParaRPr lang="en-GB" dirty="0">
              <a:solidFill>
                <a:prstClr val="white">
                  <a:lumMod val="50000"/>
                </a:prstClr>
              </a:solidFill>
            </a:endParaRPr>
          </a:p>
        </p:txBody>
      </p:sp>
      <p:sp>
        <p:nvSpPr>
          <p:cNvPr id="3" name="TextBox 2"/>
          <p:cNvSpPr txBox="1"/>
          <p:nvPr/>
        </p:nvSpPr>
        <p:spPr>
          <a:xfrm>
            <a:off x="3200401" y="1314450"/>
            <a:ext cx="184731" cy="300082"/>
          </a:xfrm>
          <a:prstGeom prst="rect">
            <a:avLst/>
          </a:prstGeom>
          <a:noFill/>
        </p:spPr>
        <p:txBody>
          <a:bodyPr wrap="none" rtlCol="0">
            <a:spAutoFit/>
          </a:bodyPr>
          <a:lstStyle/>
          <a:p>
            <a:pPr defTabSz="685800"/>
            <a:endParaRPr lang="en-US" sz="1350" dirty="0">
              <a:solidFill>
                <a:srgbClr val="595959"/>
              </a:solidFill>
            </a:endParaRPr>
          </a:p>
        </p:txBody>
      </p:sp>
      <p:graphicFrame>
        <p:nvGraphicFramePr>
          <p:cNvPr id="4" name="Table 3"/>
          <p:cNvGraphicFramePr>
            <a:graphicFrameLocks noGrp="1"/>
          </p:cNvGraphicFramePr>
          <p:nvPr/>
        </p:nvGraphicFramePr>
        <p:xfrm>
          <a:off x="1657350" y="742950"/>
          <a:ext cx="5829300" cy="3714119"/>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xmlns="" val="20000"/>
                    </a:ext>
                  </a:extLst>
                </a:gridCol>
                <a:gridCol w="1943100">
                  <a:extLst>
                    <a:ext uri="{9D8B030D-6E8A-4147-A177-3AD203B41FA5}">
                      <a16:colId xmlns:a16="http://schemas.microsoft.com/office/drawing/2014/main" xmlns="" val="20001"/>
                    </a:ext>
                  </a:extLst>
                </a:gridCol>
                <a:gridCol w="1943100">
                  <a:extLst>
                    <a:ext uri="{9D8B030D-6E8A-4147-A177-3AD203B41FA5}">
                      <a16:colId xmlns:a16="http://schemas.microsoft.com/office/drawing/2014/main" xmlns="" val="20002"/>
                    </a:ext>
                  </a:extLst>
                </a:gridCol>
              </a:tblGrid>
              <a:tr h="829751">
                <a:tc>
                  <a:txBody>
                    <a:bodyPr/>
                    <a:lstStyle/>
                    <a:p>
                      <a:pPr algn="ctr"/>
                      <a:r>
                        <a:rPr lang="en-US" sz="1000" dirty="0"/>
                        <a:t>Number of carbons</a:t>
                      </a:r>
                    </a:p>
                  </a:txBody>
                  <a:tcPr marL="68580" marR="68580" marT="34290" marB="34290"/>
                </a:tc>
                <a:tc>
                  <a:txBody>
                    <a:bodyPr/>
                    <a:lstStyle/>
                    <a:p>
                      <a:pPr algn="ctr"/>
                      <a:r>
                        <a:rPr lang="en-US" sz="1000" dirty="0"/>
                        <a:t>Carboxylate End Group</a:t>
                      </a:r>
                    </a:p>
                  </a:txBody>
                  <a:tcPr marL="68580" marR="68580" marT="34290" marB="34290"/>
                </a:tc>
                <a:tc>
                  <a:txBody>
                    <a:bodyPr/>
                    <a:lstStyle/>
                    <a:p>
                      <a:pPr algn="ctr"/>
                      <a:r>
                        <a:rPr lang="en-US" sz="1000" dirty="0"/>
                        <a:t>Sulfonate End Group</a:t>
                      </a:r>
                    </a:p>
                  </a:txBody>
                  <a:tcPr marL="68580" marR="68580" marT="34290" marB="34290"/>
                </a:tc>
                <a:extLst>
                  <a:ext uri="{0D108BD9-81ED-4DB2-BD59-A6C34878D82A}">
                    <a16:rowId xmlns:a16="http://schemas.microsoft.com/office/drawing/2014/main" xmlns="" val="10000"/>
                  </a:ext>
                </a:extLst>
              </a:tr>
              <a:tr h="480728">
                <a:tc>
                  <a:txBody>
                    <a:bodyPr/>
                    <a:lstStyle/>
                    <a:p>
                      <a:pPr algn="ctr"/>
                      <a:r>
                        <a:rPr lang="en-US" sz="1000" b="1" dirty="0"/>
                        <a:t>C4</a:t>
                      </a:r>
                    </a:p>
                  </a:txBody>
                  <a:tcPr marL="68580" marR="68580" marT="34290" marB="34290"/>
                </a:tc>
                <a:tc>
                  <a:txBody>
                    <a:bodyPr/>
                    <a:lstStyle/>
                    <a:p>
                      <a:pPr algn="ctr"/>
                      <a:r>
                        <a:rPr lang="en-US" sz="1000" b="1" dirty="0"/>
                        <a:t>PFBA</a:t>
                      </a:r>
                    </a:p>
                  </a:txBody>
                  <a:tcPr marL="68580" marR="68580" marT="34290" marB="34290"/>
                </a:tc>
                <a:tc>
                  <a:txBody>
                    <a:bodyPr/>
                    <a:lstStyle/>
                    <a:p>
                      <a:pPr algn="ctr"/>
                      <a:r>
                        <a:rPr lang="en-US" sz="1000" b="1" dirty="0"/>
                        <a:t>PFBS</a:t>
                      </a:r>
                    </a:p>
                  </a:txBody>
                  <a:tcPr marL="68580" marR="68580" marT="34290" marB="34290"/>
                </a:tc>
                <a:extLst>
                  <a:ext uri="{0D108BD9-81ED-4DB2-BD59-A6C34878D82A}">
                    <a16:rowId xmlns:a16="http://schemas.microsoft.com/office/drawing/2014/main" xmlns="" val="10001"/>
                  </a:ext>
                </a:extLst>
              </a:tr>
              <a:tr h="480728">
                <a:tc>
                  <a:txBody>
                    <a:bodyPr/>
                    <a:lstStyle/>
                    <a:p>
                      <a:pPr algn="ctr"/>
                      <a:r>
                        <a:rPr lang="en-US" sz="1000" b="1" dirty="0"/>
                        <a:t>C5</a:t>
                      </a:r>
                    </a:p>
                  </a:txBody>
                  <a:tcPr marL="68580" marR="68580" marT="34290" marB="34290"/>
                </a:tc>
                <a:tc>
                  <a:txBody>
                    <a:bodyPr/>
                    <a:lstStyle/>
                    <a:p>
                      <a:pPr algn="ctr"/>
                      <a:r>
                        <a:rPr lang="en-US" sz="1000" b="1" dirty="0" err="1"/>
                        <a:t>PFPeA</a:t>
                      </a:r>
                      <a:endParaRPr lang="en-US" sz="1000" b="1" dirty="0"/>
                    </a:p>
                  </a:txBody>
                  <a:tcPr marL="68580" marR="68580" marT="34290" marB="34290"/>
                </a:tc>
                <a:tc>
                  <a:txBody>
                    <a:bodyPr/>
                    <a:lstStyle/>
                    <a:p>
                      <a:pPr algn="ctr"/>
                      <a:r>
                        <a:rPr lang="en-US" sz="1000" b="1" dirty="0" err="1"/>
                        <a:t>PFPeS</a:t>
                      </a:r>
                      <a:endParaRPr lang="en-US" sz="1000" b="1" dirty="0"/>
                    </a:p>
                  </a:txBody>
                  <a:tcPr marL="68580" marR="68580" marT="34290" marB="34290"/>
                </a:tc>
                <a:extLst>
                  <a:ext uri="{0D108BD9-81ED-4DB2-BD59-A6C34878D82A}">
                    <a16:rowId xmlns:a16="http://schemas.microsoft.com/office/drawing/2014/main" xmlns="" val="10002"/>
                  </a:ext>
                </a:extLst>
              </a:tr>
              <a:tr h="480728">
                <a:tc>
                  <a:txBody>
                    <a:bodyPr/>
                    <a:lstStyle/>
                    <a:p>
                      <a:pPr algn="ctr"/>
                      <a:r>
                        <a:rPr lang="en-US" sz="1000" b="1" dirty="0"/>
                        <a:t>C6</a:t>
                      </a:r>
                    </a:p>
                  </a:txBody>
                  <a:tcPr marL="68580" marR="68580" marT="34290" marB="34290"/>
                </a:tc>
                <a:tc>
                  <a:txBody>
                    <a:bodyPr/>
                    <a:lstStyle/>
                    <a:p>
                      <a:pPr algn="ctr"/>
                      <a:r>
                        <a:rPr lang="en-US" sz="1000" b="1" dirty="0" err="1"/>
                        <a:t>PFHxA</a:t>
                      </a:r>
                      <a:endParaRPr lang="en-US" sz="1000" b="1" dirty="0"/>
                    </a:p>
                  </a:txBody>
                  <a:tcPr marL="68580" marR="68580" marT="34290" marB="34290"/>
                </a:tc>
                <a:tc>
                  <a:txBody>
                    <a:bodyPr/>
                    <a:lstStyle/>
                    <a:p>
                      <a:pPr algn="ctr"/>
                      <a:r>
                        <a:rPr lang="en-US" sz="1000" b="1" dirty="0" err="1"/>
                        <a:t>PFHxS</a:t>
                      </a:r>
                      <a:endParaRPr lang="en-US" sz="1000" b="1" dirty="0"/>
                    </a:p>
                  </a:txBody>
                  <a:tcPr marL="68580" marR="68580" marT="34290" marB="34290"/>
                </a:tc>
                <a:extLst>
                  <a:ext uri="{0D108BD9-81ED-4DB2-BD59-A6C34878D82A}">
                    <a16:rowId xmlns:a16="http://schemas.microsoft.com/office/drawing/2014/main" xmlns="" val="10003"/>
                  </a:ext>
                </a:extLst>
              </a:tr>
              <a:tr h="480728">
                <a:tc>
                  <a:txBody>
                    <a:bodyPr/>
                    <a:lstStyle/>
                    <a:p>
                      <a:pPr algn="ctr"/>
                      <a:r>
                        <a:rPr lang="en-US" sz="1000" b="1" dirty="0"/>
                        <a:t>C7</a:t>
                      </a:r>
                    </a:p>
                  </a:txBody>
                  <a:tcPr marL="68580" marR="68580" marT="34290" marB="34290"/>
                </a:tc>
                <a:tc>
                  <a:txBody>
                    <a:bodyPr/>
                    <a:lstStyle/>
                    <a:p>
                      <a:pPr algn="ctr"/>
                      <a:r>
                        <a:rPr lang="en-US" sz="1000" b="1" dirty="0" err="1"/>
                        <a:t>PFHpA</a:t>
                      </a:r>
                      <a:endParaRPr lang="en-US" sz="1000" b="1" dirty="0"/>
                    </a:p>
                  </a:txBody>
                  <a:tcPr marL="68580" marR="68580" marT="34290" marB="34290"/>
                </a:tc>
                <a:tc>
                  <a:txBody>
                    <a:bodyPr/>
                    <a:lstStyle/>
                    <a:p>
                      <a:pPr algn="ctr"/>
                      <a:r>
                        <a:rPr lang="en-US" sz="1000" b="1" dirty="0" err="1"/>
                        <a:t>PFHpS</a:t>
                      </a:r>
                      <a:endParaRPr lang="en-US" sz="1000" b="1" dirty="0"/>
                    </a:p>
                  </a:txBody>
                  <a:tcPr marL="68580" marR="68580" marT="34290" marB="34290"/>
                </a:tc>
                <a:extLst>
                  <a:ext uri="{0D108BD9-81ED-4DB2-BD59-A6C34878D82A}">
                    <a16:rowId xmlns:a16="http://schemas.microsoft.com/office/drawing/2014/main" xmlns="" val="10004"/>
                  </a:ext>
                </a:extLst>
              </a:tr>
              <a:tr h="480728">
                <a:tc>
                  <a:txBody>
                    <a:bodyPr/>
                    <a:lstStyle/>
                    <a:p>
                      <a:pPr algn="ctr"/>
                      <a:r>
                        <a:rPr lang="en-US" sz="1000" b="1" dirty="0"/>
                        <a:t>C8</a:t>
                      </a:r>
                    </a:p>
                  </a:txBody>
                  <a:tcPr marL="68580" marR="68580" marT="34290" marB="34290"/>
                </a:tc>
                <a:tc>
                  <a:txBody>
                    <a:bodyPr/>
                    <a:lstStyle/>
                    <a:p>
                      <a:pPr algn="ctr"/>
                      <a:r>
                        <a:rPr lang="en-US" sz="1000" b="1" dirty="0"/>
                        <a:t>PFOA</a:t>
                      </a:r>
                    </a:p>
                  </a:txBody>
                  <a:tcPr marL="68580" marR="68580" marT="34290" marB="34290"/>
                </a:tc>
                <a:tc>
                  <a:txBody>
                    <a:bodyPr/>
                    <a:lstStyle/>
                    <a:p>
                      <a:pPr algn="ctr"/>
                      <a:r>
                        <a:rPr lang="en-US" sz="1000" b="1" dirty="0"/>
                        <a:t>PFOS</a:t>
                      </a:r>
                    </a:p>
                  </a:txBody>
                  <a:tcPr marL="68580" marR="68580" marT="34290" marB="34290"/>
                </a:tc>
                <a:extLst>
                  <a:ext uri="{0D108BD9-81ED-4DB2-BD59-A6C34878D82A}">
                    <a16:rowId xmlns:a16="http://schemas.microsoft.com/office/drawing/2014/main" xmlns="" val="10005"/>
                  </a:ext>
                </a:extLst>
              </a:tr>
              <a:tr h="480728">
                <a:tc>
                  <a:txBody>
                    <a:bodyPr/>
                    <a:lstStyle/>
                    <a:p>
                      <a:pPr algn="ctr"/>
                      <a:r>
                        <a:rPr lang="en-US" sz="1000" b="1" dirty="0"/>
                        <a:t>C9</a:t>
                      </a:r>
                    </a:p>
                  </a:txBody>
                  <a:tcPr marL="68580" marR="68580" marT="34290" marB="34290"/>
                </a:tc>
                <a:tc>
                  <a:txBody>
                    <a:bodyPr/>
                    <a:lstStyle/>
                    <a:p>
                      <a:pPr algn="ctr"/>
                      <a:r>
                        <a:rPr lang="en-US" sz="1000" b="1" dirty="0"/>
                        <a:t>PFNA</a:t>
                      </a:r>
                    </a:p>
                  </a:txBody>
                  <a:tcPr marL="68580" marR="68580" marT="34290" marB="34290"/>
                </a:tc>
                <a:tc>
                  <a:txBody>
                    <a:bodyPr/>
                    <a:lstStyle/>
                    <a:p>
                      <a:pPr algn="ctr"/>
                      <a:r>
                        <a:rPr lang="en-US" sz="1000" b="1" dirty="0"/>
                        <a:t>PFNS</a:t>
                      </a:r>
                    </a:p>
                  </a:txBody>
                  <a:tcPr marL="68580" marR="68580" marT="34290" marB="34290"/>
                </a:tc>
                <a:extLst>
                  <a:ext uri="{0D108BD9-81ED-4DB2-BD59-A6C34878D82A}">
                    <a16:rowId xmlns:a16="http://schemas.microsoft.com/office/drawing/2014/main" xmlns="" val="10006"/>
                  </a:ext>
                </a:extLst>
              </a:tr>
            </a:tbl>
          </a:graphicData>
        </a:graphic>
      </p:graphicFrame>
      <p:sp>
        <p:nvSpPr>
          <p:cNvPr id="68" name="TextBox 67"/>
          <p:cNvSpPr txBox="1"/>
          <p:nvPr/>
        </p:nvSpPr>
        <p:spPr>
          <a:xfrm>
            <a:off x="1428750" y="237351"/>
            <a:ext cx="6396366" cy="369332"/>
          </a:xfrm>
          <a:prstGeom prst="rect">
            <a:avLst/>
          </a:prstGeom>
          <a:noFill/>
        </p:spPr>
        <p:txBody>
          <a:bodyPr wrap="none" rtlCol="0">
            <a:spAutoFit/>
          </a:bodyPr>
          <a:lstStyle/>
          <a:p>
            <a:pPr defTabSz="685800"/>
            <a:r>
              <a:rPr lang="en-US" b="1" dirty="0">
                <a:solidFill>
                  <a:srgbClr val="595959"/>
                </a:solidFill>
              </a:rPr>
              <a:t>Naming reflects number of carbons and end groups on molecules</a:t>
            </a:r>
          </a:p>
        </p:txBody>
      </p:sp>
      <p:sp>
        <p:nvSpPr>
          <p:cNvPr id="5" name="Oval 4"/>
          <p:cNvSpPr/>
          <p:nvPr/>
        </p:nvSpPr>
        <p:spPr>
          <a:xfrm>
            <a:off x="6115050" y="1577162"/>
            <a:ext cx="742950" cy="294501"/>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7" name="Oval 6"/>
          <p:cNvSpPr/>
          <p:nvPr/>
        </p:nvSpPr>
        <p:spPr>
          <a:xfrm>
            <a:off x="6172200" y="3477399"/>
            <a:ext cx="742950" cy="294501"/>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8" name="Oval 7"/>
          <p:cNvSpPr/>
          <p:nvPr/>
        </p:nvSpPr>
        <p:spPr>
          <a:xfrm>
            <a:off x="4171950" y="3486150"/>
            <a:ext cx="742950" cy="294501"/>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340470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Perfluoroalkyl</a:t>
            </a:r>
            <a:r>
              <a:rPr lang="en-US" dirty="0"/>
              <a:t> Acids (PFAAs)</a:t>
            </a:r>
          </a:p>
        </p:txBody>
      </p:sp>
      <p:sp>
        <p:nvSpPr>
          <p:cNvPr id="2" name="Slide Number Placeholder 1"/>
          <p:cNvSpPr>
            <a:spLocks noGrp="1"/>
          </p:cNvSpPr>
          <p:nvPr>
            <p:ph type="sldNum" sz="quarter" idx="12"/>
          </p:nvPr>
        </p:nvSpPr>
        <p:spPr/>
        <p:txBody>
          <a:bodyPr/>
          <a:lstStyle/>
          <a:p>
            <a:fld id="{DA384101-9B88-459D-A123-B408E30BBA76}" type="slidenum">
              <a:rPr lang="en-GB" smtClean="0">
                <a:solidFill>
                  <a:prstClr val="white">
                    <a:lumMod val="50000"/>
                  </a:prstClr>
                </a:solidFill>
              </a:rPr>
              <a:pPr/>
              <a:t>6</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r>
              <a:rPr lang="en-US" sz="1800" dirty="0"/>
              <a:t>Persistent – fully fluorinated part doesn’t break down in nature (no biodegradation, no volatilization)</a:t>
            </a:r>
          </a:p>
          <a:p>
            <a:r>
              <a:rPr lang="en-US" sz="1800" dirty="0" err="1"/>
              <a:t>Bioaccumulative</a:t>
            </a:r>
            <a:r>
              <a:rPr lang="en-US" sz="1800" dirty="0"/>
              <a:t> – some PFAS accumulate in tissues of higher trophic level biota</a:t>
            </a:r>
          </a:p>
          <a:p>
            <a:r>
              <a:rPr lang="en-US" sz="1800" dirty="0"/>
              <a:t>Toxic – known human and ecological health effects</a:t>
            </a:r>
          </a:p>
          <a:p>
            <a:r>
              <a:rPr lang="en-US" sz="1800" dirty="0"/>
              <a:t>Mobile – generally in anion form, contaminant plumes can be large</a:t>
            </a:r>
            <a:endParaRPr lang="en-US" dirty="0"/>
          </a:p>
        </p:txBody>
      </p:sp>
    </p:spTree>
    <p:extLst>
      <p:ext uri="{BB962C8B-B14F-4D97-AF65-F5344CB8AC3E}">
        <p14:creationId xmlns:p14="http://schemas.microsoft.com/office/powerpoint/2010/main" val="3712742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Regulatory Framework</a:t>
            </a:r>
          </a:p>
        </p:txBody>
      </p:sp>
      <p:sp>
        <p:nvSpPr>
          <p:cNvPr id="3" name="Slide Number Placeholder 2"/>
          <p:cNvSpPr>
            <a:spLocks noGrp="1"/>
          </p:cNvSpPr>
          <p:nvPr>
            <p:ph type="sldNum" sz="quarter" idx="12"/>
          </p:nvPr>
        </p:nvSpPr>
        <p:spPr/>
        <p:txBody>
          <a:bodyPr/>
          <a:lstStyle/>
          <a:p>
            <a:fld id="{DA384101-9B88-459D-A123-B408E30BBA76}" type="slidenum">
              <a:rPr lang="en-GB" smtClean="0">
                <a:solidFill>
                  <a:prstClr val="white">
                    <a:lumMod val="50000"/>
                  </a:prstClr>
                </a:solidFill>
              </a:rPr>
              <a:pPr/>
              <a:t>7</a:t>
            </a:fld>
            <a:endParaRPr lang="en-GB" dirty="0">
              <a:solidFill>
                <a:prstClr val="white">
                  <a:lumMod val="50000"/>
                </a:prstClr>
              </a:solidFill>
            </a:endParaRPr>
          </a:p>
        </p:txBody>
      </p:sp>
      <p:sp>
        <p:nvSpPr>
          <p:cNvPr id="4" name="Content Placeholder 3"/>
          <p:cNvSpPr>
            <a:spLocks noGrp="1"/>
          </p:cNvSpPr>
          <p:nvPr>
            <p:ph idx="1"/>
          </p:nvPr>
        </p:nvSpPr>
        <p:spPr/>
        <p:txBody>
          <a:bodyPr>
            <a:normAutofit/>
          </a:bodyPr>
          <a:lstStyle/>
          <a:p>
            <a:pPr marL="0" indent="0">
              <a:buNone/>
            </a:pPr>
            <a:r>
              <a:rPr lang="en-US" sz="1800" dirty="0"/>
              <a:t>BC Contaminated Sites Regulation – November 2017</a:t>
            </a:r>
          </a:p>
          <a:p>
            <a:r>
              <a:rPr lang="en-US" sz="1800" dirty="0"/>
              <a:t>PFBS:  soil (human soil ingestion), groundwater (drinking water)</a:t>
            </a:r>
          </a:p>
          <a:p>
            <a:r>
              <a:rPr lang="en-US" sz="1800" dirty="0"/>
              <a:t>PFOA: groundwater (drinking water)</a:t>
            </a:r>
          </a:p>
          <a:p>
            <a:r>
              <a:rPr lang="en-US" sz="1800" dirty="0"/>
              <a:t>PFOS: soil (full matrix), groundwater (aquatic life and drinking water)</a:t>
            </a:r>
          </a:p>
          <a:p>
            <a:endParaRPr lang="en-US" sz="1800" dirty="0"/>
          </a:p>
        </p:txBody>
      </p:sp>
    </p:spTree>
    <p:extLst>
      <p:ext uri="{BB962C8B-B14F-4D97-AF65-F5344CB8AC3E}">
        <p14:creationId xmlns:p14="http://schemas.microsoft.com/office/powerpoint/2010/main" val="352430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384101-9B88-459D-A123-B408E30BBA76}" type="slidenum">
              <a:rPr lang="en-GB" smtClean="0">
                <a:solidFill>
                  <a:prstClr val="white">
                    <a:lumMod val="50000"/>
                  </a:prstClr>
                </a:solidFill>
              </a:rPr>
              <a:pPr/>
              <a:t>8</a:t>
            </a:fld>
            <a:endParaRPr lang="en-GB" dirty="0">
              <a:solidFill>
                <a:prstClr val="white">
                  <a:lumMod val="50000"/>
                </a:prst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54" y="742950"/>
            <a:ext cx="6422946" cy="1806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2686051"/>
            <a:ext cx="6358652" cy="60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3371850"/>
            <a:ext cx="6300788" cy="26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714751"/>
            <a:ext cx="5934314" cy="53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314450" y="3817264"/>
            <a:ext cx="1143000" cy="476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cxnSp>
        <p:nvCxnSpPr>
          <p:cNvPr id="11" name="Straight Arrow Connector 10"/>
          <p:cNvCxnSpPr/>
          <p:nvPr/>
        </p:nvCxnSpPr>
        <p:spPr>
          <a:xfrm flipH="1" flipV="1">
            <a:off x="2514600" y="4057650"/>
            <a:ext cx="2286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71776" y="3907631"/>
            <a:ext cx="986552" cy="300082"/>
          </a:xfrm>
          <a:prstGeom prst="rect">
            <a:avLst/>
          </a:prstGeom>
          <a:noFill/>
        </p:spPr>
        <p:txBody>
          <a:bodyPr wrap="square" rtlCol="0">
            <a:spAutoFit/>
          </a:bodyPr>
          <a:lstStyle/>
          <a:p>
            <a:pPr defTabSz="685800"/>
            <a:r>
              <a:rPr lang="en-US" sz="1350" dirty="0">
                <a:solidFill>
                  <a:srgbClr val="FF0000"/>
                </a:solidFill>
              </a:rPr>
              <a:t>???</a:t>
            </a:r>
          </a:p>
        </p:txBody>
      </p:sp>
    </p:spTree>
    <p:extLst>
      <p:ext uri="{BB962C8B-B14F-4D97-AF65-F5344CB8AC3E}">
        <p14:creationId xmlns:p14="http://schemas.microsoft.com/office/powerpoint/2010/main" val="130064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A384101-9B88-459D-A123-B408E30BBA76}" type="slidenum">
              <a:rPr lang="en-GB" smtClean="0">
                <a:solidFill>
                  <a:prstClr val="white">
                    <a:lumMod val="50000"/>
                  </a:prstClr>
                </a:solidFill>
              </a:rPr>
              <a:pPr/>
              <a:t>9</a:t>
            </a:fld>
            <a:endParaRPr lang="en-GB" dirty="0">
              <a:solidFill>
                <a:prstClr val="white">
                  <a:lumMod val="50000"/>
                </a:prstClr>
              </a:solidFill>
            </a:endParaRPr>
          </a:p>
        </p:txBody>
      </p:sp>
      <p:grpSp>
        <p:nvGrpSpPr>
          <p:cNvPr id="3" name="Group 2"/>
          <p:cNvGrpSpPr/>
          <p:nvPr/>
        </p:nvGrpSpPr>
        <p:grpSpPr>
          <a:xfrm>
            <a:off x="1257300" y="885825"/>
            <a:ext cx="3714750" cy="2543175"/>
            <a:chOff x="952500" y="2105025"/>
            <a:chExt cx="7239000" cy="42957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105025"/>
              <a:ext cx="72390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4705350"/>
              <a:ext cx="5362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4543425" y="1500188"/>
            <a:ext cx="3057525" cy="2428875"/>
            <a:chOff x="3619500" y="838200"/>
            <a:chExt cx="5372100" cy="3695700"/>
          </a:xfrm>
        </p:grpSpPr>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838200"/>
              <a:ext cx="53625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1" b="60656"/>
            <a:stretch/>
          </p:blipFill>
          <p:spPr bwMode="auto">
            <a:xfrm>
              <a:off x="3619500" y="3619500"/>
              <a:ext cx="53625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Oval 9"/>
          <p:cNvSpPr/>
          <p:nvPr/>
        </p:nvSpPr>
        <p:spPr>
          <a:xfrm>
            <a:off x="2114550" y="2228850"/>
            <a:ext cx="222885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1" name="Oval 10"/>
          <p:cNvSpPr/>
          <p:nvPr/>
        </p:nvSpPr>
        <p:spPr>
          <a:xfrm>
            <a:off x="2121694" y="2836069"/>
            <a:ext cx="12573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2" name="Oval 11"/>
          <p:cNvSpPr/>
          <p:nvPr/>
        </p:nvSpPr>
        <p:spPr>
          <a:xfrm>
            <a:off x="4800600" y="3050381"/>
            <a:ext cx="30289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3" name="Oval 12"/>
          <p:cNvSpPr/>
          <p:nvPr/>
        </p:nvSpPr>
        <p:spPr>
          <a:xfrm>
            <a:off x="4772025" y="3514725"/>
            <a:ext cx="2400300" cy="1737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ext uri="{BB962C8B-B14F-4D97-AF65-F5344CB8AC3E}">
        <p14:creationId xmlns:p14="http://schemas.microsoft.com/office/powerpoint/2010/main" val="32763208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SLR brand colours">
      <a:dk1>
        <a:srgbClr val="595959"/>
      </a:dk1>
      <a:lt1>
        <a:sysClr val="window" lastClr="FFFFFF"/>
      </a:lt1>
      <a:dk2>
        <a:srgbClr val="004B8D"/>
      </a:dk2>
      <a:lt2>
        <a:srgbClr val="FFFFFF"/>
      </a:lt2>
      <a:accent1>
        <a:srgbClr val="BFC936"/>
      </a:accent1>
      <a:accent2>
        <a:srgbClr val="7F9B3C"/>
      </a:accent2>
      <a:accent3>
        <a:srgbClr val="424242"/>
      </a:accent3>
      <a:accent4>
        <a:srgbClr val="059AC4"/>
      </a:accent4>
      <a:accent5>
        <a:srgbClr val="4BACC6"/>
      </a:accent5>
      <a:accent6>
        <a:srgbClr val="B0DFE8"/>
      </a:accent6>
      <a:hlink>
        <a:srgbClr val="0F939D"/>
      </a:hlink>
      <a:folHlink>
        <a:srgbClr val="1E6C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3127</TotalTime>
  <Words>3823</Words>
  <Application>Microsoft Office PowerPoint</Application>
  <PresentationFormat>On-screen Show (16:9)</PresentationFormat>
  <Paragraphs>291</Paragraphs>
  <Slides>26</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Calibri Light</vt:lpstr>
      <vt:lpstr>Franklin Gothic Medium Cond</vt:lpstr>
      <vt:lpstr>1_Custom Design</vt:lpstr>
      <vt:lpstr>Custom Design</vt:lpstr>
      <vt:lpstr>Default Theme</vt:lpstr>
      <vt:lpstr>Guidance for the Assessment and Remediation of PFAS in BC</vt:lpstr>
      <vt:lpstr>Overview</vt:lpstr>
      <vt:lpstr>What are PFAS?</vt:lpstr>
      <vt:lpstr>PowerPoint Presentation</vt:lpstr>
      <vt:lpstr>PowerPoint Presentation</vt:lpstr>
      <vt:lpstr>Perfluoroalkyl Acids (PFAAs)</vt:lpstr>
      <vt:lpstr>Provincial Regulatory Framework</vt:lpstr>
      <vt:lpstr>PowerPoint Presentation</vt:lpstr>
      <vt:lpstr>PowerPoint Presentation</vt:lpstr>
      <vt:lpstr>PowerPoint Presentation</vt:lpstr>
      <vt:lpstr>Other Regulatory Efforts</vt:lpstr>
      <vt:lpstr>International Efforts</vt:lpstr>
      <vt:lpstr>Schedule 2 Sources</vt:lpstr>
      <vt:lpstr>Metal Plating</vt:lpstr>
      <vt:lpstr>Aviation Hydraulic Fluids</vt:lpstr>
      <vt:lpstr>Sources not listed under the CSR</vt:lpstr>
      <vt:lpstr>Mean PFAS Concentrations in Cross-Canada Landfill Leachate Source:  Belinda Li, MASc thesis</vt:lpstr>
      <vt:lpstr>BC Environmental Laboratory Manual</vt:lpstr>
      <vt:lpstr>Site Investigation Considerations</vt:lpstr>
      <vt:lpstr>Field Precautions  Or  The Birthday Suit Well Development and Sampling Protocols</vt:lpstr>
      <vt:lpstr>Field Precautions</vt:lpstr>
      <vt:lpstr>QA/QC</vt:lpstr>
      <vt:lpstr>Remediation</vt:lpstr>
      <vt:lpstr>Remediation</vt:lpstr>
      <vt:lpstr>Remediation Considerations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Norn</dc:creator>
  <cp:lastModifiedBy>CSAP Communications</cp:lastModifiedBy>
  <cp:revision>208</cp:revision>
  <dcterms:created xsi:type="dcterms:W3CDTF">2015-09-30T16:24:48Z</dcterms:created>
  <dcterms:modified xsi:type="dcterms:W3CDTF">2020-01-08T22:08:07Z</dcterms:modified>
</cp:coreProperties>
</file>