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</p:sldMasterIdLst>
  <p:notesMasterIdLst>
    <p:notesMasterId r:id="rId11"/>
  </p:notesMasterIdLst>
  <p:handoutMasterIdLst>
    <p:handoutMasterId r:id="rId12"/>
  </p:handoutMasterIdLst>
  <p:sldIdLst>
    <p:sldId id="776" r:id="rId2"/>
    <p:sldId id="777" r:id="rId3"/>
    <p:sldId id="778" r:id="rId4"/>
    <p:sldId id="779" r:id="rId5"/>
    <p:sldId id="280" r:id="rId6"/>
    <p:sldId id="282" r:id="rId7"/>
    <p:sldId id="780" r:id="rId8"/>
    <p:sldId id="781" r:id="rId9"/>
    <p:sldId id="782" r:id="rId1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8235"/>
    <a:srgbClr val="7E9F37"/>
    <a:srgbClr val="B9D235"/>
    <a:srgbClr val="542A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642" y="84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8" d="100"/>
          <a:sy n="78" d="100"/>
        </p:scale>
        <p:origin x="150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7E7F5F9B-4AA5-455A-A29F-9C269804426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9A73254-FBAB-4BD3-A675-557D6C03BE5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CFD27A-14B4-4260-AE91-D216FABCEEAC}" type="datetimeFigureOut">
              <a:rPr lang="en-CA" smtClean="0"/>
              <a:t>09/01/2020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07A3B80-479E-4F32-BE0B-E4CC6F86E60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6512DEB-D976-4721-A079-EC2AD454780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7F20F4-D5E6-4B84-ACCE-3A828367DE5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755685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04A56C-1F61-4C52-8EE8-1C4B93DC504C}" type="datetimeFigureOut">
              <a:rPr lang="en-CA" smtClean="0"/>
              <a:t>09/01/2020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1700C4-A069-44BE-9E4E-46D84A7CE89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92915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7437" y="1504462"/>
            <a:ext cx="6695180" cy="1875693"/>
          </a:xfrm>
        </p:spPr>
        <p:txBody>
          <a:bodyPr anchor="b" anchorCtr="0"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7437" y="3530711"/>
            <a:ext cx="6695180" cy="718905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829886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245" y="358715"/>
            <a:ext cx="4045688" cy="1279741"/>
          </a:xfrm>
        </p:spPr>
        <p:txBody>
          <a:bodyPr anchor="t" anchorCtr="0"/>
          <a:lstStyle>
            <a:lvl1pPr algn="l">
              <a:defRPr sz="20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997" y="358715"/>
            <a:ext cx="6876377" cy="552615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247" y="1754796"/>
            <a:ext cx="4045688" cy="413006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67784" y="6108454"/>
            <a:ext cx="1665816" cy="3651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2133600" y="6108454"/>
            <a:ext cx="855133" cy="365125"/>
          </a:xfrm>
        </p:spPr>
        <p:txBody>
          <a:bodyPr/>
          <a:lstStyle>
            <a:lvl1pPr>
              <a:defRPr/>
            </a:lvl1pPr>
          </a:lstStyle>
          <a:p>
            <a:fld id="{89A04194-B188-F448-BD41-592FFAEA4D7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139537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393" y="4576040"/>
            <a:ext cx="11258131" cy="79129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2393" y="358715"/>
            <a:ext cx="11258131" cy="411068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2393" y="5367339"/>
            <a:ext cx="11258131" cy="50783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67784" y="6108454"/>
            <a:ext cx="1665816" cy="3651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2133600" y="6108454"/>
            <a:ext cx="855133" cy="365125"/>
          </a:xfrm>
        </p:spPr>
        <p:txBody>
          <a:bodyPr/>
          <a:lstStyle>
            <a:lvl1pPr>
              <a:defRPr/>
            </a:lvl1pPr>
          </a:lstStyle>
          <a:p>
            <a:fld id="{89A04194-B188-F448-BD41-592FFAEA4D7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837055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7785" y="1755775"/>
            <a:ext cx="11256433" cy="412908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67784" y="6108454"/>
            <a:ext cx="1665816" cy="3651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2133600" y="6108454"/>
            <a:ext cx="855133" cy="365125"/>
          </a:xfrm>
        </p:spPr>
        <p:txBody>
          <a:bodyPr/>
          <a:lstStyle>
            <a:lvl1pPr>
              <a:defRPr/>
            </a:lvl1pPr>
          </a:lstStyle>
          <a:p>
            <a:fld id="{89A04194-B188-F448-BD41-592FFAEA4D7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554147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785" y="1755775"/>
            <a:ext cx="11256433" cy="412908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67784" y="6108454"/>
            <a:ext cx="1665816" cy="3651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2133600" y="6108454"/>
            <a:ext cx="855133" cy="365125"/>
          </a:xfrm>
        </p:spPr>
        <p:txBody>
          <a:bodyPr/>
          <a:lstStyle>
            <a:lvl1pPr>
              <a:defRPr/>
            </a:lvl1pPr>
          </a:lstStyle>
          <a:p>
            <a:fld id="{89A04194-B188-F448-BD41-592FFAEA4D7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209123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7785" y="1309077"/>
            <a:ext cx="11256433" cy="45757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67784" y="6108454"/>
            <a:ext cx="1665816" cy="3651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2133600" y="6108454"/>
            <a:ext cx="855133" cy="365125"/>
          </a:xfrm>
        </p:spPr>
        <p:txBody>
          <a:bodyPr/>
          <a:lstStyle>
            <a:lvl1pPr>
              <a:defRPr/>
            </a:lvl1pPr>
          </a:lstStyle>
          <a:p>
            <a:fld id="{89A04194-B188-F448-BD41-592FFAEA4D7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567356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470378" y="2258232"/>
            <a:ext cx="9256889" cy="1299129"/>
          </a:xfrm>
        </p:spPr>
        <p:txBody>
          <a:bodyPr anchor="ctr">
            <a:normAutofit/>
          </a:bodyPr>
          <a:lstStyle>
            <a:lvl1pPr algn="ctr">
              <a:defRPr sz="2800" b="1" cap="all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1470378" y="3669797"/>
            <a:ext cx="9256889" cy="562530"/>
          </a:xfrm>
        </p:spPr>
        <p:txBody>
          <a:bodyPr anchor="b"/>
          <a:lstStyle>
            <a:lvl1pPr marL="0" indent="0" algn="ctr">
              <a:buNone/>
              <a:defRPr sz="2000" b="0" i="0" cap="all">
                <a:solidFill>
                  <a:srgbClr val="FFFFFF"/>
                </a:solidFill>
                <a:latin typeface="Calibri"/>
                <a:cs typeface="Calibri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 descr="Circl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07" y="-498230"/>
            <a:ext cx="13685607" cy="7698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27906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470378" y="2258232"/>
            <a:ext cx="9256889" cy="1299129"/>
          </a:xfrm>
        </p:spPr>
        <p:txBody>
          <a:bodyPr anchor="ctr">
            <a:normAutofit/>
          </a:bodyPr>
          <a:lstStyle>
            <a:lvl1pPr algn="ctr">
              <a:defRPr sz="2800" b="1" cap="all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1470378" y="3669797"/>
            <a:ext cx="9256889" cy="562530"/>
          </a:xfrm>
        </p:spPr>
        <p:txBody>
          <a:bodyPr anchor="b"/>
          <a:lstStyle>
            <a:lvl1pPr marL="0" indent="0" algn="ctr">
              <a:buNone/>
              <a:defRPr sz="2000" b="0" i="0" cap="all">
                <a:solidFill>
                  <a:srgbClr val="FFFFFF"/>
                </a:solidFill>
                <a:latin typeface="Calibri"/>
                <a:cs typeface="Calibri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 descr="Circl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07" y="-498230"/>
            <a:ext cx="13685607" cy="7698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327418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785" y="166078"/>
            <a:ext cx="11256433" cy="71315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67784" y="6108454"/>
            <a:ext cx="1665816" cy="3651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2133600" y="6108454"/>
            <a:ext cx="855133" cy="365125"/>
          </a:xfrm>
        </p:spPr>
        <p:txBody>
          <a:bodyPr/>
          <a:lstStyle>
            <a:lvl1pPr>
              <a:defRPr/>
            </a:lvl1pPr>
          </a:lstStyle>
          <a:p>
            <a:fld id="{89A04194-B188-F448-BD41-592FFAEA4D7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04898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785" y="166078"/>
            <a:ext cx="11256433" cy="71315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67784" y="6108454"/>
            <a:ext cx="1665816" cy="3651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2133600" y="6108454"/>
            <a:ext cx="855133" cy="365125"/>
          </a:xfrm>
        </p:spPr>
        <p:txBody>
          <a:bodyPr/>
          <a:lstStyle>
            <a:lvl1pPr>
              <a:defRPr/>
            </a:lvl1pPr>
          </a:lstStyle>
          <a:p>
            <a:fld id="{89A04194-B188-F448-BD41-592FFAEA4D7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54572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785" y="166078"/>
            <a:ext cx="11256433" cy="71315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67784" y="6108454"/>
            <a:ext cx="1665816" cy="3651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2133600" y="6108454"/>
            <a:ext cx="855133" cy="365125"/>
          </a:xfrm>
        </p:spPr>
        <p:txBody>
          <a:bodyPr/>
          <a:lstStyle>
            <a:lvl1pPr>
              <a:defRPr/>
            </a:lvl1pPr>
          </a:lstStyle>
          <a:p>
            <a:fld id="{89A04194-B188-F448-BD41-592FFAEA4D7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629487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785" y="166078"/>
            <a:ext cx="11256433" cy="71315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67784" y="6108454"/>
            <a:ext cx="1665816" cy="365125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2133600" y="6108454"/>
            <a:ext cx="855133" cy="365125"/>
          </a:xfrm>
        </p:spPr>
        <p:txBody>
          <a:bodyPr/>
          <a:lstStyle>
            <a:lvl1pPr>
              <a:defRPr/>
            </a:lvl1pPr>
          </a:lstStyle>
          <a:p>
            <a:fld id="{89A04194-B188-F448-BD41-592FFAEA4D7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825208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319" y="4576041"/>
            <a:ext cx="11258131" cy="1299129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319" y="3170265"/>
            <a:ext cx="11258131" cy="1299130"/>
          </a:xfrm>
        </p:spPr>
        <p:txBody>
          <a:bodyPr anchor="b"/>
          <a:lstStyle>
            <a:lvl1pPr marL="0" indent="0">
              <a:buNone/>
              <a:defRPr sz="2000" b="0" i="0" cap="all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67784" y="6108454"/>
            <a:ext cx="1665816" cy="3651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2133600" y="6108454"/>
            <a:ext cx="855133" cy="365125"/>
          </a:xfrm>
        </p:spPr>
        <p:txBody>
          <a:bodyPr/>
          <a:lstStyle>
            <a:lvl1pPr>
              <a:defRPr/>
            </a:lvl1pPr>
          </a:lstStyle>
          <a:p>
            <a:fld id="{89A04194-B188-F448-BD41-592FFAEA4D7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412344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70000"/>
            <a:ext cx="5384800" cy="48561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70000"/>
            <a:ext cx="5384800" cy="48561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67785" y="166078"/>
            <a:ext cx="11256433" cy="71315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467784" y="6108454"/>
            <a:ext cx="1665816" cy="3651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2133600" y="6108454"/>
            <a:ext cx="855133" cy="365125"/>
          </a:xfrm>
        </p:spPr>
        <p:txBody>
          <a:bodyPr/>
          <a:lstStyle>
            <a:lvl1pPr>
              <a:defRPr/>
            </a:lvl1pPr>
          </a:lstStyle>
          <a:p>
            <a:fld id="{89A04194-B188-F448-BD41-592FFAEA4D7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053587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67784" y="6108454"/>
            <a:ext cx="1665816" cy="3651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2133600" y="6108454"/>
            <a:ext cx="855133" cy="365125"/>
          </a:xfrm>
        </p:spPr>
        <p:txBody>
          <a:bodyPr/>
          <a:lstStyle>
            <a:lvl1pPr>
              <a:defRPr/>
            </a:lvl1pPr>
          </a:lstStyle>
          <a:p>
            <a:fld id="{89A04194-B188-F448-BD41-592FFAEA4D7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72633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67784" y="6108454"/>
            <a:ext cx="1665816" cy="3651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2133600" y="6108454"/>
            <a:ext cx="855133" cy="365125"/>
          </a:xfrm>
        </p:spPr>
        <p:txBody>
          <a:bodyPr/>
          <a:lstStyle>
            <a:lvl1pPr>
              <a:defRPr/>
            </a:lvl1pPr>
          </a:lstStyle>
          <a:p>
            <a:fld id="{89A04194-B188-F448-BD41-592FFAEA4D7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030569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785" y="361950"/>
            <a:ext cx="11256433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67785" y="1755775"/>
            <a:ext cx="11256433" cy="412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061451" y="6356351"/>
            <a:ext cx="1665816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7267" y="6356351"/>
            <a:ext cx="85513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/>
              </a:defRPr>
            </a:lvl1pPr>
          </a:lstStyle>
          <a:p>
            <a:fld id="{D1C74D1E-B42F-AA48-9170-B3F1DC2E538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467785" y="6356351"/>
            <a:ext cx="79861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446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</p:sldLayoutIdLst>
  <p:transition spd="med">
    <p:fade/>
  </p:transition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800" b="1" i="0" kern="1200" cap="all">
          <a:solidFill>
            <a:schemeClr val="accent3"/>
          </a:solidFill>
          <a:latin typeface="Calibri"/>
          <a:ea typeface="ＭＳ Ｐゴシック" charset="-128"/>
          <a:cs typeface="ＭＳ Ｐゴシック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Proxima Nova Semibold" charset="0"/>
          <a:ea typeface="ＭＳ Ｐゴシック" charset="-128"/>
          <a:cs typeface="ＭＳ Ｐゴシック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Proxima Nova Semibold" charset="0"/>
          <a:ea typeface="ＭＳ Ｐゴシック" charset="-128"/>
          <a:cs typeface="ＭＳ Ｐゴシック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Proxima Nova Semibold" charset="0"/>
          <a:ea typeface="ＭＳ Ｐゴシック" charset="-128"/>
          <a:cs typeface="ＭＳ Ｐゴシック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Proxima Nova Semibold" charset="0"/>
          <a:ea typeface="ＭＳ Ｐゴシック" charset="-128"/>
          <a:cs typeface="ＭＳ Ｐゴシック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Proxima Nova Semibold" charset="0"/>
          <a:ea typeface="ＭＳ Ｐゴシック" charset="-128"/>
          <a:cs typeface="ＭＳ Ｐゴシック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Proxima Nova Semibold" charset="0"/>
          <a:ea typeface="ＭＳ Ｐゴシック" charset="-128"/>
          <a:cs typeface="ＭＳ Ｐゴシック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Proxima Nova Semibold" charset="0"/>
          <a:ea typeface="ＭＳ Ｐゴシック" charset="-128"/>
          <a:cs typeface="ＭＳ Ｐゴシック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Proxima Nova Semibold" charset="0"/>
          <a:ea typeface="ＭＳ Ｐゴシック" charset="-128"/>
          <a:cs typeface="ＭＳ Ｐゴシック" charset="-128"/>
        </a:defRPr>
      </a:lvl9pPr>
    </p:titleStyle>
    <p:bodyStyle>
      <a:lvl1pPr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defRPr sz="2400" kern="1200">
          <a:solidFill>
            <a:schemeClr val="tx1"/>
          </a:solidFill>
          <a:latin typeface="Calibri"/>
          <a:ea typeface="ＭＳ Ｐゴシック" charset="-128"/>
          <a:cs typeface="ＭＳ Ｐゴシック" charset="-128"/>
        </a:defRPr>
      </a:lvl1pPr>
      <a:lvl2pPr marL="2286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Calibri"/>
          <a:ea typeface="ＭＳ Ｐゴシック" charset="-128"/>
          <a:cs typeface="+mn-cs"/>
        </a:defRPr>
      </a:lvl2pPr>
      <a:lvl3pPr marL="457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Calibri"/>
          <a:ea typeface="ＭＳ Ｐゴシック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Proxima Nova Regular"/>
          <a:ea typeface="ＭＳ Ｐゴシック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Proxima Nova Regular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mailto:site@gov.bc.ca" TargetMode="External"/><Relationship Id="rId1" Type="http://schemas.openxmlformats.org/officeDocument/2006/relationships/slideLayout" Target="../slideLayouts/slideLayout5.xml"/><Relationship Id="rId5" Type="http://schemas.openxmlformats.org/officeDocument/2006/relationships/hyperlink" Target="http://commons.wikimedia.org/wiki/File:Science-symbol-2.svg" TargetMode="Externa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mailto:site@gov.bc.ca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fabiusmaximus.com/2012/08/05/41554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fabiusmaximus.com/2012/08/05/41554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195741/science-explosion-by-scout-195741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195741/science-explosion-by-scout-195741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edtechworkshop.blogspot.com/2011/10/plan-do-and-review-ipad-exploration.html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honorscode.blogspot.com/2014/02/proving-groups-will-gate-warlords.html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v.bc.ca/siteremediation" TargetMode="External"/><Relationship Id="rId2" Type="http://schemas.openxmlformats.org/officeDocument/2006/relationships/hyperlink" Target="mailto:Danielle.grbavac@gov.bc.ca" TargetMode="Externa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52077" y="1173346"/>
            <a:ext cx="7712585" cy="2266141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Update on science and standards </a:t>
            </a:r>
            <a:br>
              <a:rPr lang="en-US" dirty="0"/>
            </a:br>
            <a:r>
              <a:rPr lang="en-US" sz="1800" b="0" dirty="0"/>
              <a:t>CSAP PD  June 5, 2019   Vancouver, </a:t>
            </a:r>
            <a:r>
              <a:rPr lang="en-US" sz="1800" b="0" dirty="0" err="1"/>
              <a:t>bc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52077" y="3530711"/>
            <a:ext cx="8284935" cy="2153945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ea typeface="+mn-ea"/>
                <a:cs typeface="+mn-cs"/>
              </a:rPr>
              <a:t>Dr. Heather </a:t>
            </a:r>
            <a:r>
              <a:rPr lang="en-US" dirty="0" err="1">
                <a:ea typeface="+mn-ea"/>
                <a:cs typeface="+mn-cs"/>
              </a:rPr>
              <a:t>Osachoff</a:t>
            </a:r>
            <a:r>
              <a:rPr lang="en-US" dirty="0">
                <a:ea typeface="+mn-ea"/>
                <a:cs typeface="+mn-cs"/>
              </a:rPr>
              <a:t>, M.Sc., Ph.D., </a:t>
            </a:r>
            <a:r>
              <a:rPr lang="en-US" dirty="0" err="1">
                <a:ea typeface="+mn-ea"/>
                <a:cs typeface="+mn-cs"/>
              </a:rPr>
              <a:t>RP.Bio</a:t>
            </a:r>
            <a:r>
              <a:rPr lang="en-US" dirty="0">
                <a:ea typeface="+mn-ea"/>
                <a:cs typeface="+mn-cs"/>
              </a:rPr>
              <a:t>			</a:t>
            </a:r>
            <a:br>
              <a:rPr lang="en-US" dirty="0">
                <a:ea typeface="+mn-ea"/>
                <a:cs typeface="+mn-cs"/>
              </a:rPr>
            </a:br>
            <a:r>
              <a:rPr lang="en-US" sz="1800" dirty="0">
                <a:ea typeface="+mn-ea"/>
                <a:cs typeface="+mn-cs"/>
              </a:rPr>
              <a:t>A/Head, Science &amp; Standards		</a:t>
            </a:r>
          </a:p>
          <a:p>
            <a:pPr fontAlgn="auto">
              <a:spcAft>
                <a:spcPts val="0"/>
              </a:spcAft>
              <a:defRPr/>
            </a:pPr>
            <a:endParaRPr lang="en-US" sz="1800" dirty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defRPr/>
            </a:pPr>
            <a:endParaRPr lang="en-US" sz="1800" dirty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dirty="0">
                <a:ea typeface="+mn-ea"/>
                <a:cs typeface="+mn-cs"/>
              </a:rPr>
              <a:t>Land Remediation Section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>
                <a:ea typeface="+mn-ea"/>
                <a:cs typeface="+mn-cs"/>
              </a:rPr>
              <a:t>Ministry of Environment and Climate Change Strategy</a:t>
            </a: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Science &amp; standards work unit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4838" y="1182938"/>
            <a:ext cx="4674169" cy="412908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/>
              <a:t>Staff: Lizzy Mos, Jennifer Puhallo, George </a:t>
            </a:r>
            <a:r>
              <a:rPr lang="en-CA" dirty="0" err="1"/>
              <a:t>Szefer</a:t>
            </a:r>
            <a:r>
              <a:rPr lang="en-CA" dirty="0"/>
              <a:t>, Jasen Nelson</a:t>
            </a:r>
          </a:p>
          <a:p>
            <a:endParaRPr lang="en-CA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/>
              <a:t>Scope: </a:t>
            </a:r>
          </a:p>
          <a:p>
            <a:pPr marL="571500" lvl="1" indent="-342900">
              <a:buFont typeface="Arial" panose="020B0604020202020204" pitchFamily="34" charset="0"/>
              <a:buChar char="•"/>
            </a:pPr>
            <a:r>
              <a:rPr lang="en-CA" dirty="0"/>
              <a:t>Maintain and curate Contaminated Sites Regulation standards</a:t>
            </a:r>
          </a:p>
          <a:p>
            <a:pPr marL="571500" lvl="1" indent="-342900">
              <a:buFont typeface="Arial" panose="020B0604020202020204" pitchFamily="34" charset="0"/>
              <a:buChar char="•"/>
            </a:pPr>
            <a:r>
              <a:rPr lang="en-CA" dirty="0"/>
              <a:t>ENV experts on standards, risk assessment, toxicology, chemistry, lab methods, sampling, scientific advances, emerging contaminants, groundwater modelling (and more)</a:t>
            </a:r>
          </a:p>
          <a:p>
            <a:pPr marL="571500" lvl="1" indent="-342900">
              <a:buFont typeface="Arial" panose="020B0604020202020204" pitchFamily="34" charset="0"/>
              <a:buChar char="•"/>
            </a:pPr>
            <a:r>
              <a:rPr lang="en-CA" dirty="0"/>
              <a:t>Contact us at </a:t>
            </a:r>
            <a:r>
              <a:rPr lang="en-CA" dirty="0">
                <a:hlinkClick r:id="rId2"/>
              </a:rPr>
              <a:t>site@gov.bc.ca</a:t>
            </a:r>
            <a:endParaRPr lang="en-CA" dirty="0"/>
          </a:p>
          <a:p>
            <a:pPr marL="571500" lvl="1" indent="-342900">
              <a:buFont typeface="Arial" panose="020B0604020202020204" pitchFamily="34" charset="0"/>
              <a:buChar char="•"/>
            </a:pPr>
            <a:endParaRPr lang="en-CA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dirty="0"/>
          </a:p>
          <a:p>
            <a:endParaRPr lang="en-CA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dirty="0"/>
          </a:p>
          <a:p>
            <a:pPr marL="571500" lvl="1" indent="-342900">
              <a:buFont typeface="Arial" panose="020B0604020202020204" pitchFamily="34" charset="0"/>
              <a:buChar char="•"/>
            </a:pPr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0052FB3-5B1A-4D46-B062-5E0A30959F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826" t="16116" r="20550" b="7486"/>
          <a:stretch/>
        </p:blipFill>
        <p:spPr>
          <a:xfrm rot="411680">
            <a:off x="6819902" y="1439585"/>
            <a:ext cx="3512247" cy="382538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D491717-6D39-4606-BBD1-43CC24E5C2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89A04194-B188-F448-BD41-592FFAEA4D7D}" type="slidenum">
              <a:rPr lang="en-US">
                <a:solidFill>
                  <a:prstClr val="black"/>
                </a:solidFill>
                <a:ea typeface="ＭＳ Ｐゴシック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dirty="0">
              <a:solidFill>
                <a:prstClr val="black"/>
              </a:solidFill>
              <a:ea typeface="ＭＳ Ｐゴシック" charset="-128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F1864C8-4F7D-42F3-A05E-7BF3BFEF95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9594209" y="1"/>
            <a:ext cx="1000445" cy="1000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294570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LRS Changes in the past year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4838" y="1182938"/>
            <a:ext cx="6733357" cy="412908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/>
              <a:t>Implementation of standards (Stage 10/11 CSR amendments)</a:t>
            </a:r>
          </a:p>
          <a:p>
            <a:pPr marL="571500" lvl="1" indent="-342900">
              <a:buFont typeface="Arial" panose="020B0604020202020204" pitchFamily="34" charset="0"/>
              <a:buChar char="•"/>
            </a:pPr>
            <a:r>
              <a:rPr lang="en-CA" dirty="0"/>
              <a:t>Advisory role – helping with interpretation of new protocols and guidance (e.g., leachate testing, P2 SSS standards)</a:t>
            </a:r>
          </a:p>
          <a:p>
            <a:pPr marL="571500" lvl="1" indent="-342900">
              <a:buFont typeface="Arial" panose="020B0604020202020204" pitchFamily="34" charset="0"/>
              <a:buChar char="•"/>
            </a:pPr>
            <a:r>
              <a:rPr lang="en-CA" dirty="0"/>
              <a:t>Protocol 4 v10 and Protocol 13 v3.1 released Jan. 2019</a:t>
            </a:r>
          </a:p>
          <a:p>
            <a:pPr marL="571500" lvl="1" indent="-342900">
              <a:buFont typeface="Arial" panose="020B0604020202020204" pitchFamily="34" charset="0"/>
              <a:buChar char="•"/>
            </a:pPr>
            <a:r>
              <a:rPr lang="en-CA" dirty="0"/>
              <a:t>DRA plume stability policy released Feb. 2019</a:t>
            </a:r>
          </a:p>
          <a:p>
            <a:pPr marL="571500" lvl="1" indent="-342900">
              <a:buFont typeface="Arial" panose="020B0604020202020204" pitchFamily="34" charset="0"/>
              <a:buChar char="•"/>
            </a:pPr>
            <a:r>
              <a:rPr lang="en-CA" dirty="0"/>
              <a:t>Still documents to come (e.g., Protocol 28)</a:t>
            </a:r>
          </a:p>
          <a:p>
            <a:pPr marL="571500" lvl="1" indent="-342900">
              <a:buFont typeface="Arial" panose="020B0604020202020204" pitchFamily="34" charset="0"/>
              <a:buChar char="•"/>
            </a:pPr>
            <a:endParaRPr lang="en-CA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/>
              <a:t>Staffing changes – new team leads for answering questions but ask via </a:t>
            </a:r>
            <a:r>
              <a:rPr lang="en-CA" dirty="0">
                <a:hlinkClick r:id="rId2"/>
              </a:rPr>
              <a:t>site@gov.bc.ca</a:t>
            </a:r>
            <a:r>
              <a:rPr lang="en-CA" dirty="0"/>
              <a:t> </a:t>
            </a:r>
          </a:p>
          <a:p>
            <a:pPr marL="571500" lvl="1" indent="-342900">
              <a:buFont typeface="Arial" panose="020B0604020202020204" pitchFamily="34" charset="0"/>
              <a:buChar char="•"/>
            </a:pPr>
            <a:endParaRPr lang="en-CA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dirty="0"/>
          </a:p>
          <a:p>
            <a:endParaRPr lang="en-CA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dirty="0"/>
          </a:p>
          <a:p>
            <a:pPr marL="571500" lvl="1" indent="-342900"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D491717-6D39-4606-BBD1-43CC24E5C2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89A04194-B188-F448-BD41-592FFAEA4D7D}" type="slidenum">
              <a:rPr lang="en-US">
                <a:solidFill>
                  <a:prstClr val="black"/>
                </a:solidFill>
                <a:ea typeface="ＭＳ Ｐゴシック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dirty="0">
              <a:solidFill>
                <a:prstClr val="black"/>
              </a:solidFill>
              <a:ea typeface="ＭＳ Ｐゴシック" charset="-128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8D24D96-1DD1-4D1F-B2C9-057F4B403A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9130843" y="154614"/>
            <a:ext cx="1444560" cy="1391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480046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Standards Changes in the past 6 months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4837" y="1182938"/>
            <a:ext cx="8097838" cy="412908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/>
              <a:t>Stage 12 CSR amendment</a:t>
            </a:r>
          </a:p>
          <a:p>
            <a:pPr marL="571500" lvl="1" indent="-342900">
              <a:buFont typeface="Arial" panose="020B0604020202020204" pitchFamily="34" charset="0"/>
              <a:buChar char="•"/>
            </a:pPr>
            <a:r>
              <a:rPr lang="en-CA" dirty="0"/>
              <a:t>Came into force January 24, 2019</a:t>
            </a:r>
          </a:p>
          <a:p>
            <a:pPr marL="571500" lvl="1" indent="-342900">
              <a:buFont typeface="Arial" panose="020B0604020202020204" pitchFamily="34" charset="0"/>
              <a:buChar char="•"/>
            </a:pPr>
            <a:r>
              <a:rPr lang="en-CA" dirty="0"/>
              <a:t>Contains errata to Stage 11 and corrected Schedule 1.1 </a:t>
            </a:r>
            <a:r>
              <a:rPr lang="en-CA" dirty="0" err="1"/>
              <a:t>SoSC</a:t>
            </a:r>
            <a:endParaRPr lang="en-CA" dirty="0"/>
          </a:p>
          <a:p>
            <a:pPr marL="571500" lvl="1" indent="-342900">
              <a:buFont typeface="Arial" panose="020B0604020202020204" pitchFamily="34" charset="0"/>
              <a:buChar char="•"/>
            </a:pPr>
            <a:r>
              <a:rPr lang="en-CA" dirty="0"/>
              <a:t>Site Remediation website has (1) Sept. 7</a:t>
            </a:r>
            <a:r>
              <a:rPr lang="en-CA" baseline="30000" dirty="0"/>
              <a:t>th</a:t>
            </a:r>
            <a:r>
              <a:rPr lang="en-CA" dirty="0"/>
              <a:t>, 2018 webinar, and (2) Administrative Bulletin #5 (released Jan. 2019)</a:t>
            </a:r>
          </a:p>
          <a:p>
            <a:pPr marL="571500" lvl="1" indent="-342900">
              <a:buFont typeface="Arial" panose="020B0604020202020204" pitchFamily="34" charset="0"/>
              <a:buChar char="•"/>
            </a:pPr>
            <a:endParaRPr lang="en-CA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dirty="0"/>
          </a:p>
          <a:p>
            <a:endParaRPr lang="en-CA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dirty="0"/>
          </a:p>
          <a:p>
            <a:pPr marL="571500" lvl="1" indent="-342900"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D491717-6D39-4606-BBD1-43CC24E5C2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89A04194-B188-F448-BD41-592FFAEA4D7D}" type="slidenum">
              <a:rPr lang="en-US">
                <a:solidFill>
                  <a:prstClr val="black"/>
                </a:solidFill>
                <a:ea typeface="ＭＳ Ｐゴシック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dirty="0">
              <a:solidFill>
                <a:prstClr val="black"/>
              </a:solidFill>
              <a:ea typeface="ＭＳ Ｐゴシック" charset="-128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 t="17249" r="1289" b="38998"/>
          <a:stretch>
            <a:fillRect/>
          </a:stretch>
        </p:blipFill>
        <p:spPr bwMode="auto">
          <a:xfrm>
            <a:off x="1768065" y="3116140"/>
            <a:ext cx="8807339" cy="2195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61F9915-60F7-4A86-BC81-0E5F557737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9130843" y="154614"/>
            <a:ext cx="1444560" cy="1391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570320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Science &amp; standards projects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7726" y="1082270"/>
            <a:ext cx="8442325" cy="460546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/>
              <a:t>5 Year Standards Updating Framework Project</a:t>
            </a:r>
          </a:p>
          <a:p>
            <a:pPr marL="571500" lvl="1" indent="-342900">
              <a:buFont typeface="Arial" panose="020B0604020202020204" pitchFamily="34" charset="0"/>
              <a:buChar char="•"/>
            </a:pPr>
            <a:r>
              <a:rPr lang="en-CA" dirty="0"/>
              <a:t>Stage 10/11 amendment introduced language to the CSR describing a 5 year cycle of review for Standards Updating; we are working towards describing how and what that will look like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/>
              <a:t>Salt and peat standards</a:t>
            </a:r>
          </a:p>
          <a:p>
            <a:pPr marL="571500" lvl="1" indent="-342900">
              <a:buFont typeface="Arial" panose="020B0604020202020204" pitchFamily="34" charset="0"/>
              <a:buChar char="•"/>
            </a:pPr>
            <a:r>
              <a:rPr lang="en-CA" dirty="0"/>
              <a:t>Application and evaluation of Na</a:t>
            </a:r>
            <a:r>
              <a:rPr lang="en-CA" baseline="30000" dirty="0"/>
              <a:t>+</a:t>
            </a:r>
            <a:r>
              <a:rPr lang="en-CA" dirty="0"/>
              <a:t> and Cl</a:t>
            </a:r>
            <a:r>
              <a:rPr lang="en-CA" baseline="30000" dirty="0"/>
              <a:t>-</a:t>
            </a:r>
            <a:r>
              <a:rPr lang="en-CA" dirty="0"/>
              <a:t> in peat for contaminated sites work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/>
              <a:t>Aquatic life PAH standards collaboration within ENV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/>
              <a:t>Supporting technical projects</a:t>
            </a:r>
          </a:p>
          <a:p>
            <a:pPr marL="571500" lvl="1" indent="-342900">
              <a:buFont typeface="Arial" panose="020B0604020202020204" pitchFamily="34" charset="0"/>
              <a:buChar char="•"/>
            </a:pPr>
            <a:r>
              <a:rPr lang="en-CA" dirty="0"/>
              <a:t>CSAP: Soil vapour sampling guidance update </a:t>
            </a:r>
          </a:p>
          <a:p>
            <a:pPr marL="571500" lvl="1" indent="-342900">
              <a:buFont typeface="Arial" panose="020B0604020202020204" pitchFamily="34" charset="0"/>
              <a:buChar char="•"/>
            </a:pPr>
            <a:r>
              <a:rPr lang="en-CA" dirty="0"/>
              <a:t>ENV: BC Field Sampling Manual, BC Environmental Lab. Manual</a:t>
            </a:r>
          </a:p>
          <a:p>
            <a:endParaRPr lang="en-CA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dirty="0"/>
          </a:p>
          <a:p>
            <a:pPr marL="571500" lvl="1" indent="-342900">
              <a:buFont typeface="Arial" panose="020B0604020202020204" pitchFamily="34" charset="0"/>
              <a:buChar char="•"/>
            </a:pPr>
            <a:endParaRPr lang="en-CA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445E944-C57D-4C26-86DE-5F0CA1428F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8595364" y="170047"/>
            <a:ext cx="1805530" cy="1052579"/>
          </a:xfrm>
          <a:prstGeom prst="rect">
            <a:avLst/>
          </a:prstGeom>
        </p:spPr>
      </p:pic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xmlns="" id="{B63ECF16-EFBF-44C7-A86F-6A43B3907ED8}"/>
              </a:ext>
            </a:extLst>
          </p:cNvPr>
          <p:cNvSpPr txBox="1">
            <a:spLocks/>
          </p:cNvSpPr>
          <p:nvPr/>
        </p:nvSpPr>
        <p:spPr>
          <a:xfrm>
            <a:off x="3093942" y="6115157"/>
            <a:ext cx="6413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/>
                <a:ea typeface="ＭＳ Ｐゴシック" charset="-128"/>
                <a:cs typeface="ＭＳ Ｐゴシック" charset="-128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bel" charset="0"/>
                <a:ea typeface="ＭＳ Ｐゴシック" charset="-128"/>
                <a:cs typeface="ＭＳ Ｐゴシック" charset="-128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bel" charset="0"/>
                <a:ea typeface="ＭＳ Ｐゴシック" charset="-128"/>
                <a:cs typeface="ＭＳ Ｐゴシック" charset="-128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bel" charset="0"/>
                <a:ea typeface="ＭＳ Ｐゴシック" charset="-128"/>
                <a:cs typeface="ＭＳ Ｐゴシック" charset="-128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be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orbe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orbe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orbe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orbel" charset="0"/>
                <a:ea typeface="ＭＳ Ｐゴシック" charset="-128"/>
                <a:cs typeface="ＭＳ Ｐゴシック" charset="-128"/>
              </a:defRPr>
            </a:lvl9pPr>
          </a:lstStyle>
          <a:p>
            <a:fld id="{89A04194-B188-F448-BD41-592FFAEA4D7D}" type="slidenum">
              <a:rPr lang="en-US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548249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Science &amp; standards projects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7726" y="1082270"/>
            <a:ext cx="8442325" cy="460546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/>
              <a:t>Stage 13 CSR amendment scope and content</a:t>
            </a:r>
          </a:p>
          <a:p>
            <a:pPr marL="571500" lvl="1" indent="-342900">
              <a:buFont typeface="Arial" panose="020B0604020202020204" pitchFamily="34" charset="0"/>
              <a:buChar char="•"/>
            </a:pPr>
            <a:r>
              <a:rPr lang="en-CA" dirty="0"/>
              <a:t>Soil relocation leg/reg amendment proposed for 2019-20, adding housekeeping updates (i.e., errata including typos, CAS # fixes, groundwater model small fix to methanol standard)</a:t>
            </a:r>
          </a:p>
          <a:p>
            <a:pPr lvl="1" indent="0">
              <a:buNone/>
            </a:pPr>
            <a:endParaRPr lang="en-CA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/>
              <a:t>Revisions to sediment standards, CSR Schedule 3.4</a:t>
            </a:r>
          </a:p>
          <a:p>
            <a:pPr marL="571500" lvl="1" indent="-342900">
              <a:buFont typeface="Arial" panose="020B0604020202020204" pitchFamily="34" charset="0"/>
              <a:buChar char="•"/>
            </a:pPr>
            <a:r>
              <a:rPr lang="en-CA" dirty="0"/>
              <a:t>Sediment standards were not updated in Stage 10/11 amendment thus planning to develop/derive updated standards (~ 2-3 year project)</a:t>
            </a:r>
          </a:p>
          <a:p>
            <a:pPr lvl="1" indent="0">
              <a:buNone/>
            </a:pPr>
            <a:endParaRPr lang="en-CA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/>
              <a:t>Risk assessment protocol/guidance</a:t>
            </a:r>
          </a:p>
          <a:p>
            <a:pPr marL="571500" lvl="1" indent="-342900">
              <a:buFont typeface="Arial" panose="020B0604020202020204" pitchFamily="34" charset="0"/>
              <a:buChar char="•"/>
            </a:pPr>
            <a:r>
              <a:rPr lang="en-CA" dirty="0"/>
              <a:t>RA-related policy documents should be updated; starting point is a “gaps analysis” completed by CSAP in 2018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dirty="0"/>
          </a:p>
          <a:p>
            <a:pPr marL="571500" lvl="1" indent="-342900">
              <a:buFont typeface="Arial" panose="020B0604020202020204" pitchFamily="34" charset="0"/>
              <a:buChar char="•"/>
            </a:pPr>
            <a:endParaRPr lang="en-CA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445E944-C57D-4C26-86DE-5F0CA1428F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8578745" y="166079"/>
            <a:ext cx="1805530" cy="1052579"/>
          </a:xfrm>
          <a:prstGeom prst="rect">
            <a:avLst/>
          </a:prstGeom>
        </p:spPr>
      </p:pic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xmlns="" id="{B845FE17-E031-450D-922F-85E33B44CF15}"/>
              </a:ext>
            </a:extLst>
          </p:cNvPr>
          <p:cNvSpPr txBox="1">
            <a:spLocks/>
          </p:cNvSpPr>
          <p:nvPr/>
        </p:nvSpPr>
        <p:spPr>
          <a:xfrm>
            <a:off x="3093942" y="6115157"/>
            <a:ext cx="6413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/>
                <a:ea typeface="ＭＳ Ｐゴシック" charset="-128"/>
                <a:cs typeface="ＭＳ Ｐゴシック" charset="-128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bel" charset="0"/>
                <a:ea typeface="ＭＳ Ｐゴシック" charset="-128"/>
                <a:cs typeface="ＭＳ Ｐゴシック" charset="-128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bel" charset="0"/>
                <a:ea typeface="ＭＳ Ｐゴシック" charset="-128"/>
                <a:cs typeface="ＭＳ Ｐゴシック" charset="-128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bel" charset="0"/>
                <a:ea typeface="ＭＳ Ｐゴシック" charset="-128"/>
                <a:cs typeface="ＭＳ Ｐゴシック" charset="-128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be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orbe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orbe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orbe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orbel" charset="0"/>
                <a:ea typeface="ＭＳ Ｐゴシック" charset="-128"/>
                <a:cs typeface="ＭＳ Ｐゴシック" charset="-128"/>
              </a:defRPr>
            </a:lvl9pPr>
          </a:lstStyle>
          <a:p>
            <a:fld id="{89A04194-B188-F448-BD41-592FFAEA4D7D}" type="slidenum">
              <a:rPr lang="en-US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997140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CSR 68, Review of numerical standards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4837" y="1182938"/>
            <a:ext cx="8097838" cy="4129088"/>
          </a:xfrm>
        </p:spPr>
        <p:txBody>
          <a:bodyPr/>
          <a:lstStyle/>
          <a:p>
            <a:pPr marL="342900" indent="-342900"/>
            <a:r>
              <a:rPr lang="en-CA" sz="2100" dirty="0"/>
              <a:t>68 (1) For the purpose of prescribing substances and risk-based or numerical criteria, standards and conditions under section 63 (1) (n) of the Act, the minister may, within 5 years of this section coming into force and once every 5 years after that date, consider the recommendations by a director made under subsection (2) of this section and conduct a review of the numerical standards.</a:t>
            </a:r>
          </a:p>
          <a:p>
            <a:pPr marL="342900" indent="-342900"/>
            <a:endParaRPr lang="en-CA" sz="2100" dirty="0"/>
          </a:p>
          <a:p>
            <a:pPr marL="342900" indent="-342900"/>
            <a:r>
              <a:rPr lang="en-CA" sz="2100" dirty="0"/>
              <a:t>	(2) A review of numerical standards is to be developed in accordance with section 64 (2) (n) of the Act by a director for the purpose of making recommendations for consideration by the minister.</a:t>
            </a:r>
          </a:p>
          <a:p>
            <a:pPr marL="342900" indent="-342900"/>
            <a:r>
              <a:rPr lang="en-CA" sz="1800" dirty="0"/>
              <a:t>[en. B.C. Reg. 253/2016, s. 15.]</a:t>
            </a:r>
          </a:p>
          <a:p>
            <a:endParaRPr lang="en-CA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dirty="0"/>
          </a:p>
          <a:p>
            <a:pPr marL="571500" lvl="1" indent="-342900"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D491717-6D39-4606-BBD1-43CC24E5C2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89A04194-B188-F448-BD41-592FFAEA4D7D}" type="slidenum">
              <a:rPr lang="en-US">
                <a:solidFill>
                  <a:prstClr val="black"/>
                </a:solidFill>
                <a:ea typeface="ＭＳ Ｐゴシック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dirty="0">
              <a:solidFill>
                <a:prstClr val="black"/>
              </a:solidFill>
              <a:ea typeface="ＭＳ Ｐゴシック" charset="-128"/>
            </a:endParaRPr>
          </a:p>
        </p:txBody>
      </p:sp>
      <p:pic>
        <p:nvPicPr>
          <p:cNvPr id="6" name="Picture 5" descr="A close up of a blackboard&#10;&#10;Description generated with very high confidence">
            <a:extLst>
              <a:ext uri="{FF2B5EF4-FFF2-40B4-BE49-F238E27FC236}">
                <a16:creationId xmlns:a16="http://schemas.microsoft.com/office/drawing/2014/main" xmlns="" id="{79E368F8-DE84-4F1A-8C2D-7363AF58F8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8982301" y="89183"/>
            <a:ext cx="1609679" cy="1093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443618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5 year cycle of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4837" y="1182938"/>
            <a:ext cx="8097838" cy="448634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/>
              <a:t>Nov. 1, 2017 – Nov. 1, 2022 (first 5 year cycle of review)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/>
              <a:t>FY 2019-20 (Year 2-3 / 5): </a:t>
            </a:r>
          </a:p>
          <a:p>
            <a:pPr marL="571500" lvl="1" indent="-342900">
              <a:buFont typeface="Arial" panose="020B0604020202020204" pitchFamily="34" charset="0"/>
              <a:buChar char="•"/>
            </a:pPr>
            <a:r>
              <a:rPr lang="en-CA" dirty="0"/>
              <a:t>Stage 13 amendment (minor standards changes)</a:t>
            </a:r>
          </a:p>
          <a:p>
            <a:pPr marL="571500" lvl="1" indent="-342900">
              <a:buFont typeface="Arial" panose="020B0604020202020204" pitchFamily="34" charset="0"/>
              <a:buChar char="•"/>
            </a:pPr>
            <a:r>
              <a:rPr lang="en-CA" dirty="0"/>
              <a:t>Intentions Paper(s) on scope of standards changes proposed to put forward in package for Minister’s review circa late 2021</a:t>
            </a:r>
          </a:p>
          <a:p>
            <a:pPr marL="571500" lvl="1" indent="-342900">
              <a:buFont typeface="Arial" panose="020B0604020202020204" pitchFamily="34" charset="0"/>
              <a:buChar char="•"/>
            </a:pPr>
            <a:r>
              <a:rPr lang="en-CA" dirty="0"/>
              <a:t>Communications (engage within government; connect with stakeholders [likely in Winter via webinar])</a:t>
            </a:r>
          </a:p>
          <a:p>
            <a:pPr marL="571500" lvl="1" indent="-342900">
              <a:buFont typeface="Arial" panose="020B0604020202020204" pitchFamily="34" charset="0"/>
              <a:buChar char="•"/>
            </a:pPr>
            <a:r>
              <a:rPr lang="en-CA" dirty="0"/>
              <a:t>Contracts to advance areas: Sediment standards revisions</a:t>
            </a:r>
          </a:p>
          <a:p>
            <a:pPr marL="571500" lvl="1" indent="-342900">
              <a:buFont typeface="Arial" panose="020B0604020202020204" pitchFamily="34" charset="0"/>
              <a:buChar char="•"/>
            </a:pPr>
            <a:r>
              <a:rPr lang="en-CA" dirty="0"/>
              <a:t>Projects: Salt and peat; PAH collaboration within ENV</a:t>
            </a:r>
          </a:p>
          <a:p>
            <a:pPr marL="571500" lvl="1" indent="-342900">
              <a:buFont typeface="Arial" panose="020B0604020202020204" pitchFamily="34" charset="0"/>
              <a:buChar char="•"/>
            </a:pPr>
            <a:r>
              <a:rPr lang="en-CA" dirty="0"/>
              <a:t>Finish Standards Updating Framework by writing new Procedure and establishing criteria re: impetus for updating standards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dirty="0"/>
          </a:p>
          <a:p>
            <a:endParaRPr lang="en-CA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dirty="0"/>
          </a:p>
          <a:p>
            <a:pPr marL="571500" lvl="1" indent="-342900"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D491717-6D39-4606-BBD1-43CC24E5C2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89A04194-B188-F448-BD41-592FFAEA4D7D}" type="slidenum">
              <a:rPr lang="en-US">
                <a:solidFill>
                  <a:prstClr val="black"/>
                </a:solidFill>
                <a:ea typeface="ＭＳ Ｐゴシック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dirty="0">
              <a:solidFill>
                <a:prstClr val="black"/>
              </a:solidFill>
              <a:ea typeface="ＭＳ Ｐゴシック" charset="-12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440685F-AD7A-4EEE-803E-51FCA7C24F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8937096" y="-9212"/>
            <a:ext cx="1730904" cy="1682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247987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2550" y="1356886"/>
            <a:ext cx="6942667" cy="1299129"/>
          </a:xfrm>
        </p:spPr>
        <p:txBody>
          <a:bodyPr>
            <a:noAutofit/>
          </a:bodyPr>
          <a:lstStyle/>
          <a:p>
            <a:r>
              <a:rPr lang="en-US" sz="6000" dirty="0">
                <a:cs typeface="Calibri"/>
              </a:rPr>
              <a:t>Questions?</a:t>
            </a:r>
            <a:endParaRPr lang="en-US" sz="6000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2626784" y="2864205"/>
            <a:ext cx="6942667" cy="1148063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 anchorCtr="0"/>
          <a:lstStyle/>
          <a:p>
            <a:r>
              <a:rPr lang="en-US" cap="all" dirty="0">
                <a:solidFill>
                  <a:schemeClr val="tx1"/>
                </a:solidFill>
              </a:rPr>
              <a:t>Heather Osachoff</a:t>
            </a:r>
          </a:p>
          <a:p>
            <a:r>
              <a:rPr lang="en-US" sz="1600" dirty="0">
                <a:solidFill>
                  <a:schemeClr val="accent1">
                    <a:lumMod val="40000"/>
                    <a:lumOff val="60000"/>
                  </a:schemeClr>
                </a:solidFill>
                <a:hlinkClick r:id="rId2"/>
              </a:rPr>
              <a:t>Heather.osachoff@gov.bc.ca</a:t>
            </a:r>
            <a:endParaRPr lang="en-US" sz="16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r>
              <a:rPr lang="en-US" sz="1600" dirty="0">
                <a:solidFill>
                  <a:schemeClr val="accent1">
                    <a:lumMod val="40000"/>
                    <a:lumOff val="60000"/>
                  </a:schemeClr>
                </a:solidFill>
                <a:hlinkClick r:id="rId3"/>
              </a:rPr>
              <a:t>www.gov.bc.ca/siteremediation</a:t>
            </a:r>
            <a:endParaRPr lang="en-US" sz="16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LRS PowerPoint Master 102">
  <a:themeElements>
    <a:clrScheme name="Land Remediation Set 1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23387B"/>
      </a:accent1>
      <a:accent2>
        <a:srgbClr val="E3AA08"/>
      </a:accent2>
      <a:accent3>
        <a:srgbClr val="128CAB"/>
      </a:accent3>
      <a:accent4>
        <a:srgbClr val="29AF25"/>
      </a:accent4>
      <a:accent5>
        <a:srgbClr val="19928A"/>
      </a:accent5>
      <a:accent6>
        <a:srgbClr val="FFFFFF"/>
      </a:accent6>
      <a:hlink>
        <a:srgbClr val="4174A1"/>
      </a:hlink>
      <a:folHlink>
        <a:srgbClr val="45823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RS PowerPoint Master 102" id="{B41D2F29-CAE1-6644-9106-4CFACC9BD20C}" vid="{6C7C8575-C5F6-B54F-AD88-4D57F6B1288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8772</TotalTime>
  <Words>598</Words>
  <Application>Microsoft Office PowerPoint</Application>
  <PresentationFormat>Widescreen</PresentationFormat>
  <Paragraphs>97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ＭＳ Ｐゴシック</vt:lpstr>
      <vt:lpstr>Arial</vt:lpstr>
      <vt:lpstr>Calibri</vt:lpstr>
      <vt:lpstr>Proxima Nova Regular</vt:lpstr>
      <vt:lpstr>Proxima Nova Semibold</vt:lpstr>
      <vt:lpstr>LRS PowerPoint Master 102</vt:lpstr>
      <vt:lpstr>Update on science and standards  CSAP PD  June 5, 2019   Vancouver, bc</vt:lpstr>
      <vt:lpstr>Science &amp; standards work unit</vt:lpstr>
      <vt:lpstr>LRS Changes in the past year</vt:lpstr>
      <vt:lpstr>Standards Changes in the past 6 months</vt:lpstr>
      <vt:lpstr>Science &amp; standards projects</vt:lpstr>
      <vt:lpstr>Science &amp; standards projects</vt:lpstr>
      <vt:lpstr>CSR 68, Review of numerical standards</vt:lpstr>
      <vt:lpstr>5 year cycle of review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Raquel Damecour</dc:creator>
  <cp:lastModifiedBy>CSAP Communications</cp:lastModifiedBy>
  <cp:revision>154</cp:revision>
  <dcterms:created xsi:type="dcterms:W3CDTF">2019-04-25T05:12:27Z</dcterms:created>
  <dcterms:modified xsi:type="dcterms:W3CDTF">2020-01-09T17:42:46Z</dcterms:modified>
</cp:coreProperties>
</file>