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309" r:id="rId2"/>
    <p:sldId id="306" r:id="rId3"/>
    <p:sldId id="307" r:id="rId4"/>
    <p:sldId id="310" r:id="rId5"/>
    <p:sldId id="311" r:id="rId6"/>
    <p:sldId id="312" r:id="rId7"/>
    <p:sldId id="752" r:id="rId8"/>
    <p:sldId id="313" r:id="rId9"/>
    <p:sldId id="314" r:id="rId10"/>
    <p:sldId id="315" r:id="rId11"/>
    <p:sldId id="31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7E9F37"/>
    <a:srgbClr val="B9D235"/>
    <a:srgbClr val="542A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5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E7F5F9B-4AA5-455A-A29F-9C26980442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A73254-FBAB-4BD3-A675-557D6C03BE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D27A-14B4-4260-AE91-D216FABCEEAC}" type="datetimeFigureOut">
              <a:rPr lang="en-CA" smtClean="0"/>
              <a:t>08/01/2020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7A3B80-479E-4F32-BE0B-E4CC6F86E6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512DEB-D976-4721-A079-EC2AD45478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F20F4-D5E6-4B84-ACCE-3A828367DE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56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4A56C-1F61-4C52-8EE8-1C4B93DC504C}" type="datetimeFigureOut">
              <a:rPr lang="en-CA" smtClean="0"/>
              <a:t>08/01/2020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00C4-A069-44BE-9E4E-46D84A7CE8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91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F9F79-CB5C-4B83-BF07-5ED5CB5B7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22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F9F79-CB5C-4B83-BF07-5ED5CB5B7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9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F9F79-CB5C-4B83-BF07-5ED5CB5B7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0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F9F79-CB5C-4B83-BF07-5ED5CB5B7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1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F9F79-CB5C-4B83-BF07-5ED5CB5B7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662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F9F79-CB5C-4B83-BF07-5ED5CB5B7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30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F9F79-CB5C-4B83-BF07-5ED5CB5B7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32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F9F79-CB5C-4B83-BF07-5ED5CB5B7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67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F9F79-CB5C-4B83-BF07-5ED5CB5B7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45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F9F79-CB5C-4B83-BF07-5ED5CB5B7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70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76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48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878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2">
    <p:bg>
      <p:bgPr>
        <a:blipFill dpi="0" rotWithShape="1">
          <a:blip r:embed="rId2">
            <a:lum/>
          </a:blip>
          <a:srcRect/>
          <a:stretch>
            <a:fillRect t="-81000" b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4D9BCECD-1C77-4A66-9F32-6C4DD63E96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240315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182409 h 6858000"/>
              <a:gd name="connsiteX5" fmla="*/ 4221523 w 12192000"/>
              <a:gd name="connsiteY5" fmla="*/ 969468 h 6858000"/>
              <a:gd name="connsiteX6" fmla="*/ 6358077 w 12192000"/>
              <a:gd name="connsiteY6" fmla="*/ 25955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924031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182409"/>
                </a:lnTo>
                <a:lnTo>
                  <a:pt x="4221523" y="969468"/>
                </a:lnTo>
                <a:lnTo>
                  <a:pt x="6358077" y="2595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5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>
            <a:off x="39770" y="3962400"/>
            <a:ext cx="12152230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5AB3685A-C9DC-4734-862C-FAC3A3B598B6}"/>
              </a:ext>
            </a:extLst>
          </p:cNvPr>
          <p:cNvSpPr/>
          <p:nvPr userDrawn="1"/>
        </p:nvSpPr>
        <p:spPr>
          <a:xfrm>
            <a:off x="0" y="1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05D71654-ED23-4A42-AF4D-4B920F6EF7A3}"/>
              </a:ext>
            </a:extLst>
          </p:cNvPr>
          <p:cNvSpPr/>
          <p:nvPr userDrawn="1"/>
        </p:nvSpPr>
        <p:spPr>
          <a:xfrm>
            <a:off x="-1" y="594853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6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 flipH="1">
            <a:off x="-2" y="3962399"/>
            <a:ext cx="12192001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3DA6008-C063-41A9-9575-E4D0339E9166}"/>
              </a:ext>
            </a:extLst>
          </p:cNvPr>
          <p:cNvGrpSpPr/>
          <p:nvPr userDrawn="1"/>
        </p:nvGrpSpPr>
        <p:grpSpPr>
          <a:xfrm rot="10800000">
            <a:off x="8042786" y="68826"/>
            <a:ext cx="4149214" cy="1616427"/>
            <a:chOff x="-1" y="1"/>
            <a:chExt cx="4149214" cy="1616427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D01547CE-C0DC-4737-BA06-9A2C6FB7CEBB}"/>
                </a:ext>
              </a:extLst>
            </p:cNvPr>
            <p:cNvSpPr/>
            <p:nvPr userDrawn="1"/>
          </p:nvSpPr>
          <p:spPr>
            <a:xfrm>
              <a:off x="0" y="1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7E9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25E1CB18-2AA9-4B12-88E0-E3AD71241135}"/>
                </a:ext>
              </a:extLst>
            </p:cNvPr>
            <p:cNvSpPr/>
            <p:nvPr userDrawn="1"/>
          </p:nvSpPr>
          <p:spPr>
            <a:xfrm>
              <a:off x="-1" y="594853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B9D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7052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455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18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361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1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335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377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03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566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867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0">
            <a:extLst>
              <a:ext uri="{FF2B5EF4-FFF2-40B4-BE49-F238E27FC236}">
                <a16:creationId xmlns:a16="http://schemas.microsoft.com/office/drawing/2014/main" xmlns="" id="{F26C523E-92D7-4226-8F10-DD80B99A4A22}"/>
              </a:ext>
            </a:extLst>
          </p:cNvPr>
          <p:cNvSpPr txBox="1"/>
          <p:nvPr/>
        </p:nvSpPr>
        <p:spPr>
          <a:xfrm>
            <a:off x="-808499" y="231113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FINANCIAL STATEMENTS </a:t>
            </a:r>
            <a:r>
              <a:rPr lang="en-CA" sz="4000" b="1" dirty="0">
                <a:solidFill>
                  <a:schemeClr val="bg1"/>
                </a:solidFill>
                <a:latin typeface="Calibri" panose="020F0502020204030204"/>
              </a:rPr>
              <a:t>2018-2019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9A79AA-1B85-4451-A470-6A2913D45DB1}"/>
              </a:ext>
            </a:extLst>
          </p:cNvPr>
          <p:cNvSpPr/>
          <p:nvPr/>
        </p:nvSpPr>
        <p:spPr>
          <a:xfrm>
            <a:off x="1770266" y="4761468"/>
            <a:ext cx="4153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425968"/>
                </a:solidFill>
                <a:latin typeface="Frutiger LT Std 45 Light" panose="020B0402020204020204" pitchFamily="34" charset="0"/>
              </a:rPr>
              <a:t>~ Andrew Sorensen, Secretary / Treasurer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453435-66B9-4B49-A9D4-1A177F7B52A8}"/>
              </a:ext>
            </a:extLst>
          </p:cNvPr>
          <p:cNvSpPr/>
          <p:nvPr/>
        </p:nvSpPr>
        <p:spPr>
          <a:xfrm>
            <a:off x="1595267" y="5257281"/>
            <a:ext cx="9598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863" lvl="1" indent="0">
              <a:spcBef>
                <a:spcPts val="0"/>
              </a:spcBef>
              <a:buSzPct val="105000"/>
              <a:buNone/>
            </a:pPr>
            <a:r>
              <a:rPr lang="en-CA" sz="3200" dirty="0">
                <a:solidFill>
                  <a:srgbClr val="425968"/>
                </a:solidFill>
                <a:latin typeface="Frutiger LT Std 45 Light" panose="020B0402020204020204" pitchFamily="34" charset="0"/>
              </a:rPr>
              <a:t>Approval of the Financial Statements (Attachment </a:t>
            </a:r>
            <a:r>
              <a:rPr lang="en-CA" sz="3200" dirty="0" err="1">
                <a:solidFill>
                  <a:srgbClr val="425968"/>
                </a:solidFill>
                <a:latin typeface="Frutiger LT Std 45 Light" panose="020B0402020204020204" pitchFamily="34" charset="0"/>
              </a:rPr>
              <a:t>ll</a:t>
            </a:r>
            <a:r>
              <a:rPr lang="en-CA" sz="3200" dirty="0">
                <a:solidFill>
                  <a:srgbClr val="425968"/>
                </a:solidFill>
                <a:latin typeface="Frutiger LT Std 45 Light" panose="020B0402020204020204" pitchFamily="34" charset="0"/>
              </a:rPr>
              <a:t>):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0FE5D200-6E38-4D58-833A-3212E63EE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827" y="1187876"/>
            <a:ext cx="2839090" cy="357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2E0B4DD-7800-413E-9C45-E3D58A71F71A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</p:spTree>
    <p:extLst>
      <p:ext uri="{BB962C8B-B14F-4D97-AF65-F5344CB8AC3E}">
        <p14:creationId xmlns:p14="http://schemas.microsoft.com/office/powerpoint/2010/main" val="37326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571366" y="365734"/>
            <a:ext cx="11428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AutoNum type="arabicPeriod" startAt="8"/>
              <a:defRPr/>
            </a:pPr>
            <a:r>
              <a:rPr lang="en-US" sz="4000" b="1" dirty="0">
                <a:solidFill>
                  <a:srgbClr val="7E9F37"/>
                </a:solidFill>
              </a:rPr>
              <a:t>THANK YOU To directors that have completed 2 terms and are stepping down. </a:t>
            </a:r>
          </a:p>
          <a:p>
            <a:pPr lvl="0">
              <a:defRPr/>
            </a:pPr>
            <a:endParaRPr lang="en-US" sz="4000" b="1" dirty="0">
              <a:solidFill>
                <a:srgbClr val="7E9F37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235667-230D-49A4-A96C-2D94F099D24E}"/>
              </a:ext>
            </a:extLst>
          </p:cNvPr>
          <p:cNvSpPr/>
          <p:nvPr/>
        </p:nvSpPr>
        <p:spPr>
          <a:xfrm>
            <a:off x="1351940" y="2358621"/>
            <a:ext cx="77217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/>
              <a:t>Peter Reid</a:t>
            </a:r>
          </a:p>
          <a:p>
            <a:pPr lvl="0">
              <a:defRPr/>
            </a:pPr>
            <a:r>
              <a:rPr lang="en-US" sz="4000" dirty="0"/>
              <a:t>Andrew Sorensen</a:t>
            </a:r>
          </a:p>
          <a:p>
            <a:pPr lvl="0">
              <a:defRPr/>
            </a:pPr>
            <a:r>
              <a:rPr lang="en-US" sz="4000" dirty="0"/>
              <a:t>Patrick Johnstone</a:t>
            </a:r>
            <a:r>
              <a:rPr lang="en-CA" sz="4000" dirty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1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53073C-DC3F-474F-BEC1-23190D223148}"/>
              </a:ext>
            </a:extLst>
          </p:cNvPr>
          <p:cNvSpPr/>
          <p:nvPr/>
        </p:nvSpPr>
        <p:spPr>
          <a:xfrm>
            <a:off x="0" y="-2259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CEAF8-9E6C-49EE-A6FE-CF97D965A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09" y="5974360"/>
            <a:ext cx="1540780" cy="594202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4AB3C42D-AB03-479C-8A4F-8C47AEBD8811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29" name="CuadroTexto 10">
            <a:extLst>
              <a:ext uri="{FF2B5EF4-FFF2-40B4-BE49-F238E27FC236}">
                <a16:creationId xmlns:a16="http://schemas.microsoft.com/office/drawing/2014/main" xmlns="" id="{D8800461-03EB-4BFF-8644-F9172CE336CF}"/>
              </a:ext>
            </a:extLst>
          </p:cNvPr>
          <p:cNvSpPr txBox="1"/>
          <p:nvPr/>
        </p:nvSpPr>
        <p:spPr>
          <a:xfrm>
            <a:off x="661354" y="222984"/>
            <a:ext cx="10846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dirty="0">
                <a:solidFill>
                  <a:srgbClr val="7E9F37"/>
                </a:solidFill>
                <a:latin typeface="Calibri" panose="020F0502020204030204"/>
              </a:rPr>
              <a:t>9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OFFICIAL CLOSING OF THE 2018-2019 ANNUAL GENERAL MEETING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71752BF-8C68-42D5-9A70-E42982EFCF74}"/>
              </a:ext>
            </a:extLst>
          </p:cNvPr>
          <p:cNvSpPr>
            <a:spLocks noGrp="1"/>
          </p:cNvSpPr>
          <p:nvPr/>
        </p:nvSpPr>
        <p:spPr>
          <a:xfrm>
            <a:off x="879566" y="1118130"/>
            <a:ext cx="10205776" cy="44386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rgbClr val="024C5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rgbClr val="024C5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4000" dirty="0">
                <a:latin typeface="Frutiger LT Std 45 Light" panose="020B0402020204020204" pitchFamily="34" charset="0"/>
              </a:rPr>
              <a:t>The AGM portion of the day is now concluded.</a:t>
            </a:r>
            <a:br>
              <a:rPr lang="en-CA" sz="4000" dirty="0">
                <a:latin typeface="Frutiger LT Std 45 Light" panose="020B0402020204020204" pitchFamily="34" charset="0"/>
              </a:rPr>
            </a:br>
            <a:r>
              <a:rPr lang="en-CA" sz="4000" b="1" dirty="0">
                <a:solidFill>
                  <a:srgbClr val="B9D235"/>
                </a:solidFill>
                <a:latin typeface="Frutiger LT Std 45 Light" panose="020B0402020204020204" pitchFamily="34" charset="0"/>
              </a:rPr>
              <a:t>Thank you </a:t>
            </a:r>
            <a:r>
              <a:rPr lang="en-CA" sz="4000" dirty="0">
                <a:latin typeface="Frutiger LT Std 45 Light" panose="020B0402020204020204" pitchFamily="34" charset="0"/>
              </a:rPr>
              <a:t>for attending.</a:t>
            </a:r>
          </a:p>
        </p:txBody>
      </p:sp>
    </p:spTree>
    <p:extLst>
      <p:ext uri="{BB962C8B-B14F-4D97-AF65-F5344CB8AC3E}">
        <p14:creationId xmlns:p14="http://schemas.microsoft.com/office/powerpoint/2010/main" val="6826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53073C-DC3F-474F-BEC1-23190D223148}"/>
              </a:ext>
            </a:extLst>
          </p:cNvPr>
          <p:cNvSpPr/>
          <p:nvPr/>
        </p:nvSpPr>
        <p:spPr>
          <a:xfrm>
            <a:off x="0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CEAF8-9E6C-49EE-A6FE-CF97D965A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09" y="5974360"/>
            <a:ext cx="1540780" cy="594202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4AB3C42D-AB03-479C-8A4F-8C47AEBD8811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29" name="CuadroTexto 10">
            <a:extLst>
              <a:ext uri="{FF2B5EF4-FFF2-40B4-BE49-F238E27FC236}">
                <a16:creationId xmlns:a16="http://schemas.microsoft.com/office/drawing/2014/main" xmlns="" id="{D8800461-03EB-4BFF-8644-F9172CE336CF}"/>
              </a:ext>
            </a:extLst>
          </p:cNvPr>
          <p:cNvSpPr txBox="1"/>
          <p:nvPr/>
        </p:nvSpPr>
        <p:spPr>
          <a:xfrm>
            <a:off x="661354" y="222983"/>
            <a:ext cx="78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APPOINTMENT OF THE AUDITOR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CE88507-3C8F-413C-8810-4FBDC4A8DCBE}"/>
              </a:ext>
            </a:extLst>
          </p:cNvPr>
          <p:cNvSpPr txBox="1">
            <a:spLocks/>
          </p:cNvSpPr>
          <p:nvPr/>
        </p:nvSpPr>
        <p:spPr>
          <a:xfrm>
            <a:off x="600905" y="1475785"/>
            <a:ext cx="4624250" cy="29514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spcBef>
                <a:spcPts val="0"/>
              </a:spcBef>
              <a:buSzPct val="105000"/>
              <a:buFont typeface="Arial" panose="020B0604020202020204" pitchFamily="34" charset="0"/>
              <a:buNone/>
            </a:pPr>
            <a:r>
              <a:rPr lang="en-CA" sz="4000" dirty="0">
                <a:solidFill>
                  <a:srgbClr val="425968"/>
                </a:solidFill>
                <a:latin typeface="Frutiger LT Std 45 Light" panose="020B0402020204020204" pitchFamily="34" charset="0"/>
              </a:rPr>
              <a:t>Rolfe, Benson LLP</a:t>
            </a:r>
          </a:p>
          <a:p>
            <a:pPr marL="169863" lvl="1" indent="0">
              <a:spcBef>
                <a:spcPts val="0"/>
              </a:spcBef>
              <a:buSzPct val="105000"/>
              <a:buFont typeface="Arial" panose="020B0604020202020204" pitchFamily="34" charset="0"/>
              <a:buNone/>
            </a:pPr>
            <a:endParaRPr lang="en-CA" sz="2800" dirty="0">
              <a:solidFill>
                <a:srgbClr val="FF0000"/>
              </a:solidFill>
              <a:latin typeface="Frutiger LT Std 45 Light" panose="020B0402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703E6A-B874-4D72-A097-C4B065EE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4000"/>
                    </a14:imgEffect>
                    <a14:imgEffect>
                      <a14:brightnessContrast bright="-18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06" y="1377787"/>
            <a:ext cx="3653945" cy="169151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571366" y="365734"/>
            <a:ext cx="1027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ELECTION OF THE 5 AT LARGE DIRECTORS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C2F5B98-805E-4D5F-A132-A0717B3BEA01}"/>
              </a:ext>
            </a:extLst>
          </p:cNvPr>
          <p:cNvSpPr txBox="1">
            <a:spLocks/>
          </p:cNvSpPr>
          <p:nvPr/>
        </p:nvSpPr>
        <p:spPr>
          <a:xfrm>
            <a:off x="1122848" y="673620"/>
            <a:ext cx="7384868" cy="1521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CA" sz="2400" dirty="0">
              <a:latin typeface="Frutiger LT Std 45 Light" panose="020B0402020204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CSAP Bylaws allow for a total of 12 Directors.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CA" sz="1600" dirty="0">
              <a:solidFill>
                <a:srgbClr val="024C53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AF4946-9173-4D9E-8293-44ABAFDB8204}"/>
              </a:ext>
            </a:extLst>
          </p:cNvPr>
          <p:cNvSpPr txBox="1"/>
          <p:nvPr/>
        </p:nvSpPr>
        <p:spPr>
          <a:xfrm>
            <a:off x="891019" y="1836017"/>
            <a:ext cx="49292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CA" sz="2400" dirty="0"/>
              <a:t>3 are representing </a:t>
            </a:r>
            <a:br>
              <a:rPr lang="en-CA" sz="2400" dirty="0"/>
            </a:br>
            <a:r>
              <a:rPr lang="en-CA" sz="2400" dirty="0"/>
              <a:t>our parent organizations: </a:t>
            </a:r>
            <a:br>
              <a:rPr lang="en-CA" sz="2400" dirty="0"/>
            </a:br>
            <a:endParaRPr lang="en-CA" sz="2400" dirty="0"/>
          </a:p>
          <a:p>
            <a:pPr lvl="1"/>
            <a:r>
              <a:rPr lang="en-CA" sz="2400" dirty="0"/>
              <a:t>Eva </a:t>
            </a:r>
            <a:r>
              <a:rPr lang="en-CA" sz="2400" dirty="0" err="1"/>
              <a:t>Gerencher</a:t>
            </a:r>
            <a:r>
              <a:rPr lang="en-CA" sz="2400" dirty="0"/>
              <a:t>, representing BCIA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Tony Gillett, representing APEG BC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CA" sz="2400" dirty="0"/>
              <a:t>Beth Power, representing CAB</a:t>
            </a:r>
          </a:p>
          <a:p>
            <a:endParaRPr lang="en-US" sz="2000" dirty="0">
              <a:latin typeface="Frutiger LT Std 45 Light" panose="020B0402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570E79-BAF0-45BE-9ED0-7E7FCEE56EB9}"/>
              </a:ext>
            </a:extLst>
          </p:cNvPr>
          <p:cNvSpPr txBox="1"/>
          <p:nvPr/>
        </p:nvSpPr>
        <p:spPr>
          <a:xfrm>
            <a:off x="6096000" y="1836017"/>
            <a:ext cx="575983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are appointed by ENV: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Andrea </a:t>
            </a:r>
            <a:r>
              <a:rPr lang="en-US" sz="2400" dirty="0" err="1"/>
              <a:t>Akelaitis</a:t>
            </a:r>
            <a:r>
              <a:rPr lang="en-US" sz="2400" dirty="0"/>
              <a:t>, environmental representative</a:t>
            </a:r>
          </a:p>
          <a:p>
            <a:r>
              <a:rPr lang="en-US" sz="2400" dirty="0"/>
              <a:t>Anne Bancroft-Jones, representing industry</a:t>
            </a:r>
          </a:p>
          <a:p>
            <a:r>
              <a:rPr lang="en-US" sz="2400" dirty="0"/>
              <a:t>Patrick Johnstone, representing local government</a:t>
            </a:r>
          </a:p>
          <a:p>
            <a:endParaRPr lang="en-US" sz="2400" dirty="0"/>
          </a:p>
          <a:p>
            <a:r>
              <a:rPr lang="en-US" sz="2400" dirty="0"/>
              <a:t>Representing ENV</a:t>
            </a:r>
          </a:p>
          <a:p>
            <a:r>
              <a:rPr lang="en-US" sz="2400" dirty="0"/>
              <a:t>Vince Hanemayer</a:t>
            </a:r>
          </a:p>
        </p:txBody>
      </p:sp>
    </p:spTree>
    <p:extLst>
      <p:ext uri="{BB962C8B-B14F-4D97-AF65-F5344CB8AC3E}">
        <p14:creationId xmlns:p14="http://schemas.microsoft.com/office/powerpoint/2010/main" val="300852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53073C-DC3F-474F-BEC1-23190D223148}"/>
              </a:ext>
            </a:extLst>
          </p:cNvPr>
          <p:cNvSpPr/>
          <p:nvPr/>
        </p:nvSpPr>
        <p:spPr>
          <a:xfrm>
            <a:off x="0" y="0"/>
            <a:ext cx="4815281" cy="238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CEAF8-9E6C-49EE-A6FE-CF97D965A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09" y="5974360"/>
            <a:ext cx="1540780" cy="594202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4AB3C42D-AB03-479C-8A4F-8C47AEBD8811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29" name="CuadroTexto 10">
            <a:extLst>
              <a:ext uri="{FF2B5EF4-FFF2-40B4-BE49-F238E27FC236}">
                <a16:creationId xmlns:a16="http://schemas.microsoft.com/office/drawing/2014/main" xmlns="" id="{D8800461-03EB-4BFF-8644-F9172CE336CF}"/>
              </a:ext>
            </a:extLst>
          </p:cNvPr>
          <p:cNvSpPr txBox="1"/>
          <p:nvPr/>
        </p:nvSpPr>
        <p:spPr>
          <a:xfrm>
            <a:off x="661354" y="222984"/>
            <a:ext cx="1025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dirty="0">
                <a:solidFill>
                  <a:srgbClr val="7E9F37"/>
                </a:solidFill>
                <a:latin typeface="Calibri" panose="020F0502020204030204"/>
              </a:rPr>
              <a:t>5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ELECTION OF THE 5 AT LARGE DIRECTORS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5F67841-50DD-4485-8D12-CDFD25D4629F}"/>
              </a:ext>
            </a:extLst>
          </p:cNvPr>
          <p:cNvSpPr txBox="1">
            <a:spLocks/>
          </p:cNvSpPr>
          <p:nvPr/>
        </p:nvSpPr>
        <p:spPr>
          <a:xfrm>
            <a:off x="870024" y="1105892"/>
            <a:ext cx="10255175" cy="37382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dirty="0"/>
              <a:t>Today we will be electing the 5 at–large Directors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dirty="0"/>
              <a:t>Please refer to your ballot, there should be a line to include nominations from the floor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dirty="0"/>
              <a:t>Call for nominations from the floor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30915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571366" y="365734"/>
            <a:ext cx="1027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ELECTION OF THE 5 AT LARGE DIRECTORS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1FECF25-7954-4DFD-8849-7EAFB19DB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084400"/>
              </p:ext>
            </p:extLst>
          </p:nvPr>
        </p:nvGraphicFramePr>
        <p:xfrm>
          <a:off x="1202006" y="2433370"/>
          <a:ext cx="8729784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4892">
                  <a:extLst>
                    <a:ext uri="{9D8B030D-6E8A-4147-A177-3AD203B41FA5}">
                      <a16:colId xmlns:a16="http://schemas.microsoft.com/office/drawing/2014/main" xmlns="" val="80744975"/>
                    </a:ext>
                  </a:extLst>
                </a:gridCol>
                <a:gridCol w="4364892">
                  <a:extLst>
                    <a:ext uri="{9D8B030D-6E8A-4147-A177-3AD203B41FA5}">
                      <a16:colId xmlns:a16="http://schemas.microsoft.com/office/drawing/2014/main" xmlns="" val="145147336"/>
                    </a:ext>
                  </a:extLst>
                </a:gridCol>
              </a:tblGrid>
              <a:tr h="374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Patty Carmichael</a:t>
                      </a:r>
                    </a:p>
                  </a:txBody>
                  <a:tcPr>
                    <a:solidFill>
                      <a:srgbClr val="7E9F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Trish Miller</a:t>
                      </a:r>
                    </a:p>
                  </a:txBody>
                  <a:tcPr>
                    <a:solidFill>
                      <a:srgbClr val="7E9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0149042"/>
                  </a:ext>
                </a:extLst>
              </a:tr>
              <a:tr h="438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Chuck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</a:rPr>
                        <a:t>Jochems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E9F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Guy Patrick</a:t>
                      </a:r>
                    </a:p>
                  </a:txBody>
                  <a:tcPr>
                    <a:solidFill>
                      <a:srgbClr val="7E9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6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Duncan Macdonald</a:t>
                      </a:r>
                    </a:p>
                  </a:txBody>
                  <a:tcPr>
                    <a:solidFill>
                      <a:srgbClr val="7E9F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Tara Siemens-Kennedy</a:t>
                      </a:r>
                    </a:p>
                  </a:txBody>
                  <a:tcPr>
                    <a:solidFill>
                      <a:srgbClr val="7E9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863436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2F2F305-E669-40F7-B47B-5D5A15D3B396}"/>
              </a:ext>
            </a:extLst>
          </p:cNvPr>
          <p:cNvSpPr/>
          <p:nvPr/>
        </p:nvSpPr>
        <p:spPr>
          <a:xfrm>
            <a:off x="1202006" y="1459318"/>
            <a:ext cx="4266553" cy="6718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Introduction of Candidates:</a:t>
            </a:r>
          </a:p>
        </p:txBody>
      </p:sp>
    </p:spTree>
    <p:extLst>
      <p:ext uri="{BB962C8B-B14F-4D97-AF65-F5344CB8AC3E}">
        <p14:creationId xmlns:p14="http://schemas.microsoft.com/office/powerpoint/2010/main" val="21116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53073C-DC3F-474F-BEC1-23190D223148}"/>
              </a:ext>
            </a:extLst>
          </p:cNvPr>
          <p:cNvSpPr/>
          <p:nvPr/>
        </p:nvSpPr>
        <p:spPr>
          <a:xfrm>
            <a:off x="0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CEAF8-9E6C-49EE-A6FE-CF97D965A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09" y="5974360"/>
            <a:ext cx="1540780" cy="594202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4AB3C42D-AB03-479C-8A4F-8C47AEBD8811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9" name="CuadroTexto 10">
            <a:extLst>
              <a:ext uri="{FF2B5EF4-FFF2-40B4-BE49-F238E27FC236}">
                <a16:creationId xmlns:a16="http://schemas.microsoft.com/office/drawing/2014/main" xmlns="" id="{E7D48C7B-359E-4738-982F-003580A7229D}"/>
              </a:ext>
            </a:extLst>
          </p:cNvPr>
          <p:cNvSpPr txBox="1"/>
          <p:nvPr/>
        </p:nvSpPr>
        <p:spPr>
          <a:xfrm>
            <a:off x="571366" y="365734"/>
            <a:ext cx="1027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ELECTION OF THE 5 AT LARGE DIRECTORS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3E71D4-8C77-4EB7-A53D-6888615FAA52}"/>
              </a:ext>
            </a:extLst>
          </p:cNvPr>
          <p:cNvSpPr/>
          <p:nvPr/>
        </p:nvSpPr>
        <p:spPr>
          <a:xfrm>
            <a:off x="1104313" y="1363479"/>
            <a:ext cx="100208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Please review the candidate profiles (Attachment </a:t>
            </a:r>
            <a:r>
              <a:rPr lang="en-US" sz="3200" dirty="0" err="1"/>
              <a:t>lll</a:t>
            </a:r>
            <a:r>
              <a:rPr lang="en-US" sz="3200" dirty="0"/>
              <a:t>) and mark your ballots now. (Attachment </a:t>
            </a:r>
            <a:r>
              <a:rPr lang="en-US" sz="3200" dirty="0" err="1"/>
              <a:t>lV</a:t>
            </a:r>
            <a:r>
              <a:rPr lang="en-US" sz="3200" dirty="0"/>
              <a:t>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 basket will be circulated to collect the ballots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3946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571366" y="365734"/>
            <a:ext cx="1027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dirty="0">
                <a:solidFill>
                  <a:srgbClr val="7E9F37"/>
                </a:solidFill>
                <a:latin typeface="Calibri" panose="020F0502020204030204"/>
              </a:rPr>
              <a:t>6.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NEW BUSINESS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F02FFB9-6C9B-4BF0-AC82-C380303FACC5}"/>
              </a:ext>
            </a:extLst>
          </p:cNvPr>
          <p:cNvSpPr>
            <a:spLocks noGrp="1"/>
          </p:cNvSpPr>
          <p:nvPr/>
        </p:nvSpPr>
        <p:spPr>
          <a:xfrm>
            <a:off x="803595" y="1021628"/>
            <a:ext cx="9221698" cy="54155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CA" sz="2000" dirty="0">
              <a:solidFill>
                <a:srgbClr val="024C53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3200" dirty="0">
                <a:solidFill>
                  <a:srgbClr val="7E9F37"/>
                </a:solidFill>
              </a:rPr>
              <a:t>6.1 MEMBERS SURVEY </a:t>
            </a:r>
            <a:r>
              <a:rPr lang="en-CA" sz="3200" dirty="0"/>
              <a:t>(Attachment V)</a:t>
            </a:r>
            <a:endParaRPr lang="en-CA" sz="20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BE22A14-0072-4167-8A50-1F1924D78A8C}"/>
              </a:ext>
            </a:extLst>
          </p:cNvPr>
          <p:cNvSpPr txBox="1">
            <a:spLocks/>
          </p:cNvSpPr>
          <p:nvPr/>
        </p:nvSpPr>
        <p:spPr>
          <a:xfrm>
            <a:off x="803595" y="2437610"/>
            <a:ext cx="7199115" cy="34299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i="1" dirty="0">
                <a:solidFill>
                  <a:prstClr val="black"/>
                </a:solidFill>
              </a:rPr>
              <a:t>Please return your completed Survey to the registration area at the end of the meeting.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endParaRPr kumimoji="0" lang="en-CA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505ED6-2BDB-4B2B-BAF0-60578B478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82" t="18720" r="30833" b="5332"/>
          <a:stretch/>
        </p:blipFill>
        <p:spPr>
          <a:xfrm>
            <a:off x="7590722" y="471575"/>
            <a:ext cx="4387274" cy="5208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3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571366" y="365734"/>
            <a:ext cx="1027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dirty="0">
                <a:solidFill>
                  <a:srgbClr val="7E9F37"/>
                </a:solidFill>
                <a:latin typeface="Calibri" panose="020F0502020204030204"/>
              </a:rPr>
              <a:t>6.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NEW BUSINESS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F02FFB9-6C9B-4BF0-AC82-C380303FACC5}"/>
              </a:ext>
            </a:extLst>
          </p:cNvPr>
          <p:cNvSpPr>
            <a:spLocks noGrp="1"/>
          </p:cNvSpPr>
          <p:nvPr/>
        </p:nvSpPr>
        <p:spPr>
          <a:xfrm>
            <a:off x="1122848" y="970853"/>
            <a:ext cx="9221698" cy="54155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CA" sz="2000" dirty="0">
              <a:solidFill>
                <a:srgbClr val="024C53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3200" dirty="0"/>
              <a:t>6.2 Call For New Business Items</a:t>
            </a:r>
            <a:endParaRPr lang="en-C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3" r="3145"/>
          <a:stretch/>
        </p:blipFill>
        <p:spPr>
          <a:xfrm>
            <a:off x="6713313" y="646545"/>
            <a:ext cx="2866197" cy="480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53073C-DC3F-474F-BEC1-23190D223148}"/>
              </a:ext>
            </a:extLst>
          </p:cNvPr>
          <p:cNvSpPr/>
          <p:nvPr/>
        </p:nvSpPr>
        <p:spPr>
          <a:xfrm>
            <a:off x="0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CEAF8-9E6C-49EE-A6FE-CF97D965A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09" y="5974360"/>
            <a:ext cx="1540780" cy="594202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4AB3C42D-AB03-479C-8A4F-8C47AEBD8811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29" name="CuadroTexto 10">
            <a:extLst>
              <a:ext uri="{FF2B5EF4-FFF2-40B4-BE49-F238E27FC236}">
                <a16:creationId xmlns:a16="http://schemas.microsoft.com/office/drawing/2014/main" xmlns="" id="{D8800461-03EB-4BFF-8644-F9172CE336CF}"/>
              </a:ext>
            </a:extLst>
          </p:cNvPr>
          <p:cNvSpPr txBox="1"/>
          <p:nvPr/>
        </p:nvSpPr>
        <p:spPr>
          <a:xfrm>
            <a:off x="661354" y="222984"/>
            <a:ext cx="1084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dirty="0">
                <a:solidFill>
                  <a:srgbClr val="7E9F37"/>
                </a:solidFill>
                <a:latin typeface="Calibri" panose="020F0502020204030204"/>
              </a:rPr>
              <a:t>7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INTRODUCTION OF THE 5 AT LARGE DIRECTORS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71752BF-8C68-42D5-9A70-E42982EFCF74}"/>
              </a:ext>
            </a:extLst>
          </p:cNvPr>
          <p:cNvSpPr>
            <a:spLocks noGrp="1"/>
          </p:cNvSpPr>
          <p:nvPr/>
        </p:nvSpPr>
        <p:spPr>
          <a:xfrm>
            <a:off x="879566" y="1118130"/>
            <a:ext cx="10205776" cy="44386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CA" sz="4000" dirty="0">
              <a:solidFill>
                <a:srgbClr val="024C53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CA" sz="4000" dirty="0">
              <a:solidFill>
                <a:srgbClr val="024C53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4000" b="1" dirty="0">
                <a:solidFill>
                  <a:srgbClr val="B9CA45"/>
                </a:solidFill>
              </a:rPr>
              <a:t>Congratulations</a:t>
            </a:r>
            <a:r>
              <a:rPr lang="en-CA" sz="4000" dirty="0">
                <a:solidFill>
                  <a:srgbClr val="024C53"/>
                </a:solidFill>
              </a:rPr>
              <a:t> </a:t>
            </a:r>
            <a:r>
              <a:rPr lang="en-CA" sz="4000" dirty="0"/>
              <a:t>to our new at-large Directors</a:t>
            </a:r>
          </a:p>
        </p:txBody>
      </p:sp>
    </p:spTree>
    <p:extLst>
      <p:ext uri="{BB962C8B-B14F-4D97-AF65-F5344CB8AC3E}">
        <p14:creationId xmlns:p14="http://schemas.microsoft.com/office/powerpoint/2010/main" val="16717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8691</TotalTime>
  <Words>460</Words>
  <Application>Microsoft Office PowerPoint</Application>
  <PresentationFormat>Widescreen</PresentationFormat>
  <Paragraphs>74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Frutiger LT Std 45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Damecour</dc:creator>
  <cp:lastModifiedBy>CSAP Communications</cp:lastModifiedBy>
  <cp:revision>156</cp:revision>
  <dcterms:created xsi:type="dcterms:W3CDTF">2019-04-25T05:12:27Z</dcterms:created>
  <dcterms:modified xsi:type="dcterms:W3CDTF">2020-01-08T23:18:14Z</dcterms:modified>
</cp:coreProperties>
</file>