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60" r:id="rId2"/>
    <p:sldMasterId id="2147483839" r:id="rId3"/>
    <p:sldMasterId id="2147483867" r:id="rId4"/>
  </p:sldMasterIdLst>
  <p:notesMasterIdLst>
    <p:notesMasterId r:id="rId25"/>
  </p:notesMasterIdLst>
  <p:sldIdLst>
    <p:sldId id="653" r:id="rId5"/>
    <p:sldId id="654" r:id="rId6"/>
    <p:sldId id="655" r:id="rId7"/>
    <p:sldId id="656" r:id="rId8"/>
    <p:sldId id="657" r:id="rId9"/>
    <p:sldId id="658" r:id="rId10"/>
    <p:sldId id="659" r:id="rId11"/>
    <p:sldId id="660" r:id="rId12"/>
    <p:sldId id="661" r:id="rId13"/>
    <p:sldId id="662" r:id="rId14"/>
    <p:sldId id="663" r:id="rId15"/>
    <p:sldId id="664" r:id="rId16"/>
    <p:sldId id="665" r:id="rId17"/>
    <p:sldId id="666" r:id="rId18"/>
    <p:sldId id="667" r:id="rId19"/>
    <p:sldId id="668" r:id="rId20"/>
    <p:sldId id="669" r:id="rId21"/>
    <p:sldId id="670" r:id="rId22"/>
    <p:sldId id="671" r:id="rId23"/>
    <p:sldId id="672"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82E"/>
    <a:srgbClr val="879F28"/>
    <a:srgbClr val="75904A"/>
    <a:srgbClr val="759014"/>
    <a:srgbClr val="303030"/>
    <a:srgbClr val="000000"/>
    <a:srgbClr val="66B03B"/>
    <a:srgbClr val="72AE39"/>
    <a:srgbClr val="176CA5"/>
    <a:srgbClr val="21A5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455" autoAdjust="0"/>
    <p:restoredTop sz="92168" autoAdjust="0"/>
  </p:normalViewPr>
  <p:slideViewPr>
    <p:cSldViewPr snapToGrid="0" snapToObjects="1">
      <p:cViewPr varScale="1">
        <p:scale>
          <a:sx n="95" d="100"/>
          <a:sy n="95" d="100"/>
        </p:scale>
        <p:origin x="240" y="7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Communicatie\Roadshow\GT\background\kostennorm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Remedial Costs </a:t>
            </a:r>
            <a:r>
              <a:rPr lang="en-US" dirty="0" err="1"/>
              <a:t>vs</a:t>
            </a:r>
            <a:r>
              <a:rPr lang="en-US" dirty="0"/>
              <a:t> Residual Levels</a:t>
            </a:r>
          </a:p>
        </c:rich>
      </c:tx>
      <c:overlay val="0"/>
    </c:title>
    <c:autoTitleDeleted val="0"/>
    <c:plotArea>
      <c:layout/>
      <c:scatterChart>
        <c:scatterStyle val="smoothMarker"/>
        <c:varyColors val="0"/>
        <c:ser>
          <c:idx val="0"/>
          <c:order val="0"/>
          <c:spPr>
            <a:ln>
              <a:solidFill>
                <a:srgbClr val="FF0000"/>
              </a:solidFill>
            </a:ln>
          </c:spPr>
          <c:marker>
            <c:symbol val="none"/>
          </c:marker>
          <c:xVal>
            <c:numRef>
              <c:f>Blad1!$B$3:$B$22</c:f>
              <c:numCache>
                <c:formatCode>General</c:formatCode>
                <c:ptCount val="20"/>
                <c:pt idx="0">
                  <c:v>1.0000000000000024E-3</c:v>
                </c:pt>
                <c:pt idx="1">
                  <c:v>1.6500000000000056E-3</c:v>
                </c:pt>
                <c:pt idx="2">
                  <c:v>2.7225000000000083E-3</c:v>
                </c:pt>
                <c:pt idx="3">
                  <c:v>4.4921249999999996E-3</c:v>
                </c:pt>
                <c:pt idx="4">
                  <c:v>7.4120062500000073E-3</c:v>
                </c:pt>
                <c:pt idx="5">
                  <c:v>1.2229810312500023E-2</c:v>
                </c:pt>
                <c:pt idx="6">
                  <c:v>2.0179187015625075E-2</c:v>
                </c:pt>
                <c:pt idx="7">
                  <c:v>3.3295658575781241E-2</c:v>
                </c:pt>
                <c:pt idx="8">
                  <c:v>5.4937836650039186E-2</c:v>
                </c:pt>
                <c:pt idx="9">
                  <c:v>9.0647430472564544E-2</c:v>
                </c:pt>
                <c:pt idx="10">
                  <c:v>0.14956826027973141</c:v>
                </c:pt>
                <c:pt idx="11">
                  <c:v>0.24678762946155658</c:v>
                </c:pt>
                <c:pt idx="12">
                  <c:v>0.40719958861156824</c:v>
                </c:pt>
                <c:pt idx="13">
                  <c:v>0.67187932120909</c:v>
                </c:pt>
                <c:pt idx="14">
                  <c:v>1.1086008799949947</c:v>
                </c:pt>
                <c:pt idx="15">
                  <c:v>1.829191451991742</c:v>
                </c:pt>
                <c:pt idx="16">
                  <c:v>3.0181658957863742</c:v>
                </c:pt>
                <c:pt idx="17">
                  <c:v>4.9799737280475194</c:v>
                </c:pt>
                <c:pt idx="18">
                  <c:v>8.2169566512783998</c:v>
                </c:pt>
                <c:pt idx="19">
                  <c:v>13.557978474609358</c:v>
                </c:pt>
              </c:numCache>
            </c:numRef>
          </c:xVal>
          <c:yVal>
            <c:numRef>
              <c:f>Blad1!$C$3:$C$22</c:f>
              <c:numCache>
                <c:formatCode>General</c:formatCode>
                <c:ptCount val="20"/>
                <c:pt idx="0">
                  <c:v>200</c:v>
                </c:pt>
                <c:pt idx="1">
                  <c:v>199.80009996667528</c:v>
                </c:pt>
                <c:pt idx="2">
                  <c:v>199.67027210032418</c:v>
                </c:pt>
                <c:pt idx="3">
                  <c:v>199.45624052844332</c:v>
                </c:pt>
                <c:pt idx="4">
                  <c:v>199.10358990051054</c:v>
                </c:pt>
                <c:pt idx="5">
                  <c:v>198.52307898545982</c:v>
                </c:pt>
                <c:pt idx="6">
                  <c:v>197.56893397644671</c:v>
                </c:pt>
                <c:pt idx="7">
                  <c:v>196.00461003338575</c:v>
                </c:pt>
                <c:pt idx="8">
                  <c:v>193.45050816010556</c:v>
                </c:pt>
                <c:pt idx="9">
                  <c:v>189.30879729394994</c:v>
                </c:pt>
                <c:pt idx="10">
                  <c:v>182.66793397505296</c:v>
                </c:pt>
                <c:pt idx="11">
                  <c:v>172.21593169504177</c:v>
                </c:pt>
                <c:pt idx="12">
                  <c:v>156.26132048350388</c:v>
                </c:pt>
                <c:pt idx="13">
                  <c:v>133.10226971181419</c:v>
                </c:pt>
                <c:pt idx="14">
                  <c:v>102.14956321522769</c:v>
                </c:pt>
                <c:pt idx="15">
                  <c:v>66.00407526456803</c:v>
                </c:pt>
                <c:pt idx="16">
                  <c:v>32.108664459040973</c:v>
                </c:pt>
                <c:pt idx="17">
                  <c:v>9.7781614029178119</c:v>
                </c:pt>
                <c:pt idx="18">
                  <c:v>1.3748486309826911</c:v>
                </c:pt>
                <c:pt idx="19">
                  <c:v>5.4007125645220942E-2</c:v>
                </c:pt>
              </c:numCache>
            </c:numRef>
          </c:yVal>
          <c:smooth val="1"/>
          <c:extLst xmlns:c16r2="http://schemas.microsoft.com/office/drawing/2015/06/chart">
            <c:ext xmlns:c16="http://schemas.microsoft.com/office/drawing/2014/chart" uri="{C3380CC4-5D6E-409C-BE32-E72D297353CC}">
              <c16:uniqueId val="{00000000-56A2-4534-81E9-C17328D66EAD}"/>
            </c:ext>
          </c:extLst>
        </c:ser>
        <c:dLbls>
          <c:showLegendKey val="0"/>
          <c:showVal val="0"/>
          <c:showCatName val="0"/>
          <c:showSerName val="0"/>
          <c:showPercent val="0"/>
          <c:showBubbleSize val="0"/>
        </c:dLbls>
        <c:axId val="537576040"/>
        <c:axId val="537574864"/>
      </c:scatterChart>
      <c:valAx>
        <c:axId val="537576040"/>
        <c:scaling>
          <c:orientation val="minMax"/>
        </c:scaling>
        <c:delete val="0"/>
        <c:axPos val="b"/>
        <c:title>
          <c:tx>
            <c:rich>
              <a:bodyPr/>
              <a:lstStyle/>
              <a:p>
                <a:pPr>
                  <a:defRPr sz="1200"/>
                </a:pPr>
                <a:r>
                  <a:rPr lang="en-US" sz="1200" dirty="0"/>
                  <a:t>Accepted</a:t>
                </a:r>
                <a:r>
                  <a:rPr lang="en-US" sz="1200" baseline="0" dirty="0"/>
                  <a:t> Residual Concentration (relative)</a:t>
                </a:r>
                <a:endParaRPr lang="en-US" sz="1200" dirty="0"/>
              </a:p>
            </c:rich>
          </c:tx>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37574864"/>
        <c:crosses val="autoZero"/>
        <c:crossBetween val="midCat"/>
      </c:valAx>
      <c:valAx>
        <c:axId val="537574864"/>
        <c:scaling>
          <c:orientation val="minMax"/>
        </c:scaling>
        <c:delete val="0"/>
        <c:axPos val="l"/>
        <c:majorGridlines/>
        <c:title>
          <c:tx>
            <c:rich>
              <a:bodyPr rot="-5400000" vert="horz"/>
              <a:lstStyle/>
              <a:p>
                <a:pPr>
                  <a:defRPr/>
                </a:pPr>
                <a:r>
                  <a:rPr lang="en-US" sz="1200"/>
                  <a:t>Costs of remediation  in E+09 Euro</a:t>
                </a:r>
              </a:p>
            </c:rich>
          </c:tx>
          <c:overlay val="0"/>
        </c:title>
        <c:numFmt formatCode="General" sourceLinked="1"/>
        <c:majorTickMark val="out"/>
        <c:minorTickMark val="none"/>
        <c:tickLblPos val="nextTo"/>
        <c:crossAx val="537576040"/>
        <c:crosses val="autoZero"/>
        <c:crossBetween val="midCat"/>
      </c:valAx>
      <c:spPr>
        <a:solidFill>
          <a:schemeClr val="accent2">
            <a:lumMod val="60000"/>
            <a:lumOff val="40000"/>
          </a:schemeClr>
        </a:solidFill>
      </c:spPr>
    </c:plotArea>
    <c:plotVisOnly val="1"/>
    <c:dispBlanksAs val="gap"/>
    <c:showDLblsOverMax val="0"/>
  </c:chart>
  <c:spPr>
    <a:solidFill>
      <a:schemeClr val="accent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89443-CF89-2F44-A47B-EB1E94209FF5}" type="datetimeFigureOut">
              <a:rPr lang="en-US" smtClean="0"/>
              <a:t>1/8/2020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4D099-CE26-8E49-83A4-6B6F183967B7}" type="slidenum">
              <a:rPr lang="en-US" smtClean="0"/>
              <a:t>‹#›</a:t>
            </a:fld>
            <a:endParaRPr lang="en-US" dirty="0"/>
          </a:p>
        </p:txBody>
      </p:sp>
    </p:spTree>
    <p:extLst>
      <p:ext uri="{BB962C8B-B14F-4D97-AF65-F5344CB8AC3E}">
        <p14:creationId xmlns:p14="http://schemas.microsoft.com/office/powerpoint/2010/main" val="1029466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Master" Target="../slideMasters/slideMaster4.xml"/><Relationship Id="rId4" Type="http://schemas.openxmlformats.org/officeDocument/2006/relationships/image" Target="../media/image24.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434908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52347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987528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699519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73823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46792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32853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2113860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782134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2271990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4207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3841573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3819841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583810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612443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867143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328" y="205978"/>
            <a:ext cx="2602061" cy="4278248"/>
          </a:xfrm>
        </p:spPr>
        <p:txBody>
          <a:bodyPr>
            <a:normAutofit/>
          </a:bodyPr>
          <a:lstStyle>
            <a:lvl1pPr>
              <a:defRPr sz="3600">
                <a:solidFill>
                  <a:schemeClr val="bg1"/>
                </a:solidFill>
              </a:defRPr>
            </a:lvl1pPr>
          </a:lstStyle>
          <a:p>
            <a:endParaRPr lang="en-US" dirty="0"/>
          </a:p>
        </p:txBody>
      </p:sp>
      <p:sp>
        <p:nvSpPr>
          <p:cNvPr id="3" name="Date Placeholder 2"/>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64447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9770" y="1428911"/>
            <a:ext cx="8377031" cy="1138482"/>
          </a:xfrm>
        </p:spPr>
        <p:txBody>
          <a:bodyPr/>
          <a:lstStyle/>
          <a:p>
            <a:r>
              <a:rPr lang="en-CA" dirty="0"/>
              <a:t>Click to edit Master title style</a:t>
            </a:r>
            <a:endParaRPr lang="en-US" dirty="0"/>
          </a:p>
        </p:txBody>
      </p:sp>
      <p:sp>
        <p:nvSpPr>
          <p:cNvPr id="3" name="Date Placeholder 2"/>
          <p:cNvSpPr>
            <a:spLocks noGrp="1"/>
          </p:cNvSpPr>
          <p:nvPr>
            <p:ph type="dt" sz="half" idx="10"/>
          </p:nvPr>
        </p:nvSpPr>
        <p:spPr/>
        <p:txBody>
          <a:bodyPr/>
          <a:lstStyle/>
          <a:p>
            <a:fld id="{52FBFD14-192E-BE44-B48C-0F1F28649908}"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2D16DA-C183-B848-8B8F-41D5F2B3E5EF}" type="slidenum">
              <a:rPr lang="en-US" smtClean="0"/>
              <a:t>‹#›</a:t>
            </a:fld>
            <a:endParaRPr lang="en-US" dirty="0"/>
          </a:p>
        </p:txBody>
      </p:sp>
    </p:spTree>
    <p:extLst>
      <p:ext uri="{BB962C8B-B14F-4D97-AF65-F5344CB8AC3E}">
        <p14:creationId xmlns:p14="http://schemas.microsoft.com/office/powerpoint/2010/main" val="1126198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ign-on">
    <p:spTree>
      <p:nvGrpSpPr>
        <p:cNvPr id="1" name=""/>
        <p:cNvGrpSpPr/>
        <p:nvPr/>
      </p:nvGrpSpPr>
      <p:grpSpPr>
        <a:xfrm>
          <a:off x="0" y="0"/>
          <a:ext cx="0" cy="0"/>
          <a:chOff x="0" y="0"/>
          <a:chExt cx="0" cy="0"/>
        </a:xfrm>
      </p:grpSpPr>
      <p:sp>
        <p:nvSpPr>
          <p:cNvPr id="2" name="Titel 1"/>
          <p:cNvSpPr>
            <a:spLocks noGrp="1"/>
          </p:cNvSpPr>
          <p:nvPr>
            <p:ph type="ctrTitle"/>
          </p:nvPr>
        </p:nvSpPr>
        <p:spPr>
          <a:xfrm>
            <a:off x="3709324" y="951570"/>
            <a:ext cx="5171743" cy="1744288"/>
          </a:xfrm>
        </p:spPr>
        <p:txBody>
          <a:bodyPr/>
          <a:lstStyle/>
          <a:p>
            <a:r>
              <a:rPr lang="nl-NL" dirty="0"/>
              <a:t>Klik om de stijl te bewerken</a:t>
            </a:r>
          </a:p>
        </p:txBody>
      </p:sp>
      <p:sp>
        <p:nvSpPr>
          <p:cNvPr id="3" name="Ondertitel 2"/>
          <p:cNvSpPr>
            <a:spLocks noGrp="1"/>
          </p:cNvSpPr>
          <p:nvPr>
            <p:ph type="subTitle" idx="1"/>
          </p:nvPr>
        </p:nvSpPr>
        <p:spPr>
          <a:xfrm>
            <a:off x="3761910" y="2914650"/>
            <a:ext cx="5118624" cy="1628802"/>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dirty="0"/>
              <a:t>Klik om het opmaakprofiel van de modelondertitel te bewerken</a:t>
            </a:r>
          </a:p>
        </p:txBody>
      </p:sp>
      <p:sp>
        <p:nvSpPr>
          <p:cNvPr id="4" name="Tijdelijke aanduiding voor datum 3"/>
          <p:cNvSpPr>
            <a:spLocks noGrp="1"/>
          </p:cNvSpPr>
          <p:nvPr>
            <p:ph type="dt" sz="half" idx="10"/>
          </p:nvPr>
        </p:nvSpPr>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8" name="Rechthoek 7"/>
          <p:cNvSpPr/>
          <p:nvPr userDrawn="1"/>
        </p:nvSpPr>
        <p:spPr>
          <a:xfrm>
            <a:off x="0" y="819126"/>
            <a:ext cx="3518883" cy="3861250"/>
          </a:xfrm>
          <a:prstGeom prst="rect">
            <a:avLst/>
          </a:prstGeom>
          <a:solidFill>
            <a:srgbClr val="08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sp>
        <p:nvSpPr>
          <p:cNvPr id="9" name="Tekstvak 8"/>
          <p:cNvSpPr txBox="1"/>
          <p:nvPr userDrawn="1"/>
        </p:nvSpPr>
        <p:spPr>
          <a:xfrm>
            <a:off x="4302435" y="3435846"/>
            <a:ext cx="4071934" cy="669414"/>
          </a:xfrm>
          <a:prstGeom prst="rect">
            <a:avLst/>
          </a:prstGeom>
          <a:noFill/>
        </p:spPr>
        <p:txBody>
          <a:bodyPr wrap="square" rtlCol="0">
            <a:spAutoFit/>
          </a:bodyPr>
          <a:lstStyle/>
          <a:p>
            <a:pPr algn="ctr" defTabSz="685800"/>
            <a:r>
              <a:rPr lang="nl-NL" sz="1350" b="1" dirty="0">
                <a:solidFill>
                  <a:prstClr val="white"/>
                </a:solidFill>
                <a:latin typeface="Arial" pitchFamily="34" charset="0"/>
                <a:cs typeface="Arial" pitchFamily="34" charset="0"/>
              </a:rPr>
              <a:t>Solution Provider </a:t>
            </a:r>
            <a:r>
              <a:rPr lang="nl-NL" sz="1350" dirty="0">
                <a:solidFill>
                  <a:prstClr val="white"/>
                </a:solidFill>
                <a:latin typeface="Arial" pitchFamily="34" charset="0"/>
                <a:cs typeface="Arial" pitchFamily="34" charset="0"/>
              </a:rPr>
              <a:t>bij bodemsanering</a:t>
            </a:r>
          </a:p>
          <a:p>
            <a:pPr algn="ctr" defTabSz="685800"/>
            <a:endParaRPr lang="nl-NL" sz="1350" dirty="0">
              <a:solidFill>
                <a:prstClr val="white"/>
              </a:solidFill>
              <a:latin typeface="Arial" pitchFamily="34" charset="0"/>
              <a:cs typeface="Arial" pitchFamily="34" charset="0"/>
            </a:endParaRPr>
          </a:p>
          <a:p>
            <a:pPr algn="ctr" defTabSz="685800"/>
            <a:r>
              <a:rPr lang="en-US" sz="1050" i="1" dirty="0">
                <a:solidFill>
                  <a:prstClr val="white"/>
                </a:solidFill>
                <a:latin typeface="Arial" pitchFamily="34" charset="0"/>
                <a:cs typeface="Arial" pitchFamily="34" charset="0"/>
              </a:rPr>
              <a:t>Leading in soil and groundwater remediation</a:t>
            </a:r>
            <a:endParaRPr lang="nl-NL" sz="1050" i="1" dirty="0">
              <a:solidFill>
                <a:prstClr val="white"/>
              </a:solidFill>
              <a:latin typeface="Arial" pitchFamily="34" charset="0"/>
              <a:cs typeface="Arial" pitchFamily="34" charset="0"/>
            </a:endParaRPr>
          </a:p>
        </p:txBody>
      </p:sp>
      <p:grpSp>
        <p:nvGrpSpPr>
          <p:cNvPr id="15" name="Groep 14"/>
          <p:cNvGrpSpPr/>
          <p:nvPr userDrawn="1"/>
        </p:nvGrpSpPr>
        <p:grpSpPr>
          <a:xfrm>
            <a:off x="190441" y="819126"/>
            <a:ext cx="3085416" cy="2829951"/>
            <a:chOff x="190440" y="1420785"/>
            <a:chExt cx="3776366" cy="3773268"/>
          </a:xfrm>
        </p:grpSpPr>
        <p:pic>
          <p:nvPicPr>
            <p:cNvPr id="2052" name="Picture 4"/>
            <p:cNvPicPr>
              <a:picLocks noChangeAspect="1" noChangeArrowheads="1"/>
            </p:cNvPicPr>
            <p:nvPr userDrawn="1"/>
          </p:nvPicPr>
          <p:blipFill>
            <a:blip r:embed="rId2" cstate="screen"/>
            <a:srcRect/>
            <a:stretch>
              <a:fillRect/>
            </a:stretch>
          </p:blipFill>
          <p:spPr bwMode="auto">
            <a:xfrm>
              <a:off x="2162142" y="3392487"/>
              <a:ext cx="1800000" cy="1800000"/>
            </a:xfrm>
            <a:prstGeom prst="rect">
              <a:avLst/>
            </a:prstGeom>
            <a:noFill/>
            <a:ln w="9525">
              <a:solidFill>
                <a:schemeClr val="bg1"/>
              </a:solidFill>
              <a:miter lim="800000"/>
              <a:headEnd/>
              <a:tailEnd/>
            </a:ln>
          </p:spPr>
        </p:pic>
        <p:pic>
          <p:nvPicPr>
            <p:cNvPr id="2050" name="Picture 2"/>
            <p:cNvPicPr>
              <a:picLocks noChangeAspect="1" noChangeArrowheads="1"/>
            </p:cNvPicPr>
            <p:nvPr userDrawn="1"/>
          </p:nvPicPr>
          <p:blipFill>
            <a:blip r:embed="rId3" cstate="screen"/>
            <a:srcRect/>
            <a:stretch>
              <a:fillRect/>
            </a:stretch>
          </p:blipFill>
          <p:spPr bwMode="auto">
            <a:xfrm>
              <a:off x="190440" y="1420785"/>
              <a:ext cx="1793815" cy="1800000"/>
            </a:xfrm>
            <a:prstGeom prst="rect">
              <a:avLst/>
            </a:prstGeom>
            <a:noFill/>
            <a:ln w="9525">
              <a:solidFill>
                <a:schemeClr val="bg1"/>
              </a:solidFill>
              <a:miter lim="800000"/>
              <a:headEnd/>
              <a:tailEnd/>
            </a:ln>
          </p:spPr>
        </p:pic>
        <p:pic>
          <p:nvPicPr>
            <p:cNvPr id="2051" name="Picture 3"/>
            <p:cNvPicPr>
              <a:picLocks noChangeAspect="1" noChangeArrowheads="1"/>
            </p:cNvPicPr>
            <p:nvPr userDrawn="1"/>
          </p:nvPicPr>
          <p:blipFill>
            <a:blip r:embed="rId4" cstate="screen"/>
            <a:srcRect/>
            <a:stretch>
              <a:fillRect/>
            </a:stretch>
          </p:blipFill>
          <p:spPr bwMode="auto">
            <a:xfrm>
              <a:off x="2163708" y="1420785"/>
              <a:ext cx="1803098" cy="1800000"/>
            </a:xfrm>
            <a:prstGeom prst="rect">
              <a:avLst/>
            </a:prstGeom>
            <a:noFill/>
            <a:ln w="9525">
              <a:solidFill>
                <a:schemeClr val="bg1"/>
              </a:solidFill>
              <a:miter lim="800000"/>
              <a:headEnd/>
              <a:tailEnd/>
            </a:ln>
          </p:spPr>
        </p:pic>
        <p:pic>
          <p:nvPicPr>
            <p:cNvPr id="2053" name="Picture 5"/>
            <p:cNvPicPr>
              <a:picLocks noChangeAspect="1" noChangeArrowheads="1"/>
            </p:cNvPicPr>
            <p:nvPr userDrawn="1"/>
          </p:nvPicPr>
          <p:blipFill>
            <a:blip r:embed="rId5" cstate="screen"/>
            <a:srcRect/>
            <a:stretch>
              <a:fillRect/>
            </a:stretch>
          </p:blipFill>
          <p:spPr bwMode="auto">
            <a:xfrm>
              <a:off x="190440" y="3394053"/>
              <a:ext cx="1800000" cy="1800000"/>
            </a:xfrm>
            <a:prstGeom prst="rect">
              <a:avLst/>
            </a:prstGeom>
            <a:noFill/>
            <a:ln w="9525">
              <a:solidFill>
                <a:schemeClr val="bg1"/>
              </a:solidFill>
              <a:miter lim="800000"/>
              <a:headEnd/>
              <a:tailEnd/>
            </a:ln>
          </p:spPr>
        </p:pic>
      </p:grpSp>
      <p:sp>
        <p:nvSpPr>
          <p:cNvPr id="16" name="Tekstvak 15"/>
          <p:cNvSpPr txBox="1"/>
          <p:nvPr userDrawn="1"/>
        </p:nvSpPr>
        <p:spPr>
          <a:xfrm>
            <a:off x="0" y="3858835"/>
            <a:ext cx="3410871" cy="877163"/>
          </a:xfrm>
          <a:prstGeom prst="rect">
            <a:avLst/>
          </a:prstGeom>
          <a:noFill/>
        </p:spPr>
        <p:txBody>
          <a:bodyPr wrap="square" rtlCol="0">
            <a:spAutoFit/>
          </a:bodyPr>
          <a:lstStyle/>
          <a:p>
            <a:pPr algn="ctr" defTabSz="685800"/>
            <a:r>
              <a:rPr lang="nl-NL" sz="1350" b="1" dirty="0">
                <a:solidFill>
                  <a:prstClr val="white"/>
                </a:solidFill>
                <a:latin typeface="Arial" pitchFamily="34" charset="0"/>
                <a:cs typeface="Arial" pitchFamily="34" charset="0"/>
              </a:rPr>
              <a:t>Solution Provider </a:t>
            </a:r>
            <a:br>
              <a:rPr lang="nl-NL" sz="1350" b="1" dirty="0">
                <a:solidFill>
                  <a:prstClr val="white"/>
                </a:solidFill>
                <a:latin typeface="Arial" pitchFamily="34" charset="0"/>
                <a:cs typeface="Arial" pitchFamily="34" charset="0"/>
              </a:rPr>
            </a:br>
            <a:r>
              <a:rPr lang="nl-NL" sz="1350" dirty="0">
                <a:solidFill>
                  <a:prstClr val="white"/>
                </a:solidFill>
                <a:latin typeface="Arial" pitchFamily="34" charset="0"/>
                <a:cs typeface="Arial" pitchFamily="34" charset="0"/>
              </a:rPr>
              <a:t>in </a:t>
            </a:r>
            <a:r>
              <a:rPr lang="nl-NL" sz="1350" dirty="0" err="1">
                <a:solidFill>
                  <a:prstClr val="white"/>
                </a:solidFill>
                <a:latin typeface="Arial" pitchFamily="34" charset="0"/>
                <a:cs typeface="Arial" pitchFamily="34" charset="0"/>
              </a:rPr>
              <a:t>environmental</a:t>
            </a:r>
            <a:r>
              <a:rPr lang="nl-NL" sz="1350" dirty="0">
                <a:solidFill>
                  <a:prstClr val="white"/>
                </a:solidFill>
                <a:latin typeface="Arial" pitchFamily="34" charset="0"/>
                <a:cs typeface="Arial" pitchFamily="34" charset="0"/>
              </a:rPr>
              <a:t> asset management</a:t>
            </a:r>
          </a:p>
          <a:p>
            <a:pPr algn="ctr" defTabSz="685800"/>
            <a:endParaRPr lang="nl-NL" sz="1350" dirty="0">
              <a:solidFill>
                <a:prstClr val="white"/>
              </a:solidFill>
              <a:latin typeface="Arial" pitchFamily="34" charset="0"/>
              <a:cs typeface="Arial" pitchFamily="34" charset="0"/>
            </a:endParaRPr>
          </a:p>
          <a:p>
            <a:pPr algn="ctr" defTabSz="685800"/>
            <a:r>
              <a:rPr lang="en-US" sz="1050" i="1" dirty="0">
                <a:solidFill>
                  <a:prstClr val="white"/>
                </a:solidFill>
                <a:latin typeface="Arial" pitchFamily="34" charset="0"/>
                <a:cs typeface="Arial" pitchFamily="34" charset="0"/>
              </a:rPr>
              <a:t>Leading in soil and groundwater remediation</a:t>
            </a:r>
            <a:endParaRPr lang="nl-NL" sz="1050" i="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8074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GT Nieuw, titel&amp;object, technisch onderwerp">
    <p:spTree>
      <p:nvGrpSpPr>
        <p:cNvPr id="1" name=""/>
        <p:cNvGrpSpPr/>
        <p:nvPr/>
      </p:nvGrpSpPr>
      <p:grpSpPr>
        <a:xfrm>
          <a:off x="0" y="0"/>
          <a:ext cx="0" cy="0"/>
          <a:chOff x="0" y="0"/>
          <a:chExt cx="0" cy="0"/>
        </a:xfrm>
      </p:grpSpPr>
      <p:sp>
        <p:nvSpPr>
          <p:cNvPr id="2" name="Titel 1"/>
          <p:cNvSpPr>
            <a:spLocks noGrp="1"/>
          </p:cNvSpPr>
          <p:nvPr>
            <p:ph type="title"/>
          </p:nvPr>
        </p:nvSpPr>
        <p:spPr>
          <a:xfrm>
            <a:off x="263466" y="107122"/>
            <a:ext cx="6280236" cy="602465"/>
          </a:xfrm>
        </p:spPr>
        <p:txBody>
          <a:bodyPr>
            <a:noAutofit/>
          </a:bodyPr>
          <a:lstStyle>
            <a:lvl1pPr>
              <a:defRPr sz="2700">
                <a:solidFill>
                  <a:schemeClr val="bg1"/>
                </a:solidFill>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1687472" y="1200151"/>
            <a:ext cx="6999327" cy="3394472"/>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Rechthoek 6"/>
          <p:cNvSpPr/>
          <p:nvPr userDrawn="1"/>
        </p:nvSpPr>
        <p:spPr>
          <a:xfrm>
            <a:off x="0" y="819126"/>
            <a:ext cx="1358857" cy="3861250"/>
          </a:xfrm>
          <a:prstGeom prst="rect">
            <a:avLst/>
          </a:prstGeom>
          <a:solidFill>
            <a:srgbClr val="08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pic>
        <p:nvPicPr>
          <p:cNvPr id="12" name="Picture 2"/>
          <p:cNvPicPr>
            <a:picLocks noChangeAspect="1" noChangeArrowheads="1"/>
          </p:cNvPicPr>
          <p:nvPr userDrawn="1"/>
        </p:nvPicPr>
        <p:blipFill>
          <a:blip r:embed="rId2" cstate="screen">
            <a:duotone>
              <a:prstClr val="black"/>
              <a:schemeClr val="accent5">
                <a:tint val="45000"/>
                <a:satMod val="400000"/>
              </a:schemeClr>
            </a:duotone>
            <a:lum contrast="73000"/>
          </a:blip>
          <a:srcRect/>
          <a:stretch>
            <a:fillRect/>
          </a:stretch>
        </p:blipFill>
        <p:spPr bwMode="auto">
          <a:xfrm>
            <a:off x="153927" y="1476360"/>
            <a:ext cx="1080000" cy="821543"/>
          </a:xfrm>
          <a:prstGeom prst="rect">
            <a:avLst/>
          </a:prstGeom>
          <a:noFill/>
          <a:ln w="9525">
            <a:solidFill>
              <a:schemeClr val="bg1"/>
            </a:solidFill>
            <a:miter lim="800000"/>
            <a:headEnd/>
            <a:tailEnd/>
          </a:ln>
        </p:spPr>
      </p:pic>
      <p:pic>
        <p:nvPicPr>
          <p:cNvPr id="17" name="Picture 2"/>
          <p:cNvPicPr>
            <a:picLocks noChangeAspect="1" noChangeArrowheads="1"/>
          </p:cNvPicPr>
          <p:nvPr userDrawn="1"/>
        </p:nvPicPr>
        <p:blipFill>
          <a:blip r:embed="rId3" cstate="screen">
            <a:duotone>
              <a:prstClr val="black"/>
              <a:schemeClr val="accent5">
                <a:tint val="45000"/>
                <a:satMod val="400000"/>
              </a:schemeClr>
            </a:duotone>
            <a:lum contrast="73000"/>
          </a:blip>
          <a:srcRect/>
          <a:stretch>
            <a:fillRect/>
          </a:stretch>
        </p:blipFill>
        <p:spPr bwMode="auto">
          <a:xfrm>
            <a:off x="153927" y="2434826"/>
            <a:ext cx="1080000" cy="821543"/>
          </a:xfrm>
          <a:prstGeom prst="rect">
            <a:avLst/>
          </a:prstGeom>
          <a:noFill/>
          <a:ln w="9525">
            <a:solidFill>
              <a:schemeClr val="bg1"/>
            </a:solidFill>
            <a:miter lim="800000"/>
            <a:headEnd/>
            <a:tailEnd/>
          </a:ln>
        </p:spPr>
      </p:pic>
      <p:pic>
        <p:nvPicPr>
          <p:cNvPr id="19" name="Picture 2"/>
          <p:cNvPicPr>
            <a:picLocks noChangeAspect="1" noChangeArrowheads="1"/>
          </p:cNvPicPr>
          <p:nvPr userDrawn="1"/>
        </p:nvPicPr>
        <p:blipFill>
          <a:blip r:embed="rId4" cstate="screen">
            <a:duotone>
              <a:prstClr val="black"/>
              <a:schemeClr val="accent5">
                <a:tint val="45000"/>
                <a:satMod val="400000"/>
              </a:schemeClr>
            </a:duotone>
            <a:lum contrast="73000"/>
          </a:blip>
          <a:srcRect/>
          <a:stretch>
            <a:fillRect/>
          </a:stretch>
        </p:blipFill>
        <p:spPr bwMode="auto">
          <a:xfrm>
            <a:off x="153927" y="3393292"/>
            <a:ext cx="1080000" cy="821543"/>
          </a:xfrm>
          <a:prstGeom prst="rect">
            <a:avLst/>
          </a:prstGeom>
          <a:noFill/>
          <a:ln w="9525">
            <a:solidFill>
              <a:schemeClr val="bg1"/>
            </a:solidFill>
            <a:miter lim="800000"/>
            <a:headEnd/>
            <a:tailEnd/>
          </a:ln>
        </p:spPr>
      </p:pic>
      <p:sp>
        <p:nvSpPr>
          <p:cNvPr id="11"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13"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0" name="Tekstvak 9"/>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a:solidFill>
                  <a:prstClr val="white"/>
                </a:solidFill>
                <a:latin typeface="Arial" pitchFamily="34" charset="0"/>
                <a:cs typeface="Arial" pitchFamily="34" charset="0"/>
              </a:rPr>
              <a:t>Solution Provider </a:t>
            </a:r>
            <a:br>
              <a:rPr lang="nl-NL" sz="900" b="1" dirty="0">
                <a:solidFill>
                  <a:prstClr val="white"/>
                </a:solidFill>
                <a:latin typeface="Arial" pitchFamily="34" charset="0"/>
                <a:cs typeface="Arial" pitchFamily="34" charset="0"/>
              </a:rPr>
            </a:br>
            <a:r>
              <a:rPr lang="nl-NL" sz="900" dirty="0">
                <a:solidFill>
                  <a:prstClr val="white"/>
                </a:solidFill>
                <a:latin typeface="Arial" pitchFamily="34" charset="0"/>
                <a:cs typeface="Arial" pitchFamily="34" charset="0"/>
              </a:rPr>
              <a:t>in </a:t>
            </a:r>
            <a:r>
              <a:rPr lang="nl-NL" sz="900" dirty="0" err="1">
                <a:solidFill>
                  <a:prstClr val="white"/>
                </a:solidFill>
                <a:latin typeface="Arial" pitchFamily="34" charset="0"/>
                <a:cs typeface="Arial" pitchFamily="34" charset="0"/>
              </a:rPr>
              <a:t>environmental</a:t>
            </a:r>
            <a:r>
              <a:rPr lang="nl-NL" sz="900" dirty="0">
                <a:solidFill>
                  <a:prstClr val="white"/>
                </a:solidFill>
                <a:latin typeface="Arial" pitchFamily="34" charset="0"/>
                <a:cs typeface="Arial" pitchFamily="34" charset="0"/>
              </a:rPr>
              <a:t> asset management</a:t>
            </a:r>
          </a:p>
        </p:txBody>
      </p:sp>
    </p:spTree>
    <p:extLst>
      <p:ext uri="{BB962C8B-B14F-4D97-AF65-F5344CB8AC3E}">
        <p14:creationId xmlns:p14="http://schemas.microsoft.com/office/powerpoint/2010/main" val="353969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T Nieuw, titel&amp;object, monitoren">
    <p:spTree>
      <p:nvGrpSpPr>
        <p:cNvPr id="1" name=""/>
        <p:cNvGrpSpPr/>
        <p:nvPr/>
      </p:nvGrpSpPr>
      <p:grpSpPr>
        <a:xfrm>
          <a:off x="0" y="0"/>
          <a:ext cx="0" cy="0"/>
          <a:chOff x="0" y="0"/>
          <a:chExt cx="0" cy="0"/>
        </a:xfrm>
      </p:grpSpPr>
      <p:sp>
        <p:nvSpPr>
          <p:cNvPr id="7" name="Rechthoek 6"/>
          <p:cNvSpPr/>
          <p:nvPr userDrawn="1"/>
        </p:nvSpPr>
        <p:spPr>
          <a:xfrm>
            <a:off x="0" y="819126"/>
            <a:ext cx="1358857" cy="3861250"/>
          </a:xfrm>
          <a:prstGeom prst="rect">
            <a:avLst/>
          </a:prstGeom>
          <a:solidFill>
            <a:srgbClr val="08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pic>
        <p:nvPicPr>
          <p:cNvPr id="4098" name="Picture 2"/>
          <p:cNvPicPr>
            <a:picLocks noChangeAspect="1" noChangeArrowheads="1"/>
          </p:cNvPicPr>
          <p:nvPr userDrawn="1"/>
        </p:nvPicPr>
        <p:blipFill>
          <a:blip r:embed="rId2" cstate="screen">
            <a:duotone>
              <a:schemeClr val="accent1">
                <a:shade val="45000"/>
                <a:satMod val="135000"/>
              </a:schemeClr>
              <a:prstClr val="white"/>
            </a:duotone>
          </a:blip>
          <a:srcRect/>
          <a:stretch>
            <a:fillRect/>
          </a:stretch>
        </p:blipFill>
        <p:spPr bwMode="auto">
          <a:xfrm>
            <a:off x="117414" y="1476360"/>
            <a:ext cx="1095390" cy="821543"/>
          </a:xfrm>
          <a:prstGeom prst="rect">
            <a:avLst/>
          </a:prstGeom>
          <a:noFill/>
          <a:ln w="9525">
            <a:solidFill>
              <a:schemeClr val="bg1"/>
            </a:solidFill>
            <a:miter lim="800000"/>
            <a:headEnd/>
            <a:tailEnd/>
          </a:ln>
          <a:effectLst/>
        </p:spPr>
      </p:pic>
      <p:pic>
        <p:nvPicPr>
          <p:cNvPr id="18" name="Picture 2"/>
          <p:cNvPicPr>
            <a:picLocks noChangeAspect="1" noChangeArrowheads="1"/>
          </p:cNvPicPr>
          <p:nvPr userDrawn="1"/>
        </p:nvPicPr>
        <p:blipFill>
          <a:blip r:embed="rId3" cstate="screen">
            <a:duotone>
              <a:schemeClr val="accent1">
                <a:shade val="45000"/>
                <a:satMod val="135000"/>
              </a:schemeClr>
              <a:prstClr val="white"/>
            </a:duotone>
          </a:blip>
          <a:srcRect/>
          <a:stretch>
            <a:fillRect/>
          </a:stretch>
        </p:blipFill>
        <p:spPr bwMode="auto">
          <a:xfrm>
            <a:off x="117414" y="2434826"/>
            <a:ext cx="1095390" cy="821543"/>
          </a:xfrm>
          <a:prstGeom prst="rect">
            <a:avLst/>
          </a:prstGeom>
          <a:noFill/>
          <a:ln w="9525">
            <a:solidFill>
              <a:schemeClr val="bg1"/>
            </a:solidFill>
            <a:miter lim="800000"/>
            <a:headEnd/>
            <a:tailEnd/>
          </a:ln>
          <a:effectLst/>
        </p:spPr>
      </p:pic>
      <p:pic>
        <p:nvPicPr>
          <p:cNvPr id="20" name="Picture 2"/>
          <p:cNvPicPr>
            <a:picLocks noChangeAspect="1" noChangeArrowheads="1"/>
          </p:cNvPicPr>
          <p:nvPr userDrawn="1"/>
        </p:nvPicPr>
        <p:blipFill>
          <a:blip r:embed="rId4" cstate="screen">
            <a:duotone>
              <a:schemeClr val="accent1">
                <a:shade val="45000"/>
                <a:satMod val="135000"/>
              </a:schemeClr>
              <a:prstClr val="white"/>
            </a:duotone>
          </a:blip>
          <a:srcRect/>
          <a:stretch>
            <a:fillRect/>
          </a:stretch>
        </p:blipFill>
        <p:spPr bwMode="auto">
          <a:xfrm>
            <a:off x="117414" y="3393292"/>
            <a:ext cx="1095390" cy="821543"/>
          </a:xfrm>
          <a:prstGeom prst="rect">
            <a:avLst/>
          </a:prstGeom>
          <a:noFill/>
          <a:ln w="9525">
            <a:solidFill>
              <a:schemeClr val="bg1"/>
            </a:solidFill>
            <a:miter lim="800000"/>
            <a:headEnd/>
            <a:tailEnd/>
          </a:ln>
          <a:effectLst/>
        </p:spPr>
      </p:pic>
      <p:sp>
        <p:nvSpPr>
          <p:cNvPr id="66" name="Tijdelijke aanduiding voor inhoud 2"/>
          <p:cNvSpPr>
            <a:spLocks noGrp="1"/>
          </p:cNvSpPr>
          <p:nvPr userDrawn="1">
            <p:ph idx="1"/>
          </p:nvPr>
        </p:nvSpPr>
        <p:spPr>
          <a:xfrm>
            <a:off x="1687472" y="1200151"/>
            <a:ext cx="6999327" cy="3394472"/>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tel 1"/>
          <p:cNvSpPr>
            <a:spLocks noGrp="1"/>
          </p:cNvSpPr>
          <p:nvPr>
            <p:ph type="title"/>
          </p:nvPr>
        </p:nvSpPr>
        <p:spPr>
          <a:xfrm>
            <a:off x="263466" y="107122"/>
            <a:ext cx="6280236" cy="602465"/>
          </a:xfrm>
        </p:spPr>
        <p:txBody>
          <a:bodyPr>
            <a:noAutofit/>
          </a:bodyPr>
          <a:lstStyle>
            <a:lvl1pPr>
              <a:defRPr sz="2700">
                <a:solidFill>
                  <a:schemeClr val="bg1"/>
                </a:solidFill>
                <a:latin typeface="Arial" pitchFamily="34" charset="0"/>
                <a:cs typeface="Arial" pitchFamily="34" charset="0"/>
              </a:defRPr>
            </a:lvl1pPr>
          </a:lstStyle>
          <a:p>
            <a:r>
              <a:rPr lang="nl-NL" dirty="0"/>
              <a:t>Klik om de stijl te bewerken</a:t>
            </a:r>
          </a:p>
        </p:txBody>
      </p:sp>
      <p:sp>
        <p:nvSpPr>
          <p:cNvPr id="13"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11"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5" name="Tekstvak 14"/>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a:solidFill>
                  <a:prstClr val="white"/>
                </a:solidFill>
                <a:latin typeface="Arial" pitchFamily="34" charset="0"/>
                <a:cs typeface="Arial" pitchFamily="34" charset="0"/>
              </a:rPr>
              <a:t>Solution Provider </a:t>
            </a:r>
            <a:br>
              <a:rPr lang="nl-NL" sz="900" b="1" dirty="0">
                <a:solidFill>
                  <a:prstClr val="white"/>
                </a:solidFill>
                <a:latin typeface="Arial" pitchFamily="34" charset="0"/>
                <a:cs typeface="Arial" pitchFamily="34" charset="0"/>
              </a:rPr>
            </a:br>
            <a:r>
              <a:rPr lang="nl-NL" sz="900" dirty="0">
                <a:solidFill>
                  <a:prstClr val="white"/>
                </a:solidFill>
                <a:latin typeface="Arial" pitchFamily="34" charset="0"/>
                <a:cs typeface="Arial" pitchFamily="34" charset="0"/>
              </a:rPr>
              <a:t>in </a:t>
            </a:r>
            <a:r>
              <a:rPr lang="nl-NL" sz="900" dirty="0" err="1">
                <a:solidFill>
                  <a:prstClr val="white"/>
                </a:solidFill>
                <a:latin typeface="Arial" pitchFamily="34" charset="0"/>
                <a:cs typeface="Arial" pitchFamily="34" charset="0"/>
              </a:rPr>
              <a:t>environmental</a:t>
            </a:r>
            <a:r>
              <a:rPr lang="nl-NL" sz="900" dirty="0">
                <a:solidFill>
                  <a:prstClr val="white"/>
                </a:solidFill>
                <a:latin typeface="Arial" pitchFamily="34" charset="0"/>
                <a:cs typeface="Arial" pitchFamily="34" charset="0"/>
              </a:rPr>
              <a:t> asset management</a:t>
            </a:r>
          </a:p>
        </p:txBody>
      </p:sp>
    </p:spTree>
    <p:extLst>
      <p:ext uri="{BB962C8B-B14F-4D97-AF65-F5344CB8AC3E}">
        <p14:creationId xmlns:p14="http://schemas.microsoft.com/office/powerpoint/2010/main" val="947788096"/>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T Nieuw, titel&amp;object, mensen">
    <p:spTree>
      <p:nvGrpSpPr>
        <p:cNvPr id="1" name=""/>
        <p:cNvGrpSpPr/>
        <p:nvPr/>
      </p:nvGrpSpPr>
      <p:grpSpPr>
        <a:xfrm>
          <a:off x="0" y="0"/>
          <a:ext cx="0" cy="0"/>
          <a:chOff x="0" y="0"/>
          <a:chExt cx="0" cy="0"/>
        </a:xfrm>
      </p:grpSpPr>
      <p:sp>
        <p:nvSpPr>
          <p:cNvPr id="7" name="Rechthoek 6"/>
          <p:cNvSpPr/>
          <p:nvPr userDrawn="1"/>
        </p:nvSpPr>
        <p:spPr>
          <a:xfrm>
            <a:off x="0" y="819126"/>
            <a:ext cx="1358857" cy="3861250"/>
          </a:xfrm>
          <a:prstGeom prst="rect">
            <a:avLst/>
          </a:prstGeom>
          <a:solidFill>
            <a:srgbClr val="08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sp>
        <p:nvSpPr>
          <p:cNvPr id="66" name="Tijdelijke aanduiding voor inhoud 2"/>
          <p:cNvSpPr>
            <a:spLocks noGrp="1"/>
          </p:cNvSpPr>
          <p:nvPr>
            <p:ph idx="1"/>
          </p:nvPr>
        </p:nvSpPr>
        <p:spPr>
          <a:xfrm>
            <a:off x="1687474" y="1202514"/>
            <a:ext cx="6999327" cy="3394472"/>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grpSp>
        <p:nvGrpSpPr>
          <p:cNvPr id="27" name="Groep 26"/>
          <p:cNvGrpSpPr/>
          <p:nvPr userDrawn="1"/>
        </p:nvGrpSpPr>
        <p:grpSpPr>
          <a:xfrm>
            <a:off x="117414" y="1476360"/>
            <a:ext cx="1095390" cy="2738475"/>
            <a:chOff x="1541421" y="1968480"/>
            <a:chExt cx="1095390" cy="3651300"/>
          </a:xfrm>
        </p:grpSpPr>
        <p:pic>
          <p:nvPicPr>
            <p:cNvPr id="5123" name="Picture 3"/>
            <p:cNvPicPr>
              <a:picLocks noChangeAspect="1" noChangeArrowheads="1"/>
            </p:cNvPicPr>
            <p:nvPr userDrawn="1"/>
          </p:nvPicPr>
          <p:blipFill>
            <a:blip r:embed="rId2" cstate="screen">
              <a:duotone>
                <a:schemeClr val="accent1">
                  <a:shade val="45000"/>
                  <a:satMod val="135000"/>
                </a:schemeClr>
                <a:prstClr val="white"/>
              </a:duotone>
            </a:blip>
            <a:srcRect/>
            <a:stretch>
              <a:fillRect/>
            </a:stretch>
          </p:blipFill>
          <p:spPr bwMode="auto">
            <a:xfrm>
              <a:off x="1541421" y="1968480"/>
              <a:ext cx="1091610" cy="1095390"/>
            </a:xfrm>
            <a:prstGeom prst="rect">
              <a:avLst/>
            </a:prstGeom>
            <a:noFill/>
            <a:ln>
              <a:solidFill>
                <a:schemeClr val="bg1"/>
              </a:solidFill>
            </a:ln>
          </p:spPr>
        </p:pic>
        <p:pic>
          <p:nvPicPr>
            <p:cNvPr id="5124" name="Picture 4"/>
            <p:cNvPicPr>
              <a:picLocks noChangeAspect="1" noChangeArrowheads="1"/>
            </p:cNvPicPr>
            <p:nvPr userDrawn="1"/>
          </p:nvPicPr>
          <p:blipFill>
            <a:blip r:embed="rId3" cstate="screen">
              <a:duotone>
                <a:schemeClr val="accent1">
                  <a:shade val="45000"/>
                  <a:satMod val="135000"/>
                </a:schemeClr>
                <a:prstClr val="white"/>
              </a:duotone>
            </a:blip>
            <a:srcRect/>
            <a:stretch>
              <a:fillRect/>
            </a:stretch>
          </p:blipFill>
          <p:spPr bwMode="auto">
            <a:xfrm>
              <a:off x="1541421" y="4524390"/>
              <a:ext cx="1095390" cy="1095390"/>
            </a:xfrm>
            <a:prstGeom prst="rect">
              <a:avLst/>
            </a:prstGeom>
            <a:noFill/>
            <a:ln>
              <a:solidFill>
                <a:schemeClr val="bg1"/>
              </a:solidFill>
            </a:ln>
          </p:spPr>
        </p:pic>
        <p:pic>
          <p:nvPicPr>
            <p:cNvPr id="26" name="Picture 3"/>
            <p:cNvPicPr>
              <a:picLocks noChangeAspect="1" noChangeArrowheads="1"/>
            </p:cNvPicPr>
            <p:nvPr userDrawn="1"/>
          </p:nvPicPr>
          <p:blipFill>
            <a:blip r:embed="rId4" cstate="screen">
              <a:duotone>
                <a:schemeClr val="accent1">
                  <a:shade val="45000"/>
                  <a:satMod val="135000"/>
                </a:schemeClr>
                <a:prstClr val="white"/>
              </a:duotone>
            </a:blip>
            <a:srcRect/>
            <a:stretch>
              <a:fillRect/>
            </a:stretch>
          </p:blipFill>
          <p:spPr bwMode="auto">
            <a:xfrm>
              <a:off x="1541421" y="3246435"/>
              <a:ext cx="1091610" cy="1095390"/>
            </a:xfrm>
            <a:prstGeom prst="rect">
              <a:avLst/>
            </a:prstGeom>
            <a:noFill/>
            <a:ln>
              <a:solidFill>
                <a:schemeClr val="bg1"/>
              </a:solidFill>
            </a:ln>
          </p:spPr>
        </p:pic>
      </p:grpSp>
      <p:sp>
        <p:nvSpPr>
          <p:cNvPr id="12" name="Titel 1"/>
          <p:cNvSpPr>
            <a:spLocks noGrp="1"/>
          </p:cNvSpPr>
          <p:nvPr>
            <p:ph type="title"/>
          </p:nvPr>
        </p:nvSpPr>
        <p:spPr>
          <a:xfrm>
            <a:off x="263466" y="107122"/>
            <a:ext cx="6280236" cy="602465"/>
          </a:xfrm>
        </p:spPr>
        <p:txBody>
          <a:bodyPr>
            <a:noAutofit/>
          </a:bodyPr>
          <a:lstStyle>
            <a:lvl1pPr>
              <a:defRPr sz="2700">
                <a:solidFill>
                  <a:schemeClr val="bg1"/>
                </a:solidFill>
                <a:latin typeface="Arial" pitchFamily="34" charset="0"/>
                <a:cs typeface="Arial" pitchFamily="34" charset="0"/>
              </a:defRPr>
            </a:lvl1pPr>
          </a:lstStyle>
          <a:p>
            <a:r>
              <a:rPr lang="nl-NL" dirty="0"/>
              <a:t>Klik om de stijl te bewerken</a:t>
            </a:r>
          </a:p>
        </p:txBody>
      </p:sp>
      <p:sp>
        <p:nvSpPr>
          <p:cNvPr id="13"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11"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6" name="Tekstvak 15"/>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a:solidFill>
                  <a:prstClr val="white"/>
                </a:solidFill>
                <a:latin typeface="Arial" pitchFamily="34" charset="0"/>
                <a:cs typeface="Arial" pitchFamily="34" charset="0"/>
              </a:rPr>
              <a:t>Solution Provider </a:t>
            </a:r>
            <a:br>
              <a:rPr lang="nl-NL" sz="900" b="1" dirty="0">
                <a:solidFill>
                  <a:prstClr val="white"/>
                </a:solidFill>
                <a:latin typeface="Arial" pitchFamily="34" charset="0"/>
                <a:cs typeface="Arial" pitchFamily="34" charset="0"/>
              </a:rPr>
            </a:br>
            <a:r>
              <a:rPr lang="nl-NL" sz="900" dirty="0">
                <a:solidFill>
                  <a:prstClr val="white"/>
                </a:solidFill>
                <a:latin typeface="Arial" pitchFamily="34" charset="0"/>
                <a:cs typeface="Arial" pitchFamily="34" charset="0"/>
              </a:rPr>
              <a:t>in </a:t>
            </a:r>
            <a:r>
              <a:rPr lang="nl-NL" sz="900" dirty="0" err="1">
                <a:solidFill>
                  <a:prstClr val="white"/>
                </a:solidFill>
                <a:latin typeface="Arial" pitchFamily="34" charset="0"/>
                <a:cs typeface="Arial" pitchFamily="34" charset="0"/>
              </a:rPr>
              <a:t>environmental</a:t>
            </a:r>
            <a:r>
              <a:rPr lang="nl-NL" sz="900" dirty="0">
                <a:solidFill>
                  <a:prstClr val="white"/>
                </a:solidFill>
                <a:latin typeface="Arial" pitchFamily="34" charset="0"/>
                <a:cs typeface="Arial" pitchFamily="34" charset="0"/>
              </a:rPr>
              <a:t> asset management</a:t>
            </a:r>
          </a:p>
        </p:txBody>
      </p:sp>
    </p:spTree>
    <p:extLst>
      <p:ext uri="{BB962C8B-B14F-4D97-AF65-F5344CB8AC3E}">
        <p14:creationId xmlns:p14="http://schemas.microsoft.com/office/powerpoint/2010/main" val="309128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2755484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GT Nieuw, titel&amp;object, geen foto">
    <p:spTree>
      <p:nvGrpSpPr>
        <p:cNvPr id="1" name=""/>
        <p:cNvGrpSpPr/>
        <p:nvPr/>
      </p:nvGrpSpPr>
      <p:grpSpPr>
        <a:xfrm>
          <a:off x="0" y="0"/>
          <a:ext cx="0" cy="0"/>
          <a:chOff x="0" y="0"/>
          <a:chExt cx="0" cy="0"/>
        </a:xfrm>
      </p:grpSpPr>
      <p:sp>
        <p:nvSpPr>
          <p:cNvPr id="7" name="Rechthoek 6"/>
          <p:cNvSpPr/>
          <p:nvPr userDrawn="1"/>
        </p:nvSpPr>
        <p:spPr>
          <a:xfrm>
            <a:off x="0" y="819126"/>
            <a:ext cx="1358857" cy="3861250"/>
          </a:xfrm>
          <a:prstGeom prst="rect">
            <a:avLst/>
          </a:prstGeom>
          <a:solidFill>
            <a:srgbClr val="08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sp>
        <p:nvSpPr>
          <p:cNvPr id="66" name="Tijdelijke aanduiding voor inhoud 2"/>
          <p:cNvSpPr>
            <a:spLocks noGrp="1"/>
          </p:cNvSpPr>
          <p:nvPr>
            <p:ph idx="1"/>
          </p:nvPr>
        </p:nvSpPr>
        <p:spPr>
          <a:xfrm>
            <a:off x="1687474" y="1202514"/>
            <a:ext cx="6999327" cy="3394472"/>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8"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1" name="Titel 1"/>
          <p:cNvSpPr>
            <a:spLocks noGrp="1"/>
          </p:cNvSpPr>
          <p:nvPr>
            <p:ph type="title"/>
          </p:nvPr>
        </p:nvSpPr>
        <p:spPr>
          <a:xfrm>
            <a:off x="263466" y="107122"/>
            <a:ext cx="6280236" cy="602465"/>
          </a:xfrm>
        </p:spPr>
        <p:txBody>
          <a:bodyPr>
            <a:noAutofit/>
          </a:bodyPr>
          <a:lstStyle>
            <a:lvl1pPr>
              <a:defRPr sz="2700">
                <a:solidFill>
                  <a:schemeClr val="bg1"/>
                </a:solidFill>
                <a:latin typeface="Arial" pitchFamily="34" charset="0"/>
                <a:cs typeface="Arial" pitchFamily="34" charset="0"/>
              </a:defRPr>
            </a:lvl1pPr>
          </a:lstStyle>
          <a:p>
            <a:r>
              <a:rPr lang="nl-NL" dirty="0"/>
              <a:t>Klik om de stijl te bewerken</a:t>
            </a:r>
          </a:p>
        </p:txBody>
      </p:sp>
      <p:sp>
        <p:nvSpPr>
          <p:cNvPr id="15" name="Tekstvak 14"/>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a:solidFill>
                  <a:prstClr val="white"/>
                </a:solidFill>
                <a:latin typeface="Arial" pitchFamily="34" charset="0"/>
                <a:cs typeface="Arial" pitchFamily="34" charset="0"/>
              </a:rPr>
              <a:t>Solution Provider </a:t>
            </a:r>
            <a:br>
              <a:rPr lang="nl-NL" sz="900" b="1" dirty="0">
                <a:solidFill>
                  <a:prstClr val="white"/>
                </a:solidFill>
                <a:latin typeface="Arial" pitchFamily="34" charset="0"/>
                <a:cs typeface="Arial" pitchFamily="34" charset="0"/>
              </a:rPr>
            </a:br>
            <a:r>
              <a:rPr lang="nl-NL" sz="900" dirty="0">
                <a:solidFill>
                  <a:prstClr val="white"/>
                </a:solidFill>
                <a:latin typeface="Arial" pitchFamily="34" charset="0"/>
                <a:cs typeface="Arial" pitchFamily="34" charset="0"/>
              </a:rPr>
              <a:t>in </a:t>
            </a:r>
            <a:r>
              <a:rPr lang="nl-NL" sz="900" dirty="0" err="1">
                <a:solidFill>
                  <a:prstClr val="white"/>
                </a:solidFill>
                <a:latin typeface="Arial" pitchFamily="34" charset="0"/>
                <a:cs typeface="Arial" pitchFamily="34" charset="0"/>
              </a:rPr>
              <a:t>environmental</a:t>
            </a:r>
            <a:r>
              <a:rPr lang="nl-NL" sz="900" dirty="0">
                <a:solidFill>
                  <a:prstClr val="white"/>
                </a:solidFill>
                <a:latin typeface="Arial" pitchFamily="34" charset="0"/>
                <a:cs typeface="Arial" pitchFamily="34" charset="0"/>
              </a:rPr>
              <a:t> asset management</a:t>
            </a:r>
          </a:p>
        </p:txBody>
      </p:sp>
    </p:spTree>
    <p:extLst>
      <p:ext uri="{BB962C8B-B14F-4D97-AF65-F5344CB8AC3E}">
        <p14:creationId xmlns:p14="http://schemas.microsoft.com/office/powerpoint/2010/main" val="3702240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GT NL 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279896" y="956051"/>
            <a:ext cx="4600638" cy="1744288"/>
          </a:xfrm>
        </p:spPr>
        <p:txBody>
          <a:bodyPr/>
          <a:lstStyle>
            <a:lvl1pPr>
              <a:defRPr baseline="0"/>
            </a:lvl1pPr>
          </a:lstStyle>
          <a:p>
            <a:r>
              <a:rPr lang="nl-NL" dirty="0" err="1"/>
              <a:t>Thank</a:t>
            </a:r>
            <a:r>
              <a:rPr lang="nl-NL" dirty="0"/>
              <a:t> </a:t>
            </a:r>
            <a:r>
              <a:rPr lang="nl-NL" dirty="0" err="1"/>
              <a:t>you</a:t>
            </a:r>
            <a:r>
              <a:rPr lang="nl-NL" dirty="0"/>
              <a:t> </a:t>
            </a:r>
            <a:br>
              <a:rPr lang="nl-NL" dirty="0"/>
            </a:br>
            <a:r>
              <a:rPr lang="nl-NL" dirty="0" err="1"/>
              <a:t>for</a:t>
            </a:r>
            <a:r>
              <a:rPr lang="nl-NL" dirty="0"/>
              <a:t> </a:t>
            </a:r>
            <a:br>
              <a:rPr lang="nl-NL" dirty="0"/>
            </a:br>
            <a:r>
              <a:rPr lang="nl-NL" dirty="0" err="1"/>
              <a:t>your</a:t>
            </a:r>
            <a:r>
              <a:rPr lang="nl-NL" dirty="0"/>
              <a:t> </a:t>
            </a:r>
            <a:r>
              <a:rPr lang="nl-NL" dirty="0" err="1"/>
              <a:t>attention</a:t>
            </a:r>
            <a:endParaRPr lang="nl-NL" dirty="0"/>
          </a:p>
        </p:txBody>
      </p:sp>
      <p:sp>
        <p:nvSpPr>
          <p:cNvPr id="4" name="Tijdelijke aanduiding voor datum 3"/>
          <p:cNvSpPr>
            <a:spLocks noGrp="1"/>
          </p:cNvSpPr>
          <p:nvPr>
            <p:ph type="dt" sz="half" idx="10"/>
          </p:nvPr>
        </p:nvSpPr>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8" name="Rechthoek 7"/>
          <p:cNvSpPr/>
          <p:nvPr userDrawn="1"/>
        </p:nvSpPr>
        <p:spPr>
          <a:xfrm>
            <a:off x="1" y="819126"/>
            <a:ext cx="3623171" cy="3861250"/>
          </a:xfrm>
          <a:prstGeom prst="rect">
            <a:avLst/>
          </a:prstGeom>
          <a:solidFill>
            <a:srgbClr val="08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sp>
        <p:nvSpPr>
          <p:cNvPr id="9" name="Tekstvak 8"/>
          <p:cNvSpPr txBox="1"/>
          <p:nvPr userDrawn="1"/>
        </p:nvSpPr>
        <p:spPr>
          <a:xfrm>
            <a:off x="4316409" y="3448062"/>
            <a:ext cx="4071934" cy="669414"/>
          </a:xfrm>
          <a:prstGeom prst="rect">
            <a:avLst/>
          </a:prstGeom>
          <a:noFill/>
        </p:spPr>
        <p:txBody>
          <a:bodyPr wrap="square" rtlCol="0">
            <a:spAutoFit/>
          </a:bodyPr>
          <a:lstStyle/>
          <a:p>
            <a:pPr algn="ctr" defTabSz="685800"/>
            <a:r>
              <a:rPr lang="nl-NL" sz="1350" b="1" dirty="0">
                <a:solidFill>
                  <a:prstClr val="white"/>
                </a:solidFill>
                <a:latin typeface="Arial" pitchFamily="34" charset="0"/>
                <a:cs typeface="Arial" pitchFamily="34" charset="0"/>
              </a:rPr>
              <a:t>Solution Provider </a:t>
            </a:r>
            <a:r>
              <a:rPr lang="nl-NL" sz="1350" dirty="0">
                <a:solidFill>
                  <a:prstClr val="white"/>
                </a:solidFill>
                <a:latin typeface="Arial" pitchFamily="34" charset="0"/>
                <a:cs typeface="Arial" pitchFamily="34" charset="0"/>
              </a:rPr>
              <a:t>bij bodemsanering</a:t>
            </a:r>
          </a:p>
          <a:p>
            <a:pPr algn="ctr" defTabSz="685800"/>
            <a:endParaRPr lang="nl-NL" sz="1350" dirty="0">
              <a:solidFill>
                <a:prstClr val="white"/>
              </a:solidFill>
              <a:latin typeface="Arial" pitchFamily="34" charset="0"/>
              <a:cs typeface="Arial" pitchFamily="34" charset="0"/>
            </a:endParaRPr>
          </a:p>
          <a:p>
            <a:pPr algn="ctr" defTabSz="685800"/>
            <a:r>
              <a:rPr lang="en-US" sz="1050" i="1" dirty="0">
                <a:solidFill>
                  <a:prstClr val="white"/>
                </a:solidFill>
                <a:latin typeface="Arial" pitchFamily="34" charset="0"/>
                <a:cs typeface="Arial" pitchFamily="34" charset="0"/>
              </a:rPr>
              <a:t>Leading in soil and groundwater remediation</a:t>
            </a:r>
            <a:endParaRPr lang="nl-NL" sz="1050" i="1" dirty="0">
              <a:solidFill>
                <a:prstClr val="white"/>
              </a:solidFill>
              <a:latin typeface="Arial" pitchFamily="34" charset="0"/>
              <a:cs typeface="Arial" pitchFamily="34" charset="0"/>
            </a:endParaRPr>
          </a:p>
        </p:txBody>
      </p:sp>
      <p:grpSp>
        <p:nvGrpSpPr>
          <p:cNvPr id="5" name="Groep 14"/>
          <p:cNvGrpSpPr/>
          <p:nvPr userDrawn="1"/>
        </p:nvGrpSpPr>
        <p:grpSpPr>
          <a:xfrm>
            <a:off x="190441" y="819126"/>
            <a:ext cx="3004407" cy="2829951"/>
            <a:chOff x="190440" y="1420785"/>
            <a:chExt cx="3776366" cy="3773268"/>
          </a:xfrm>
        </p:grpSpPr>
        <p:pic>
          <p:nvPicPr>
            <p:cNvPr id="2052" name="Picture 4"/>
            <p:cNvPicPr>
              <a:picLocks noChangeAspect="1" noChangeArrowheads="1"/>
            </p:cNvPicPr>
            <p:nvPr userDrawn="1"/>
          </p:nvPicPr>
          <p:blipFill>
            <a:blip r:embed="rId2" cstate="screen"/>
            <a:srcRect/>
            <a:stretch>
              <a:fillRect/>
            </a:stretch>
          </p:blipFill>
          <p:spPr bwMode="auto">
            <a:xfrm>
              <a:off x="2162142" y="3392487"/>
              <a:ext cx="1800000" cy="1800000"/>
            </a:xfrm>
            <a:prstGeom prst="rect">
              <a:avLst/>
            </a:prstGeom>
            <a:noFill/>
            <a:ln w="9525">
              <a:solidFill>
                <a:schemeClr val="bg1"/>
              </a:solidFill>
              <a:miter lim="800000"/>
              <a:headEnd/>
              <a:tailEnd/>
            </a:ln>
          </p:spPr>
        </p:pic>
        <p:pic>
          <p:nvPicPr>
            <p:cNvPr id="2050" name="Picture 2"/>
            <p:cNvPicPr>
              <a:picLocks noChangeAspect="1" noChangeArrowheads="1"/>
            </p:cNvPicPr>
            <p:nvPr userDrawn="1"/>
          </p:nvPicPr>
          <p:blipFill>
            <a:blip r:embed="rId3" cstate="screen"/>
            <a:srcRect/>
            <a:stretch>
              <a:fillRect/>
            </a:stretch>
          </p:blipFill>
          <p:spPr bwMode="auto">
            <a:xfrm>
              <a:off x="190440" y="1420785"/>
              <a:ext cx="1793815" cy="1800000"/>
            </a:xfrm>
            <a:prstGeom prst="rect">
              <a:avLst/>
            </a:prstGeom>
            <a:noFill/>
            <a:ln w="9525">
              <a:solidFill>
                <a:schemeClr val="bg1"/>
              </a:solidFill>
              <a:miter lim="800000"/>
              <a:headEnd/>
              <a:tailEnd/>
            </a:ln>
          </p:spPr>
        </p:pic>
        <p:pic>
          <p:nvPicPr>
            <p:cNvPr id="2051" name="Picture 3"/>
            <p:cNvPicPr>
              <a:picLocks noChangeAspect="1" noChangeArrowheads="1"/>
            </p:cNvPicPr>
            <p:nvPr userDrawn="1"/>
          </p:nvPicPr>
          <p:blipFill>
            <a:blip r:embed="rId4" cstate="screen"/>
            <a:srcRect/>
            <a:stretch>
              <a:fillRect/>
            </a:stretch>
          </p:blipFill>
          <p:spPr bwMode="auto">
            <a:xfrm>
              <a:off x="2163708" y="1420785"/>
              <a:ext cx="1803098" cy="1800000"/>
            </a:xfrm>
            <a:prstGeom prst="rect">
              <a:avLst/>
            </a:prstGeom>
            <a:noFill/>
            <a:ln w="9525">
              <a:solidFill>
                <a:schemeClr val="bg1"/>
              </a:solidFill>
              <a:miter lim="800000"/>
              <a:headEnd/>
              <a:tailEnd/>
            </a:ln>
          </p:spPr>
        </p:pic>
        <p:pic>
          <p:nvPicPr>
            <p:cNvPr id="2053" name="Picture 5"/>
            <p:cNvPicPr>
              <a:picLocks noChangeAspect="1" noChangeArrowheads="1"/>
            </p:cNvPicPr>
            <p:nvPr userDrawn="1"/>
          </p:nvPicPr>
          <p:blipFill>
            <a:blip r:embed="rId5" cstate="screen"/>
            <a:srcRect/>
            <a:stretch>
              <a:fillRect/>
            </a:stretch>
          </p:blipFill>
          <p:spPr bwMode="auto">
            <a:xfrm>
              <a:off x="190440" y="3394053"/>
              <a:ext cx="1800000" cy="1800000"/>
            </a:xfrm>
            <a:prstGeom prst="rect">
              <a:avLst/>
            </a:prstGeom>
            <a:noFill/>
            <a:ln w="9525">
              <a:solidFill>
                <a:schemeClr val="bg1"/>
              </a:solidFill>
              <a:miter lim="800000"/>
              <a:headEnd/>
              <a:tailEnd/>
            </a:ln>
          </p:spPr>
        </p:pic>
      </p:grpSp>
      <p:sp>
        <p:nvSpPr>
          <p:cNvPr id="16" name="Tekstvak 15"/>
          <p:cNvSpPr txBox="1"/>
          <p:nvPr userDrawn="1"/>
        </p:nvSpPr>
        <p:spPr>
          <a:xfrm>
            <a:off x="0" y="3858835"/>
            <a:ext cx="3545886" cy="877163"/>
          </a:xfrm>
          <a:prstGeom prst="rect">
            <a:avLst/>
          </a:prstGeom>
          <a:noFill/>
        </p:spPr>
        <p:txBody>
          <a:bodyPr wrap="square" rtlCol="0">
            <a:spAutoFit/>
          </a:bodyPr>
          <a:lstStyle/>
          <a:p>
            <a:pPr algn="ctr" defTabSz="685800"/>
            <a:r>
              <a:rPr lang="nl-NL" sz="1350" b="1" dirty="0">
                <a:solidFill>
                  <a:prstClr val="white"/>
                </a:solidFill>
                <a:latin typeface="Arial" pitchFamily="34" charset="0"/>
                <a:cs typeface="Arial" pitchFamily="34" charset="0"/>
              </a:rPr>
              <a:t>Solution Provider </a:t>
            </a:r>
            <a:br>
              <a:rPr lang="nl-NL" sz="1350" b="1" dirty="0">
                <a:solidFill>
                  <a:prstClr val="white"/>
                </a:solidFill>
                <a:latin typeface="Arial" pitchFamily="34" charset="0"/>
                <a:cs typeface="Arial" pitchFamily="34" charset="0"/>
              </a:rPr>
            </a:br>
            <a:r>
              <a:rPr lang="nl-NL" sz="1350" dirty="0">
                <a:solidFill>
                  <a:prstClr val="white"/>
                </a:solidFill>
                <a:latin typeface="Arial" pitchFamily="34" charset="0"/>
                <a:cs typeface="Arial" pitchFamily="34" charset="0"/>
              </a:rPr>
              <a:t>in </a:t>
            </a:r>
            <a:r>
              <a:rPr lang="nl-NL" sz="1350" dirty="0" err="1">
                <a:solidFill>
                  <a:prstClr val="white"/>
                </a:solidFill>
                <a:latin typeface="Arial" pitchFamily="34" charset="0"/>
                <a:cs typeface="Arial" pitchFamily="34" charset="0"/>
              </a:rPr>
              <a:t>environmental</a:t>
            </a:r>
            <a:r>
              <a:rPr lang="nl-NL" sz="1350" dirty="0">
                <a:solidFill>
                  <a:prstClr val="white"/>
                </a:solidFill>
                <a:latin typeface="Arial" pitchFamily="34" charset="0"/>
                <a:cs typeface="Arial" pitchFamily="34" charset="0"/>
              </a:rPr>
              <a:t> asset management</a:t>
            </a:r>
          </a:p>
          <a:p>
            <a:pPr algn="ctr" defTabSz="685800"/>
            <a:endParaRPr lang="nl-NL" sz="1350" dirty="0">
              <a:solidFill>
                <a:prstClr val="white"/>
              </a:solidFill>
              <a:latin typeface="Arial" pitchFamily="34" charset="0"/>
              <a:cs typeface="Arial" pitchFamily="34" charset="0"/>
            </a:endParaRPr>
          </a:p>
          <a:p>
            <a:pPr algn="ctr" defTabSz="685800"/>
            <a:r>
              <a:rPr lang="en-US" sz="1050" i="1" dirty="0">
                <a:solidFill>
                  <a:prstClr val="white"/>
                </a:solidFill>
                <a:latin typeface="Arial" pitchFamily="34" charset="0"/>
                <a:cs typeface="Arial" pitchFamily="34" charset="0"/>
              </a:rPr>
              <a:t>Leading in soil and groundwater remediation</a:t>
            </a:r>
            <a:endParaRPr lang="nl-NL" sz="1050" i="1" dirty="0">
              <a:solidFill>
                <a:prstClr val="white"/>
              </a:solidFill>
              <a:latin typeface="Arial" pitchFamily="34" charset="0"/>
              <a:cs typeface="Arial" pitchFamily="34" charset="0"/>
            </a:endParaRPr>
          </a:p>
        </p:txBody>
      </p:sp>
      <p:sp>
        <p:nvSpPr>
          <p:cNvPr id="13" name="Rechthoek 12"/>
          <p:cNvSpPr/>
          <p:nvPr userDrawn="1"/>
        </p:nvSpPr>
        <p:spPr>
          <a:xfrm>
            <a:off x="3623172" y="2822204"/>
            <a:ext cx="5520829" cy="1862163"/>
          </a:xfrm>
          <a:prstGeom prst="rect">
            <a:avLst/>
          </a:prstGeom>
          <a:solidFill>
            <a:srgbClr val="08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sp>
        <p:nvSpPr>
          <p:cNvPr id="15" name="Tekstvak 14"/>
          <p:cNvSpPr txBox="1"/>
          <p:nvPr userDrawn="1"/>
        </p:nvSpPr>
        <p:spPr>
          <a:xfrm>
            <a:off x="4535996" y="2841780"/>
            <a:ext cx="4133844" cy="2008242"/>
          </a:xfrm>
          <a:prstGeom prst="rect">
            <a:avLst/>
          </a:prstGeom>
          <a:noFill/>
        </p:spPr>
        <p:txBody>
          <a:bodyPr wrap="square" rtlCol="0">
            <a:spAutoFit/>
          </a:bodyPr>
          <a:lstStyle/>
          <a:p>
            <a:pPr defTabSz="685800">
              <a:tabLst>
                <a:tab pos="1350000" algn="r"/>
                <a:tab pos="1479600" algn="l"/>
                <a:tab pos="1485000" algn="l"/>
              </a:tabLst>
            </a:pPr>
            <a:r>
              <a:rPr lang="nl-NL" sz="1350" b="1" dirty="0">
                <a:solidFill>
                  <a:prstClr val="white"/>
                </a:solidFill>
                <a:latin typeface="Arial" pitchFamily="34" charset="0"/>
                <a:cs typeface="Arial" pitchFamily="34" charset="0"/>
              </a:rPr>
              <a:t>	Groundwater 	Technology </a:t>
            </a:r>
          </a:p>
          <a:p>
            <a:pPr algn="ctr" defTabSz="685800">
              <a:tabLst>
                <a:tab pos="1350000" algn="r"/>
                <a:tab pos="1479600" algn="l"/>
                <a:tab pos="1485000" algn="l"/>
              </a:tabLst>
            </a:pPr>
            <a:endParaRPr lang="nl-NL" sz="1050" dirty="0">
              <a:solidFill>
                <a:prstClr val="white"/>
              </a:solidFill>
              <a:latin typeface="Arial" pitchFamily="34" charset="0"/>
              <a:cs typeface="Arial" pitchFamily="34" charset="0"/>
            </a:endParaRPr>
          </a:p>
          <a:p>
            <a:pPr defTabSz="685800">
              <a:tabLst>
                <a:tab pos="1350000" algn="r"/>
                <a:tab pos="1479600" algn="l"/>
                <a:tab pos="1485000" algn="l"/>
              </a:tabLst>
              <a:defRPr/>
            </a:pPr>
            <a:r>
              <a:rPr lang="nl-NL" sz="1050" dirty="0">
                <a:solidFill>
                  <a:prstClr val="white"/>
                </a:solidFill>
                <a:latin typeface="Arial" pitchFamily="34" charset="0"/>
                <a:cs typeface="Arial" pitchFamily="34" charset="0"/>
              </a:rPr>
              <a:t>	</a:t>
            </a:r>
            <a:r>
              <a:rPr lang="nl-NL" sz="900" dirty="0">
                <a:solidFill>
                  <a:prstClr val="white"/>
                </a:solidFill>
                <a:latin typeface="Arial" pitchFamily="34" charset="0"/>
                <a:cs typeface="Arial" pitchFamily="34" charset="0"/>
              </a:rPr>
              <a:t>Sheffieldstraat 13	</a:t>
            </a:r>
          </a:p>
          <a:p>
            <a:pPr defTabSz="685800">
              <a:tabLst>
                <a:tab pos="1350000" algn="r"/>
                <a:tab pos="1479600" algn="l"/>
                <a:tab pos="1485000" algn="l"/>
              </a:tabLst>
              <a:defRPr/>
            </a:pPr>
            <a:r>
              <a:rPr lang="nl-NL" sz="900" dirty="0">
                <a:solidFill>
                  <a:prstClr val="white"/>
                </a:solidFill>
                <a:latin typeface="Arial" pitchFamily="34" charset="0"/>
                <a:cs typeface="Arial" pitchFamily="34" charset="0"/>
              </a:rPr>
              <a:t>	3047 AN  Rotterdam	</a:t>
            </a:r>
          </a:p>
          <a:p>
            <a:pPr defTabSz="685800">
              <a:tabLst>
                <a:tab pos="1350000" algn="r"/>
                <a:tab pos="1479600" algn="l"/>
                <a:tab pos="1485000" algn="l"/>
              </a:tabLst>
              <a:defRPr/>
            </a:pPr>
            <a:r>
              <a:rPr lang="nl-NL" sz="900" dirty="0">
                <a:solidFill>
                  <a:prstClr val="white"/>
                </a:solidFill>
                <a:latin typeface="Arial" pitchFamily="34" charset="0"/>
                <a:cs typeface="Arial" pitchFamily="34" charset="0"/>
              </a:rPr>
              <a:t>	P.O. Box 12115	</a:t>
            </a:r>
          </a:p>
          <a:p>
            <a:pPr defTabSz="685800">
              <a:tabLst>
                <a:tab pos="1350000" algn="r"/>
                <a:tab pos="1479600" algn="l"/>
                <a:tab pos="1485000" algn="l"/>
              </a:tabLst>
            </a:pPr>
            <a:r>
              <a:rPr lang="nl-NL" sz="900" dirty="0">
                <a:solidFill>
                  <a:prstClr val="white"/>
                </a:solidFill>
                <a:latin typeface="Arial" pitchFamily="34" charset="0"/>
                <a:cs typeface="Arial" pitchFamily="34" charset="0"/>
              </a:rPr>
              <a:t>	3004 CG  Rotterdam</a:t>
            </a:r>
          </a:p>
          <a:p>
            <a:pPr defTabSz="807244">
              <a:tabLst>
                <a:tab pos="1343025" algn="r"/>
                <a:tab pos="1478756" algn="l"/>
                <a:tab pos="1484710" algn="l"/>
              </a:tabLst>
            </a:pPr>
            <a:r>
              <a:rPr lang="nl-NL" sz="900" dirty="0">
                <a:solidFill>
                  <a:prstClr val="white"/>
                </a:solidFill>
                <a:latin typeface="Arial" pitchFamily="34" charset="0"/>
                <a:cs typeface="Arial" pitchFamily="34" charset="0"/>
              </a:rPr>
              <a:t>	Nederland</a:t>
            </a:r>
          </a:p>
          <a:p>
            <a:pPr defTabSz="807244">
              <a:tabLst>
                <a:tab pos="1343025" algn="r"/>
                <a:tab pos="1478756" algn="l"/>
                <a:tab pos="1484710" algn="l"/>
              </a:tabLst>
            </a:pPr>
            <a:endParaRPr lang="nl-NL" sz="900" dirty="0">
              <a:solidFill>
                <a:prstClr val="white"/>
              </a:solidFill>
              <a:latin typeface="Arial" pitchFamily="34" charset="0"/>
              <a:cs typeface="Arial" pitchFamily="34" charset="0"/>
            </a:endParaRPr>
          </a:p>
          <a:p>
            <a:pPr defTabSz="807244">
              <a:tabLst>
                <a:tab pos="1343025" algn="r"/>
                <a:tab pos="1478756" algn="l"/>
                <a:tab pos="1484710" algn="l"/>
              </a:tabLst>
            </a:pPr>
            <a:r>
              <a:rPr lang="nl-NL" sz="900" dirty="0">
                <a:solidFill>
                  <a:prstClr val="white"/>
                </a:solidFill>
                <a:latin typeface="Arial" pitchFamily="34" charset="0"/>
                <a:cs typeface="Arial" pitchFamily="34" charset="0"/>
              </a:rPr>
              <a:t>E-mail: 	info@</a:t>
            </a:r>
            <a:r>
              <a:rPr lang="nl-NL" sz="900" dirty="0" err="1">
                <a:solidFill>
                  <a:prstClr val="white"/>
                </a:solidFill>
                <a:latin typeface="Arial" pitchFamily="34" charset="0"/>
                <a:cs typeface="Arial" pitchFamily="34" charset="0"/>
              </a:rPr>
              <a:t>gtbv.nl</a:t>
            </a:r>
            <a:r>
              <a:rPr lang="nl-NL" sz="900" dirty="0">
                <a:solidFill>
                  <a:prstClr val="white"/>
                </a:solidFill>
                <a:latin typeface="Arial" pitchFamily="34" charset="0"/>
                <a:cs typeface="Arial" pitchFamily="34" charset="0"/>
              </a:rPr>
              <a:t>	info@</a:t>
            </a:r>
            <a:r>
              <a:rPr lang="nl-NL" sz="900" dirty="0" err="1">
                <a:solidFill>
                  <a:prstClr val="white"/>
                </a:solidFill>
                <a:latin typeface="Arial" pitchFamily="34" charset="0"/>
                <a:cs typeface="Arial" pitchFamily="34" charset="0"/>
              </a:rPr>
              <a:t>gtbelgium.be</a:t>
            </a:r>
            <a:endParaRPr lang="nl-NL" sz="900" dirty="0">
              <a:solidFill>
                <a:prstClr val="white"/>
              </a:solidFill>
              <a:latin typeface="Arial" pitchFamily="34" charset="0"/>
              <a:cs typeface="Arial" pitchFamily="34" charset="0"/>
            </a:endParaRPr>
          </a:p>
          <a:p>
            <a:pPr defTabSz="807244">
              <a:tabLst>
                <a:tab pos="1343025" algn="r"/>
                <a:tab pos="1478756" algn="l"/>
                <a:tab pos="1484710" algn="l"/>
              </a:tabLst>
            </a:pPr>
            <a:r>
              <a:rPr lang="nl-NL" sz="900" dirty="0">
                <a:solidFill>
                  <a:prstClr val="white"/>
                </a:solidFill>
                <a:latin typeface="Arial" pitchFamily="34" charset="0"/>
                <a:cs typeface="Arial" pitchFamily="34" charset="0"/>
              </a:rPr>
              <a:t>Web: 	</a:t>
            </a:r>
            <a:r>
              <a:rPr lang="nl-NL" sz="900" dirty="0" err="1">
                <a:solidFill>
                  <a:prstClr val="white"/>
                </a:solidFill>
                <a:latin typeface="Arial" pitchFamily="34" charset="0"/>
                <a:cs typeface="Arial" pitchFamily="34" charset="0"/>
              </a:rPr>
              <a:t>www.gtbv.nl</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www.gtbelgium.be</a:t>
            </a:r>
            <a:endParaRPr lang="nl-NL" sz="900" dirty="0">
              <a:solidFill>
                <a:prstClr val="white"/>
              </a:solidFill>
              <a:latin typeface="Arial" pitchFamily="34" charset="0"/>
              <a:cs typeface="Arial" pitchFamily="34" charset="0"/>
            </a:endParaRPr>
          </a:p>
          <a:p>
            <a:pPr defTabSz="807244">
              <a:tabLst>
                <a:tab pos="1343025" algn="r"/>
                <a:tab pos="1478756" algn="l"/>
                <a:tab pos="1484710" algn="l"/>
              </a:tabLst>
            </a:pPr>
            <a:endParaRPr lang="nl-NL" sz="900" dirty="0">
              <a:solidFill>
                <a:prstClr val="white"/>
              </a:solidFill>
              <a:latin typeface="Arial" pitchFamily="34" charset="0"/>
              <a:cs typeface="Arial" pitchFamily="34" charset="0"/>
            </a:endParaRPr>
          </a:p>
          <a:p>
            <a:pPr defTabSz="807244">
              <a:tabLst>
                <a:tab pos="1343025" algn="r"/>
                <a:tab pos="1478756" algn="l"/>
                <a:tab pos="1484710" algn="l"/>
              </a:tabLst>
            </a:pPr>
            <a:r>
              <a:rPr lang="nl-NL" sz="900" dirty="0">
                <a:solidFill>
                  <a:prstClr val="white"/>
                </a:solidFill>
                <a:latin typeface="Arial" pitchFamily="34" charset="0"/>
                <a:cs typeface="Arial" pitchFamily="34" charset="0"/>
              </a:rPr>
              <a:t>Tel: 	+31 (0)10 238 2850	</a:t>
            </a:r>
            <a:r>
              <a:rPr lang="nl-NL" sz="900" dirty="0" err="1">
                <a:solidFill>
                  <a:prstClr val="white"/>
                </a:solidFill>
                <a:latin typeface="Arial" pitchFamily="34" charset="0"/>
                <a:cs typeface="Arial" pitchFamily="34" charset="0"/>
              </a:rPr>
              <a:t>Cell</a:t>
            </a:r>
            <a:r>
              <a:rPr lang="nl-NL" sz="900" dirty="0">
                <a:solidFill>
                  <a:prstClr val="white"/>
                </a:solidFill>
                <a:latin typeface="Arial" pitchFamily="34" charset="0"/>
                <a:cs typeface="Arial" pitchFamily="34" charset="0"/>
              </a:rPr>
              <a:t>: +31 65 391 6526	</a:t>
            </a:r>
          </a:p>
          <a:p>
            <a:pPr defTabSz="807244">
              <a:tabLst>
                <a:tab pos="1350000" algn="r"/>
                <a:tab pos="1479600" algn="l"/>
                <a:tab pos="1485000" algn="l"/>
              </a:tabLst>
              <a:defRPr/>
            </a:pPr>
            <a:r>
              <a:rPr lang="nl-NL" sz="900" dirty="0">
                <a:solidFill>
                  <a:prstClr val="white"/>
                </a:solidFill>
                <a:latin typeface="Arial" pitchFamily="34" charset="0"/>
                <a:cs typeface="Arial" pitchFamily="34" charset="0"/>
              </a:rPr>
              <a:t>	</a:t>
            </a:r>
          </a:p>
        </p:txBody>
      </p:sp>
    </p:spTree>
    <p:extLst>
      <p:ext uri="{BB962C8B-B14F-4D97-AF65-F5344CB8AC3E}">
        <p14:creationId xmlns:p14="http://schemas.microsoft.com/office/powerpoint/2010/main" val="1807274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Klik om de modelstijlen te bewerken</a:t>
            </a:r>
          </a:p>
        </p:txBody>
      </p:sp>
      <p:sp>
        <p:nvSpPr>
          <p:cNvPr id="7"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10"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6" name="Titel 1"/>
          <p:cNvSpPr>
            <a:spLocks noGrp="1"/>
          </p:cNvSpPr>
          <p:nvPr>
            <p:ph type="title"/>
          </p:nvPr>
        </p:nvSpPr>
        <p:spPr>
          <a:xfrm>
            <a:off x="263466" y="107122"/>
            <a:ext cx="6280236" cy="602465"/>
          </a:xfrm>
        </p:spPr>
        <p:txBody>
          <a:bodyPr>
            <a:noAutofit/>
          </a:bodyPr>
          <a:lstStyle>
            <a:lvl1pPr>
              <a:defRPr sz="2700">
                <a:solidFill>
                  <a:schemeClr val="bg1"/>
                </a:solidFill>
                <a:latin typeface="Arial" pitchFamily="34" charset="0"/>
                <a:cs typeface="Arial" pitchFamily="34" charset="0"/>
              </a:defRPr>
            </a:lvl1pPr>
          </a:lstStyle>
          <a:p>
            <a:r>
              <a:rPr lang="nl-NL" dirty="0"/>
              <a:t>Klik om de stijl te bewerken</a:t>
            </a:r>
          </a:p>
        </p:txBody>
      </p:sp>
      <p:sp>
        <p:nvSpPr>
          <p:cNvPr id="17" name="Tekstvak 16"/>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err="1">
                <a:solidFill>
                  <a:prstClr val="white"/>
                </a:solidFill>
                <a:latin typeface="Arial" pitchFamily="34" charset="0"/>
                <a:cs typeface="Arial" pitchFamily="34" charset="0"/>
              </a:rPr>
              <a:t>Solution</a:t>
            </a:r>
            <a:r>
              <a:rPr lang="nl-NL" sz="900" b="1" dirty="0">
                <a:solidFill>
                  <a:prstClr val="white"/>
                </a:solidFill>
                <a:latin typeface="Arial" pitchFamily="34" charset="0"/>
                <a:cs typeface="Arial" pitchFamily="34" charset="0"/>
              </a:rPr>
              <a:t> Provider </a:t>
            </a:r>
            <a:br>
              <a:rPr lang="nl-NL" sz="900" b="1" dirty="0">
                <a:solidFill>
                  <a:prstClr val="white"/>
                </a:solidFill>
                <a:latin typeface="Arial" pitchFamily="34" charset="0"/>
                <a:cs typeface="Arial" pitchFamily="34" charset="0"/>
              </a:rPr>
            </a:br>
            <a:r>
              <a:rPr lang="nl-NL" sz="900" dirty="0" err="1">
                <a:solidFill>
                  <a:prstClr val="white"/>
                </a:solidFill>
                <a:latin typeface="Arial" pitchFamily="34" charset="0"/>
                <a:cs typeface="Arial" pitchFamily="34" charset="0"/>
              </a:rPr>
              <a:t>for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soil</a:t>
            </a:r>
            <a:r>
              <a:rPr lang="nl-NL" sz="900" dirty="0">
                <a:solidFill>
                  <a:prstClr val="white"/>
                </a:solidFill>
                <a:latin typeface="Arial" pitchFamily="34" charset="0"/>
                <a:cs typeface="Arial" pitchFamily="34" charset="0"/>
              </a:rPr>
              <a:t> &amp; </a:t>
            </a:r>
            <a:r>
              <a:rPr lang="nl-NL" sz="900" dirty="0" err="1">
                <a:solidFill>
                  <a:prstClr val="white"/>
                </a:solidFill>
                <a:latin typeface="Arial" pitchFamily="34" charset="0"/>
                <a:cs typeface="Arial" pitchFamily="34" charset="0"/>
              </a:rPr>
              <a:t>groundwater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remediation</a:t>
            </a:r>
            <a:endParaRPr lang="nl-NL"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996157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11"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3" name="Titel 1"/>
          <p:cNvSpPr>
            <a:spLocks noGrp="1"/>
          </p:cNvSpPr>
          <p:nvPr>
            <p:ph type="title"/>
          </p:nvPr>
        </p:nvSpPr>
        <p:spPr>
          <a:xfrm>
            <a:off x="263466" y="107122"/>
            <a:ext cx="6280236" cy="602465"/>
          </a:xfrm>
        </p:spPr>
        <p:txBody>
          <a:bodyPr>
            <a:noAutofit/>
          </a:bodyPr>
          <a:lstStyle>
            <a:lvl1pPr>
              <a:defRPr sz="2700">
                <a:solidFill>
                  <a:schemeClr val="bg1"/>
                </a:solidFill>
                <a:latin typeface="Arial" pitchFamily="34" charset="0"/>
                <a:cs typeface="Arial" pitchFamily="34" charset="0"/>
              </a:defRPr>
            </a:lvl1pPr>
          </a:lstStyle>
          <a:p>
            <a:r>
              <a:rPr lang="nl-NL" dirty="0"/>
              <a:t>Klik om de stijl te bewerken</a:t>
            </a:r>
          </a:p>
        </p:txBody>
      </p:sp>
      <p:sp>
        <p:nvSpPr>
          <p:cNvPr id="14" name="Tekstvak 13"/>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err="1">
                <a:solidFill>
                  <a:prstClr val="white"/>
                </a:solidFill>
                <a:latin typeface="Arial" pitchFamily="34" charset="0"/>
                <a:cs typeface="Arial" pitchFamily="34" charset="0"/>
              </a:rPr>
              <a:t>Solution</a:t>
            </a:r>
            <a:r>
              <a:rPr lang="nl-NL" sz="900" b="1" dirty="0">
                <a:solidFill>
                  <a:prstClr val="white"/>
                </a:solidFill>
                <a:latin typeface="Arial" pitchFamily="34" charset="0"/>
                <a:cs typeface="Arial" pitchFamily="34" charset="0"/>
              </a:rPr>
              <a:t> Provider </a:t>
            </a:r>
            <a:br>
              <a:rPr lang="nl-NL" sz="900" b="1" dirty="0">
                <a:solidFill>
                  <a:prstClr val="white"/>
                </a:solidFill>
                <a:latin typeface="Arial" pitchFamily="34" charset="0"/>
                <a:cs typeface="Arial" pitchFamily="34" charset="0"/>
              </a:rPr>
            </a:br>
            <a:r>
              <a:rPr lang="nl-NL" sz="900" dirty="0" err="1">
                <a:solidFill>
                  <a:prstClr val="white"/>
                </a:solidFill>
                <a:latin typeface="Arial" pitchFamily="34" charset="0"/>
                <a:cs typeface="Arial" pitchFamily="34" charset="0"/>
              </a:rPr>
              <a:t>for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soil</a:t>
            </a:r>
            <a:r>
              <a:rPr lang="nl-NL" sz="900" dirty="0">
                <a:solidFill>
                  <a:prstClr val="white"/>
                </a:solidFill>
                <a:latin typeface="Arial" pitchFamily="34" charset="0"/>
                <a:cs typeface="Arial" pitchFamily="34" charset="0"/>
              </a:rPr>
              <a:t> &amp; </a:t>
            </a:r>
            <a:r>
              <a:rPr lang="nl-NL" sz="900" dirty="0" err="1">
                <a:solidFill>
                  <a:prstClr val="white"/>
                </a:solidFill>
                <a:latin typeface="Arial" pitchFamily="34" charset="0"/>
                <a:cs typeface="Arial" pitchFamily="34" charset="0"/>
              </a:rPr>
              <a:t>groundwater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remediation</a:t>
            </a:r>
            <a:endParaRPr lang="nl-NL"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1967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 om de modelstijlen te bewerken</a:t>
            </a:r>
          </a:p>
        </p:txBody>
      </p:sp>
      <p:sp>
        <p:nvSpPr>
          <p:cNvPr id="6" name="Tijdelijke aanduiding voor inhoud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9"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3" name="Titel 1"/>
          <p:cNvSpPr>
            <a:spLocks noGrp="1"/>
          </p:cNvSpPr>
          <p:nvPr>
            <p:ph type="title"/>
          </p:nvPr>
        </p:nvSpPr>
        <p:spPr>
          <a:xfrm>
            <a:off x="263466" y="107122"/>
            <a:ext cx="6280236" cy="602465"/>
          </a:xfrm>
        </p:spPr>
        <p:txBody>
          <a:bodyPr>
            <a:noAutofit/>
          </a:bodyPr>
          <a:lstStyle>
            <a:lvl1pPr>
              <a:defRPr sz="2700">
                <a:solidFill>
                  <a:schemeClr val="bg1"/>
                </a:solidFill>
                <a:latin typeface="Arial" pitchFamily="34" charset="0"/>
                <a:cs typeface="Arial" pitchFamily="34" charset="0"/>
              </a:defRPr>
            </a:lvl1pPr>
          </a:lstStyle>
          <a:p>
            <a:r>
              <a:rPr lang="nl-NL" dirty="0"/>
              <a:t>Klik om de stijl te bewerken</a:t>
            </a:r>
          </a:p>
        </p:txBody>
      </p:sp>
      <p:sp>
        <p:nvSpPr>
          <p:cNvPr id="14" name="Tekstvak 13"/>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err="1">
                <a:solidFill>
                  <a:prstClr val="white"/>
                </a:solidFill>
                <a:latin typeface="Arial" pitchFamily="34" charset="0"/>
                <a:cs typeface="Arial" pitchFamily="34" charset="0"/>
              </a:rPr>
              <a:t>Solution</a:t>
            </a:r>
            <a:r>
              <a:rPr lang="nl-NL" sz="900" b="1" dirty="0">
                <a:solidFill>
                  <a:prstClr val="white"/>
                </a:solidFill>
                <a:latin typeface="Arial" pitchFamily="34" charset="0"/>
                <a:cs typeface="Arial" pitchFamily="34" charset="0"/>
              </a:rPr>
              <a:t> Provider </a:t>
            </a:r>
            <a:br>
              <a:rPr lang="nl-NL" sz="900" b="1" dirty="0">
                <a:solidFill>
                  <a:prstClr val="white"/>
                </a:solidFill>
                <a:latin typeface="Arial" pitchFamily="34" charset="0"/>
                <a:cs typeface="Arial" pitchFamily="34" charset="0"/>
              </a:rPr>
            </a:br>
            <a:r>
              <a:rPr lang="nl-NL" sz="900" dirty="0" err="1">
                <a:solidFill>
                  <a:prstClr val="white"/>
                </a:solidFill>
                <a:latin typeface="Arial" pitchFamily="34" charset="0"/>
                <a:cs typeface="Arial" pitchFamily="34" charset="0"/>
              </a:rPr>
              <a:t>for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soil</a:t>
            </a:r>
            <a:r>
              <a:rPr lang="nl-NL" sz="900" dirty="0">
                <a:solidFill>
                  <a:prstClr val="white"/>
                </a:solidFill>
                <a:latin typeface="Arial" pitchFamily="34" charset="0"/>
                <a:cs typeface="Arial" pitchFamily="34" charset="0"/>
              </a:rPr>
              <a:t> &amp; </a:t>
            </a:r>
            <a:r>
              <a:rPr lang="nl-NL" sz="900" dirty="0" err="1">
                <a:solidFill>
                  <a:prstClr val="white"/>
                </a:solidFill>
                <a:latin typeface="Arial" pitchFamily="34" charset="0"/>
                <a:cs typeface="Arial" pitchFamily="34" charset="0"/>
              </a:rPr>
              <a:t>groundwater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remediation</a:t>
            </a:r>
            <a:endParaRPr lang="nl-NL"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6541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9"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1" name="Titel 1"/>
          <p:cNvSpPr>
            <a:spLocks noGrp="1"/>
          </p:cNvSpPr>
          <p:nvPr>
            <p:ph type="title"/>
          </p:nvPr>
        </p:nvSpPr>
        <p:spPr>
          <a:xfrm>
            <a:off x="263466" y="107122"/>
            <a:ext cx="6280236" cy="602465"/>
          </a:xfrm>
        </p:spPr>
        <p:txBody>
          <a:bodyPr>
            <a:noAutofit/>
          </a:bodyPr>
          <a:lstStyle>
            <a:lvl1pPr>
              <a:defRPr sz="2700">
                <a:solidFill>
                  <a:schemeClr val="bg1"/>
                </a:solidFill>
                <a:latin typeface="Arial" pitchFamily="34" charset="0"/>
                <a:cs typeface="Arial" pitchFamily="34" charset="0"/>
              </a:defRPr>
            </a:lvl1pPr>
          </a:lstStyle>
          <a:p>
            <a:r>
              <a:rPr lang="nl-NL" dirty="0"/>
              <a:t>Klik om de stijl te bewerken</a:t>
            </a:r>
          </a:p>
        </p:txBody>
      </p:sp>
      <p:sp>
        <p:nvSpPr>
          <p:cNvPr id="12" name="Tekstvak 11"/>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err="1">
                <a:solidFill>
                  <a:prstClr val="white"/>
                </a:solidFill>
                <a:latin typeface="Arial" pitchFamily="34" charset="0"/>
                <a:cs typeface="Arial" pitchFamily="34" charset="0"/>
              </a:rPr>
              <a:t>Solution</a:t>
            </a:r>
            <a:r>
              <a:rPr lang="nl-NL" sz="900" b="1" dirty="0">
                <a:solidFill>
                  <a:prstClr val="white"/>
                </a:solidFill>
                <a:latin typeface="Arial" pitchFamily="34" charset="0"/>
                <a:cs typeface="Arial" pitchFamily="34" charset="0"/>
              </a:rPr>
              <a:t> Provider </a:t>
            </a:r>
            <a:br>
              <a:rPr lang="nl-NL" sz="900" b="1" dirty="0">
                <a:solidFill>
                  <a:prstClr val="white"/>
                </a:solidFill>
                <a:latin typeface="Arial" pitchFamily="34" charset="0"/>
                <a:cs typeface="Arial" pitchFamily="34" charset="0"/>
              </a:rPr>
            </a:br>
            <a:r>
              <a:rPr lang="nl-NL" sz="900" dirty="0" err="1">
                <a:solidFill>
                  <a:prstClr val="white"/>
                </a:solidFill>
                <a:latin typeface="Arial" pitchFamily="34" charset="0"/>
                <a:cs typeface="Arial" pitchFamily="34" charset="0"/>
              </a:rPr>
              <a:t>for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soil</a:t>
            </a:r>
            <a:r>
              <a:rPr lang="nl-NL" sz="900" dirty="0">
                <a:solidFill>
                  <a:prstClr val="white"/>
                </a:solidFill>
                <a:latin typeface="Arial" pitchFamily="34" charset="0"/>
                <a:cs typeface="Arial" pitchFamily="34" charset="0"/>
              </a:rPr>
              <a:t> &amp; </a:t>
            </a:r>
            <a:r>
              <a:rPr lang="nl-NL" sz="900" dirty="0" err="1">
                <a:solidFill>
                  <a:prstClr val="white"/>
                </a:solidFill>
                <a:latin typeface="Arial" pitchFamily="34" charset="0"/>
                <a:cs typeface="Arial" pitchFamily="34" charset="0"/>
              </a:rPr>
              <a:t>groundwater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remediation</a:t>
            </a:r>
            <a:endParaRPr lang="nl-NL"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60662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tel 1"/>
          <p:cNvSpPr>
            <a:spLocks noGrp="1"/>
          </p:cNvSpPr>
          <p:nvPr>
            <p:ph type="title"/>
          </p:nvPr>
        </p:nvSpPr>
        <p:spPr>
          <a:xfrm>
            <a:off x="263466" y="107122"/>
            <a:ext cx="6280236" cy="602465"/>
          </a:xfrm>
        </p:spPr>
        <p:txBody>
          <a:bodyPr>
            <a:noAutofit/>
          </a:bodyPr>
          <a:lstStyle>
            <a:lvl1pPr>
              <a:defRPr sz="2700">
                <a:solidFill>
                  <a:schemeClr val="bg1"/>
                </a:solidFill>
                <a:latin typeface="Arial" pitchFamily="34" charset="0"/>
                <a:cs typeface="Arial" pitchFamily="34" charset="0"/>
              </a:defRPr>
            </a:lvl1pPr>
          </a:lstStyle>
          <a:p>
            <a:r>
              <a:rPr lang="nl-NL" dirty="0"/>
              <a:t>Klik om de stijl te bewerken</a:t>
            </a:r>
          </a:p>
        </p:txBody>
      </p:sp>
      <p:sp>
        <p:nvSpPr>
          <p:cNvPr id="6"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8"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0" name="Tekstvak 9"/>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err="1">
                <a:solidFill>
                  <a:prstClr val="white"/>
                </a:solidFill>
                <a:latin typeface="Arial" pitchFamily="34" charset="0"/>
                <a:cs typeface="Arial" pitchFamily="34" charset="0"/>
              </a:rPr>
              <a:t>Solution</a:t>
            </a:r>
            <a:r>
              <a:rPr lang="nl-NL" sz="900" b="1" dirty="0">
                <a:solidFill>
                  <a:prstClr val="white"/>
                </a:solidFill>
                <a:latin typeface="Arial" pitchFamily="34" charset="0"/>
                <a:cs typeface="Arial" pitchFamily="34" charset="0"/>
              </a:rPr>
              <a:t> Provider </a:t>
            </a:r>
            <a:br>
              <a:rPr lang="nl-NL" sz="900" b="1" dirty="0">
                <a:solidFill>
                  <a:prstClr val="white"/>
                </a:solidFill>
                <a:latin typeface="Arial" pitchFamily="34" charset="0"/>
                <a:cs typeface="Arial" pitchFamily="34" charset="0"/>
              </a:rPr>
            </a:br>
            <a:r>
              <a:rPr lang="nl-NL" sz="900" dirty="0" err="1">
                <a:solidFill>
                  <a:prstClr val="white"/>
                </a:solidFill>
                <a:latin typeface="Arial" pitchFamily="34" charset="0"/>
                <a:cs typeface="Arial" pitchFamily="34" charset="0"/>
              </a:rPr>
              <a:t>for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soil</a:t>
            </a:r>
            <a:r>
              <a:rPr lang="nl-NL" sz="900" dirty="0">
                <a:solidFill>
                  <a:prstClr val="white"/>
                </a:solidFill>
                <a:latin typeface="Arial" pitchFamily="34" charset="0"/>
                <a:cs typeface="Arial" pitchFamily="34" charset="0"/>
              </a:rPr>
              <a:t> &amp; </a:t>
            </a:r>
            <a:r>
              <a:rPr lang="nl-NL" sz="900" dirty="0" err="1">
                <a:solidFill>
                  <a:prstClr val="white"/>
                </a:solidFill>
                <a:latin typeface="Arial" pitchFamily="34" charset="0"/>
                <a:cs typeface="Arial" pitchFamily="34" charset="0"/>
              </a:rPr>
              <a:t>groundwater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remediation</a:t>
            </a:r>
            <a:endParaRPr lang="nl-NL"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6335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46032" y="819126"/>
            <a:ext cx="3008313" cy="871538"/>
          </a:xfrm>
        </p:spPr>
        <p:txBody>
          <a:bodyPr anchor="b"/>
          <a:lstStyle>
            <a:lvl1pPr algn="l">
              <a:defRPr sz="1500" b="1"/>
            </a:lvl1pPr>
          </a:lstStyle>
          <a:p>
            <a:r>
              <a:rPr lang="nl-NL" dirty="0"/>
              <a:t>Klik om de stijl te bewerken</a:t>
            </a:r>
          </a:p>
        </p:txBody>
      </p:sp>
      <p:sp>
        <p:nvSpPr>
          <p:cNvPr id="3" name="Tijdelijke aanduiding voor inhoud 2"/>
          <p:cNvSpPr>
            <a:spLocks noGrp="1"/>
          </p:cNvSpPr>
          <p:nvPr>
            <p:ph idx="1"/>
          </p:nvPr>
        </p:nvSpPr>
        <p:spPr>
          <a:xfrm>
            <a:off x="3575050" y="819127"/>
            <a:ext cx="5111750" cy="377549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1" y="1695439"/>
            <a:ext cx="3008313" cy="289918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dirty="0"/>
              <a:t>Klik om de modelstijlen te bewerken</a:t>
            </a:r>
          </a:p>
        </p:txBody>
      </p:sp>
      <p:sp>
        <p:nvSpPr>
          <p:cNvPr id="9"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11"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3" name="Tekstvak 12"/>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err="1">
                <a:solidFill>
                  <a:prstClr val="white"/>
                </a:solidFill>
                <a:latin typeface="Arial" pitchFamily="34" charset="0"/>
                <a:cs typeface="Arial" pitchFamily="34" charset="0"/>
              </a:rPr>
              <a:t>Solution</a:t>
            </a:r>
            <a:r>
              <a:rPr lang="nl-NL" sz="900" b="1" dirty="0">
                <a:solidFill>
                  <a:prstClr val="white"/>
                </a:solidFill>
                <a:latin typeface="Arial" pitchFamily="34" charset="0"/>
                <a:cs typeface="Arial" pitchFamily="34" charset="0"/>
              </a:rPr>
              <a:t> Provider </a:t>
            </a:r>
            <a:br>
              <a:rPr lang="nl-NL" sz="900" b="1" dirty="0">
                <a:solidFill>
                  <a:prstClr val="white"/>
                </a:solidFill>
                <a:latin typeface="Arial" pitchFamily="34" charset="0"/>
                <a:cs typeface="Arial" pitchFamily="34" charset="0"/>
              </a:rPr>
            </a:br>
            <a:r>
              <a:rPr lang="nl-NL" sz="900" dirty="0" err="1">
                <a:solidFill>
                  <a:prstClr val="white"/>
                </a:solidFill>
                <a:latin typeface="Arial" pitchFamily="34" charset="0"/>
                <a:cs typeface="Arial" pitchFamily="34" charset="0"/>
              </a:rPr>
              <a:t>for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soil</a:t>
            </a:r>
            <a:r>
              <a:rPr lang="nl-NL" sz="900" dirty="0">
                <a:solidFill>
                  <a:prstClr val="white"/>
                </a:solidFill>
                <a:latin typeface="Arial" pitchFamily="34" charset="0"/>
                <a:cs typeface="Arial" pitchFamily="34" charset="0"/>
              </a:rPr>
              <a:t> &amp; </a:t>
            </a:r>
            <a:r>
              <a:rPr lang="nl-NL" sz="900" dirty="0" err="1">
                <a:solidFill>
                  <a:prstClr val="white"/>
                </a:solidFill>
                <a:latin typeface="Arial" pitchFamily="34" charset="0"/>
                <a:cs typeface="Arial" pitchFamily="34" charset="0"/>
              </a:rPr>
              <a:t>groundwater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remediation</a:t>
            </a:r>
            <a:endParaRPr lang="nl-NL"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565640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1500" b="1"/>
            </a:lvl1pPr>
          </a:lstStyle>
          <a:p>
            <a:r>
              <a:rPr lang="nl-NL"/>
              <a:t>Klik om de stijl te bewerken</a:t>
            </a:r>
          </a:p>
        </p:txBody>
      </p:sp>
      <p:sp>
        <p:nvSpPr>
          <p:cNvPr id="3" name="Tijdelijke aanduiding voor afbeelding 2"/>
          <p:cNvSpPr>
            <a:spLocks noGrp="1"/>
          </p:cNvSpPr>
          <p:nvPr>
            <p:ph type="pic" idx="1"/>
          </p:nvPr>
        </p:nvSpPr>
        <p:spPr>
          <a:xfrm>
            <a:off x="1792288" y="819127"/>
            <a:ext cx="5486400" cy="272655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Klik om de modelstijlen te bewerken</a:t>
            </a:r>
          </a:p>
        </p:txBody>
      </p:sp>
      <p:sp>
        <p:nvSpPr>
          <p:cNvPr id="9"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11"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3" name="Tekstvak 12"/>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err="1">
                <a:solidFill>
                  <a:prstClr val="white"/>
                </a:solidFill>
                <a:latin typeface="Arial" pitchFamily="34" charset="0"/>
                <a:cs typeface="Arial" pitchFamily="34" charset="0"/>
              </a:rPr>
              <a:t>Solution</a:t>
            </a:r>
            <a:r>
              <a:rPr lang="nl-NL" sz="900" b="1" dirty="0">
                <a:solidFill>
                  <a:prstClr val="white"/>
                </a:solidFill>
                <a:latin typeface="Arial" pitchFamily="34" charset="0"/>
                <a:cs typeface="Arial" pitchFamily="34" charset="0"/>
              </a:rPr>
              <a:t> Provider </a:t>
            </a:r>
            <a:br>
              <a:rPr lang="nl-NL" sz="900" b="1" dirty="0">
                <a:solidFill>
                  <a:prstClr val="white"/>
                </a:solidFill>
                <a:latin typeface="Arial" pitchFamily="34" charset="0"/>
                <a:cs typeface="Arial" pitchFamily="34" charset="0"/>
              </a:rPr>
            </a:br>
            <a:r>
              <a:rPr lang="nl-NL" sz="900" dirty="0" err="1">
                <a:solidFill>
                  <a:prstClr val="white"/>
                </a:solidFill>
                <a:latin typeface="Arial" pitchFamily="34" charset="0"/>
                <a:cs typeface="Arial" pitchFamily="34" charset="0"/>
              </a:rPr>
              <a:t>for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soil</a:t>
            </a:r>
            <a:r>
              <a:rPr lang="nl-NL" sz="900" dirty="0">
                <a:solidFill>
                  <a:prstClr val="white"/>
                </a:solidFill>
                <a:latin typeface="Arial" pitchFamily="34" charset="0"/>
                <a:cs typeface="Arial" pitchFamily="34" charset="0"/>
              </a:rPr>
              <a:t> &amp; </a:t>
            </a:r>
            <a:r>
              <a:rPr lang="nl-NL" sz="900" dirty="0" err="1">
                <a:solidFill>
                  <a:prstClr val="white"/>
                </a:solidFill>
                <a:latin typeface="Arial" pitchFamily="34" charset="0"/>
                <a:cs typeface="Arial" pitchFamily="34" charset="0"/>
              </a:rPr>
              <a:t>groundwater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remediation</a:t>
            </a:r>
            <a:endParaRPr lang="nl-NL"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79349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6"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0" name="Tekstvak 9"/>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err="1">
                <a:solidFill>
                  <a:prstClr val="white"/>
                </a:solidFill>
                <a:latin typeface="Arial" pitchFamily="34" charset="0"/>
                <a:cs typeface="Arial" pitchFamily="34" charset="0"/>
              </a:rPr>
              <a:t>Solution</a:t>
            </a:r>
            <a:r>
              <a:rPr lang="nl-NL" sz="900" b="1" dirty="0">
                <a:solidFill>
                  <a:prstClr val="white"/>
                </a:solidFill>
                <a:latin typeface="Arial" pitchFamily="34" charset="0"/>
                <a:cs typeface="Arial" pitchFamily="34" charset="0"/>
              </a:rPr>
              <a:t> Provider </a:t>
            </a:r>
            <a:br>
              <a:rPr lang="nl-NL" sz="900" b="1" dirty="0">
                <a:solidFill>
                  <a:prstClr val="white"/>
                </a:solidFill>
                <a:latin typeface="Arial" pitchFamily="34" charset="0"/>
                <a:cs typeface="Arial" pitchFamily="34" charset="0"/>
              </a:rPr>
            </a:br>
            <a:r>
              <a:rPr lang="nl-NL" sz="900" dirty="0" err="1">
                <a:solidFill>
                  <a:prstClr val="white"/>
                </a:solidFill>
                <a:latin typeface="Arial" pitchFamily="34" charset="0"/>
                <a:cs typeface="Arial" pitchFamily="34" charset="0"/>
              </a:rPr>
              <a:t>for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soil</a:t>
            </a:r>
            <a:r>
              <a:rPr lang="nl-NL" sz="900" dirty="0">
                <a:solidFill>
                  <a:prstClr val="white"/>
                </a:solidFill>
                <a:latin typeface="Arial" pitchFamily="34" charset="0"/>
                <a:cs typeface="Arial" pitchFamily="34" charset="0"/>
              </a:rPr>
              <a:t> &amp; </a:t>
            </a:r>
            <a:r>
              <a:rPr lang="nl-NL" sz="900" dirty="0" err="1">
                <a:solidFill>
                  <a:prstClr val="white"/>
                </a:solidFill>
                <a:latin typeface="Arial" pitchFamily="34" charset="0"/>
                <a:cs typeface="Arial" pitchFamily="34" charset="0"/>
              </a:rPr>
              <a:t>groundwater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remediation</a:t>
            </a:r>
            <a:endParaRPr lang="nl-NL"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6592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0664114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80"/>
            <a:ext cx="2057400" cy="4388644"/>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05980"/>
            <a:ext cx="6019800" cy="43886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a:xfrm>
            <a:off x="457200" y="4767264"/>
            <a:ext cx="2133600" cy="273844"/>
          </a:xfrm>
        </p:spPr>
        <p:txBody>
          <a:bodyPr/>
          <a:lstStyle/>
          <a:p>
            <a:pPr>
              <a:tabLst>
                <a:tab pos="1343025" algn="r"/>
              </a:tabLst>
            </a:pPr>
            <a:fld id="{0D2B57F7-8D27-4C1E-B76A-6786F9CC8A7C}" type="datetimeFigureOut">
              <a:rPr lang="nl-NL" smtClean="0">
                <a:solidFill>
                  <a:prstClr val="black">
                    <a:tint val="75000"/>
                  </a:prstClr>
                </a:solidFill>
              </a:rPr>
              <a:pPr>
                <a:tabLst>
                  <a:tab pos="1343025" algn="r"/>
                </a:tabLst>
              </a:pPr>
              <a:t>8-1-2020</a:t>
            </a:fld>
            <a:r>
              <a:rPr lang="nl-NL">
                <a:solidFill>
                  <a:prstClr val="black">
                    <a:tint val="75000"/>
                  </a:prstClr>
                </a:solidFill>
              </a:rPr>
              <a:t>  	</a:t>
            </a:r>
            <a:fld id="{E1DF5AF9-5B64-4A4C-ABFF-85DB1A0D7F2A}" type="slidenum">
              <a:rPr lang="nl-NL" smtClean="0">
                <a:solidFill>
                  <a:prstClr val="black">
                    <a:tint val="75000"/>
                  </a:prstClr>
                </a:solidFill>
              </a:rPr>
              <a:pPr>
                <a:tabLst>
                  <a:tab pos="1343025" algn="r"/>
                </a:tabLst>
              </a:pPr>
              <a:t>‹#›</a:t>
            </a:fld>
            <a:endParaRPr lang="nl-NL" dirty="0">
              <a:solidFill>
                <a:prstClr val="black">
                  <a:tint val="75000"/>
                </a:prstClr>
              </a:solidFill>
            </a:endParaRPr>
          </a:p>
        </p:txBody>
      </p:sp>
      <p:sp>
        <p:nvSpPr>
          <p:cNvPr id="6" name="Tijdelijke aanduiding voor voettekst 4"/>
          <p:cNvSpPr>
            <a:spLocks noGrp="1"/>
          </p:cNvSpPr>
          <p:nvPr>
            <p:ph type="ftr" sz="quarter" idx="11"/>
          </p:nvPr>
        </p:nvSpPr>
        <p:spPr>
          <a:xfrm>
            <a:off x="2965428" y="4762531"/>
            <a:ext cx="2774988" cy="278576"/>
          </a:xfrm>
        </p:spPr>
        <p:txBody>
          <a:bodyPr anchor="t" anchorCtr="0"/>
          <a:lstStyle>
            <a:lvl1pPr>
              <a:defRPr sz="900"/>
            </a:lvl1pPr>
          </a:lstStyle>
          <a:p>
            <a:endParaRPr lang="nl-NL" dirty="0">
              <a:solidFill>
                <a:prstClr val="black">
                  <a:tint val="75000"/>
                </a:prstClr>
              </a:solidFill>
            </a:endParaRPr>
          </a:p>
        </p:txBody>
      </p:sp>
      <p:sp>
        <p:nvSpPr>
          <p:cNvPr id="10" name="Tekstvak 9"/>
          <p:cNvSpPr txBox="1"/>
          <p:nvPr userDrawn="1"/>
        </p:nvSpPr>
        <p:spPr>
          <a:xfrm>
            <a:off x="5996008" y="4707761"/>
            <a:ext cx="3147993" cy="369332"/>
          </a:xfrm>
          <a:prstGeom prst="rect">
            <a:avLst/>
          </a:prstGeom>
          <a:noFill/>
        </p:spPr>
        <p:txBody>
          <a:bodyPr wrap="square" rtlCol="0">
            <a:spAutoFit/>
          </a:bodyPr>
          <a:lstStyle/>
          <a:p>
            <a:pPr algn="ctr" defTabSz="685800"/>
            <a:r>
              <a:rPr lang="nl-NL" sz="900" b="1" dirty="0" err="1">
                <a:solidFill>
                  <a:prstClr val="white"/>
                </a:solidFill>
                <a:latin typeface="Arial" pitchFamily="34" charset="0"/>
                <a:cs typeface="Arial" pitchFamily="34" charset="0"/>
              </a:rPr>
              <a:t>Solution</a:t>
            </a:r>
            <a:r>
              <a:rPr lang="nl-NL" sz="900" b="1" dirty="0">
                <a:solidFill>
                  <a:prstClr val="white"/>
                </a:solidFill>
                <a:latin typeface="Arial" pitchFamily="34" charset="0"/>
                <a:cs typeface="Arial" pitchFamily="34" charset="0"/>
              </a:rPr>
              <a:t> Provider </a:t>
            </a:r>
            <a:br>
              <a:rPr lang="nl-NL" sz="900" b="1" dirty="0">
                <a:solidFill>
                  <a:prstClr val="white"/>
                </a:solidFill>
                <a:latin typeface="Arial" pitchFamily="34" charset="0"/>
                <a:cs typeface="Arial" pitchFamily="34" charset="0"/>
              </a:rPr>
            </a:br>
            <a:r>
              <a:rPr lang="nl-NL" sz="900" dirty="0" err="1">
                <a:solidFill>
                  <a:prstClr val="white"/>
                </a:solidFill>
                <a:latin typeface="Arial" pitchFamily="34" charset="0"/>
                <a:cs typeface="Arial" pitchFamily="34" charset="0"/>
              </a:rPr>
              <a:t>for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soil</a:t>
            </a:r>
            <a:r>
              <a:rPr lang="nl-NL" sz="900" dirty="0">
                <a:solidFill>
                  <a:prstClr val="white"/>
                </a:solidFill>
                <a:latin typeface="Arial" pitchFamily="34" charset="0"/>
                <a:cs typeface="Arial" pitchFamily="34" charset="0"/>
              </a:rPr>
              <a:t> &amp; </a:t>
            </a:r>
            <a:r>
              <a:rPr lang="nl-NL" sz="900" dirty="0" err="1">
                <a:solidFill>
                  <a:prstClr val="white"/>
                </a:solidFill>
                <a:latin typeface="Arial" pitchFamily="34" charset="0"/>
                <a:cs typeface="Arial" pitchFamily="34" charset="0"/>
              </a:rPr>
              <a:t>groundwater</a:t>
            </a:r>
            <a:r>
              <a:rPr lang="nl-NL" sz="900" dirty="0">
                <a:solidFill>
                  <a:prstClr val="white"/>
                </a:solidFill>
                <a:latin typeface="Arial" pitchFamily="34" charset="0"/>
                <a:cs typeface="Arial" pitchFamily="34" charset="0"/>
              </a:rPr>
              <a:t> </a:t>
            </a:r>
            <a:r>
              <a:rPr lang="nl-NL" sz="900" dirty="0" err="1">
                <a:solidFill>
                  <a:prstClr val="white"/>
                </a:solidFill>
                <a:latin typeface="Arial" pitchFamily="34" charset="0"/>
                <a:cs typeface="Arial" pitchFamily="34" charset="0"/>
              </a:rPr>
              <a:t>remediation</a:t>
            </a:r>
            <a:endParaRPr lang="nl-NL" sz="9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143459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38200" y="1371600"/>
            <a:ext cx="7772400" cy="571500"/>
          </a:xfrm>
        </p:spPr>
        <p:txBody>
          <a:bodyPr>
            <a:normAutofit/>
          </a:bodyPr>
          <a:lstStyle>
            <a:lvl1pPr algn="r">
              <a:defRPr sz="2700">
                <a:solidFill>
                  <a:srgbClr val="059AC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267200" y="1943100"/>
            <a:ext cx="4343400" cy="800100"/>
          </a:xfrm>
        </p:spPr>
        <p:txBody>
          <a:bodyPr>
            <a:normAutofit/>
          </a:bodyPr>
          <a:lstStyle>
            <a:lvl1pPr marL="0" indent="0" algn="r">
              <a:buNone/>
              <a:defRPr sz="15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609600" y="4891088"/>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14315539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278"/>
            <a:ext cx="8229600" cy="708422"/>
          </a:xfrm>
        </p:spPr>
        <p:txBody>
          <a:body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5" name="Text Placeholder 2"/>
          <p:cNvSpPr>
            <a:spLocks noGrp="1"/>
          </p:cNvSpPr>
          <p:nvPr>
            <p:ph idx="1"/>
          </p:nvPr>
        </p:nvSpPr>
        <p:spPr>
          <a:xfrm>
            <a:off x="381000" y="1143001"/>
            <a:ext cx="8229600" cy="3280172"/>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5666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62000" y="1828801"/>
            <a:ext cx="7772400" cy="514350"/>
          </a:xfrm>
        </p:spPr>
        <p:txBody>
          <a:bodyPr anchor="t">
            <a:normAutofit/>
          </a:bodyPr>
          <a:lstStyle>
            <a:lvl1pPr algn="ctr">
              <a:defRPr sz="2400" b="1" cap="none"/>
            </a:lvl1pPr>
          </a:lstStyle>
          <a:p>
            <a:r>
              <a:rPr lang="en-US" dirty="0"/>
              <a:t>CLICK TO EDIT MASTER TITLE STYLE</a:t>
            </a:r>
            <a:endParaRPr lang="en-GB" dirty="0"/>
          </a:p>
        </p:txBody>
      </p:sp>
      <p:sp>
        <p:nvSpPr>
          <p:cNvPr id="3" name="Text Placeholder 2"/>
          <p:cNvSpPr>
            <a:spLocks noGrp="1"/>
          </p:cNvSpPr>
          <p:nvPr>
            <p:ph type="body" idx="1"/>
          </p:nvPr>
        </p:nvSpPr>
        <p:spPr>
          <a:xfrm>
            <a:off x="762000" y="2228850"/>
            <a:ext cx="7772400" cy="342900"/>
          </a:xfrm>
        </p:spPr>
        <p:txBody>
          <a:bodyPr anchor="b"/>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12"/>
          </p:nvPr>
        </p:nvSpPr>
        <p:spPr>
          <a:xfrm>
            <a:off x="425068"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3758815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Tree>
    <p:extLst>
      <p:ext uri="{BB962C8B-B14F-4D97-AF65-F5344CB8AC3E}">
        <p14:creationId xmlns:p14="http://schemas.microsoft.com/office/powerpoint/2010/main" val="4740075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UEL LOGO TEMPLAT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9" name="Title 1"/>
          <p:cNvSpPr>
            <a:spLocks noGrp="1"/>
          </p:cNvSpPr>
          <p:nvPr>
            <p:ph type="title" hasCustomPrompt="1"/>
          </p:nvPr>
        </p:nvSpPr>
        <p:spPr>
          <a:xfrm>
            <a:off x="381000" y="320278"/>
            <a:ext cx="8229600" cy="708422"/>
          </a:xfrm>
        </p:spPr>
        <p:txBody>
          <a:bodyPr/>
          <a:lstStyle>
            <a:lvl1pPr>
              <a:defRPr baseline="0"/>
            </a:lvl1pPr>
          </a:lstStyle>
          <a:p>
            <a:r>
              <a:rPr lang="en-US" dirty="0"/>
              <a:t>DUEL LOGO TEMPLATE</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4457700"/>
            <a:ext cx="1219200" cy="579120"/>
          </a:xfrm>
          <a:prstGeom prst="rect">
            <a:avLst/>
          </a:prstGeom>
        </p:spPr>
      </p:pic>
      <p:sp>
        <p:nvSpPr>
          <p:cNvPr id="10" name="Content Placeholder 2"/>
          <p:cNvSpPr>
            <a:spLocks noGrp="1"/>
          </p:cNvSpPr>
          <p:nvPr>
            <p:ph idx="1" hasCustomPrompt="1"/>
          </p:nvPr>
        </p:nvSpPr>
        <p:spPr>
          <a:xfrm>
            <a:off x="381000" y="1085851"/>
            <a:ext cx="8229600" cy="3337322"/>
          </a:xfrm>
        </p:spPr>
        <p:txBody>
          <a:bodyPr/>
          <a:lstStyle>
            <a:lvl1pPr>
              <a:spcBef>
                <a:spcPts val="675"/>
              </a:spcBef>
              <a:defRPr baseline="0"/>
            </a:lvl1pPr>
            <a:lvl2pPr>
              <a:defRPr baseline="0"/>
            </a:lvl2pPr>
            <a:lvl3pPr>
              <a:defRPr baseline="0"/>
            </a:lvl3pPr>
          </a:lstStyle>
          <a:p>
            <a:pPr lvl="0"/>
            <a:r>
              <a:rPr lang="en-US" dirty="0"/>
              <a:t>Add multiple  logos for joint branded presentations by</a:t>
            </a:r>
          </a:p>
          <a:p>
            <a:pPr lvl="1"/>
            <a:r>
              <a:rPr lang="en-US" dirty="0"/>
              <a:t>Replacing sample logo below next to the SLR logo</a:t>
            </a:r>
          </a:p>
          <a:p>
            <a:pPr lvl="2"/>
            <a:r>
              <a:rPr lang="en-US" dirty="0"/>
              <a:t>Click on sample logo and press delete</a:t>
            </a:r>
          </a:p>
          <a:p>
            <a:pPr lvl="2"/>
            <a:r>
              <a:rPr lang="en-US" dirty="0"/>
              <a:t>Insert new logo via Insert &gt; Picture &gt; Select correct image file</a:t>
            </a:r>
          </a:p>
          <a:p>
            <a:pPr lvl="2"/>
            <a:r>
              <a:rPr lang="en-US" dirty="0"/>
              <a:t>Resize logo to fit to the left of SLR logo</a:t>
            </a:r>
          </a:p>
          <a:p>
            <a:pPr lvl="2"/>
            <a:r>
              <a:rPr lang="en-US" dirty="0"/>
              <a:t>Keep height and size spacing consistent</a:t>
            </a: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43801" y="4500120"/>
            <a:ext cx="1219200" cy="449070"/>
          </a:xfrm>
          <a:prstGeom prst="rect">
            <a:avLst/>
          </a:prstGeom>
        </p:spPr>
      </p:pic>
    </p:spTree>
    <p:extLst>
      <p:ext uri="{BB962C8B-B14F-4D97-AF65-F5344CB8AC3E}">
        <p14:creationId xmlns:p14="http://schemas.microsoft.com/office/powerpoint/2010/main" val="28493055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TEMPLA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grpSp>
        <p:nvGrpSpPr>
          <p:cNvPr id="5" name="Group 4"/>
          <p:cNvGrpSpPr/>
          <p:nvPr userDrawn="1"/>
        </p:nvGrpSpPr>
        <p:grpSpPr>
          <a:xfrm>
            <a:off x="3033308" y="1213667"/>
            <a:ext cx="2848780" cy="2265339"/>
            <a:chOff x="3048000" y="1676400"/>
            <a:chExt cx="2848780" cy="3020452"/>
          </a:xfrm>
        </p:grpSpPr>
        <p:grpSp>
          <p:nvGrpSpPr>
            <p:cNvPr id="6" name="Group 5"/>
            <p:cNvGrpSpPr/>
            <p:nvPr/>
          </p:nvGrpSpPr>
          <p:grpSpPr>
            <a:xfrm>
              <a:off x="3186412" y="1676400"/>
              <a:ext cx="2604787" cy="2563252"/>
              <a:chOff x="3269607" y="2389748"/>
              <a:chExt cx="2604787" cy="2563252"/>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9" name="Oval 8"/>
              <p:cNvSpPr>
                <a:spLocks noChangeAspect="1"/>
              </p:cNvSpPr>
              <p:nvPr/>
            </p:nvSpPr>
            <p:spPr>
              <a:xfrm>
                <a:off x="3762375" y="2802943"/>
                <a:ext cx="1692000" cy="1692000"/>
              </a:xfrm>
              <a:prstGeom prst="ellipse">
                <a:avLst/>
              </a:prstGeom>
              <a:noFill/>
              <a:ln w="15875">
                <a:solidFill>
                  <a:srgbClr val="32A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grpSp>
        <p:sp>
          <p:nvSpPr>
            <p:cNvPr id="7" name="Rectangle 6"/>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0" name="Slide Number Placeholder 1"/>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sp>
        <p:nvSpPr>
          <p:cNvPr id="11" name="Title 1"/>
          <p:cNvSpPr txBox="1">
            <a:spLocks/>
          </p:cNvSpPr>
          <p:nvPr userDrawn="1"/>
        </p:nvSpPr>
        <p:spPr>
          <a:xfrm>
            <a:off x="381000" y="777478"/>
            <a:ext cx="8229600" cy="70842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2550" dirty="0"/>
              <a:t>WELCOME SLIDE INSTRUCTIONS</a:t>
            </a:r>
          </a:p>
        </p:txBody>
      </p:sp>
      <p:sp>
        <p:nvSpPr>
          <p:cNvPr id="12" name="Rectangle 11"/>
          <p:cNvSpPr/>
          <p:nvPr userDrawn="1"/>
        </p:nvSpPr>
        <p:spPr>
          <a:xfrm rot="10800000" flipV="1">
            <a:off x="3543299" y="1261002"/>
            <a:ext cx="1905000" cy="42863"/>
          </a:xfrm>
          <a:prstGeom prst="rect">
            <a:avLst/>
          </a:prstGeom>
          <a:solidFill>
            <a:srgbClr val="05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3" name="TextBox 12"/>
          <p:cNvSpPr txBox="1"/>
          <p:nvPr userDrawn="1"/>
        </p:nvSpPr>
        <p:spPr>
          <a:xfrm>
            <a:off x="1676400" y="2717980"/>
            <a:ext cx="5791200" cy="992579"/>
          </a:xfrm>
          <a:prstGeom prst="rect">
            <a:avLst/>
          </a:prstGeom>
          <a:noFill/>
        </p:spPr>
        <p:txBody>
          <a:bodyPr wrap="square" rtlCol="0">
            <a:spAutoFit/>
          </a:bodyPr>
          <a:lstStyle/>
          <a:p>
            <a:pPr algn="ctr" defTabSz="685800"/>
            <a:r>
              <a:rPr lang="en-GB" sz="1050" dirty="0">
                <a:solidFill>
                  <a:srgbClr val="595959"/>
                </a:solidFill>
              </a:rPr>
              <a:t> </a:t>
            </a:r>
          </a:p>
          <a:p>
            <a:pPr algn="ctr" defTabSz="685800"/>
            <a:r>
              <a:rPr lang="en-GB" sz="1200" b="1" dirty="0">
                <a:solidFill>
                  <a:srgbClr val="059AC4"/>
                </a:solidFill>
              </a:rPr>
              <a:t>Name of Presenter</a:t>
            </a:r>
          </a:p>
          <a:p>
            <a:pPr algn="ctr" defTabSz="685800"/>
            <a:r>
              <a:rPr lang="en-GB" sz="1200" b="1" dirty="0">
                <a:solidFill>
                  <a:srgbClr val="059AC4"/>
                </a:solidFill>
              </a:rPr>
              <a:t>Title of Presenter – SLR Consulting</a:t>
            </a:r>
            <a:endParaRPr lang="en-GB" sz="1200" b="1" dirty="0">
              <a:solidFill>
                <a:srgbClr val="595959">
                  <a:lumMod val="75000"/>
                  <a:lumOff val="25000"/>
                </a:srgbClr>
              </a:solidFill>
            </a:endParaRPr>
          </a:p>
          <a:p>
            <a:pPr algn="ctr" defTabSz="685800">
              <a:spcBef>
                <a:spcPts val="900"/>
              </a:spcBef>
            </a:pPr>
            <a:r>
              <a:rPr lang="en-GB" sz="825" dirty="0">
                <a:solidFill>
                  <a:srgbClr val="595959"/>
                </a:solidFill>
              </a:rPr>
              <a:t>To put a portrait image into the circle above insert picture , then scale the image so it is the same width as the outside of the circle and align vertically. Send the image to the back of the slide by clicking on Format &gt; Send to back.</a:t>
            </a:r>
            <a:endParaRPr lang="en-GB" sz="1050" dirty="0">
              <a:solidFill>
                <a:srgbClr val="595959"/>
              </a:solidFill>
            </a:endParaRPr>
          </a:p>
        </p:txBody>
      </p:sp>
    </p:spTree>
    <p:extLst>
      <p:ext uri="{BB962C8B-B14F-4D97-AF65-F5344CB8AC3E}">
        <p14:creationId xmlns:p14="http://schemas.microsoft.com/office/powerpoint/2010/main" val="3111594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SINGLE COLUMN</a:t>
            </a:r>
            <a:endParaRPr lang="en-GB" dirty="0"/>
          </a:p>
        </p:txBody>
      </p:sp>
      <p:sp>
        <p:nvSpPr>
          <p:cNvPr id="7"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Content Placeholder 2"/>
          <p:cNvSpPr>
            <a:spLocks noGrp="1"/>
          </p:cNvSpPr>
          <p:nvPr>
            <p:ph idx="1" hasCustomPrompt="1"/>
          </p:nvPr>
        </p:nvSpPr>
        <p:spPr>
          <a:xfrm>
            <a:off x="990600" y="1828800"/>
            <a:ext cx="7620000" cy="1257300"/>
          </a:xfrm>
        </p:spPr>
        <p:txBody>
          <a:bodyPr/>
          <a:lstStyle>
            <a:lvl1pPr marL="0" indent="0">
              <a:buFontTx/>
              <a:buNone/>
              <a:defRPr sz="1200">
                <a:solidFill>
                  <a:schemeClr val="tx1"/>
                </a:solidFill>
              </a:defRPr>
            </a:lvl1pPr>
            <a:lvl2pPr marL="272654" indent="-272654">
              <a:spcBef>
                <a:spcPts val="450"/>
              </a:spcBef>
              <a:buFont typeface="Arial" panose="020B0604020202020204" pitchFamily="34" charset="0"/>
              <a:buChar char="•"/>
              <a:defRPr sz="1050"/>
            </a:lvl2pPr>
          </a:lstStyle>
          <a:p>
            <a:pPr lvl="0"/>
            <a:r>
              <a:rPr lang="en-US" dirty="0"/>
              <a:t>Select and edit text</a:t>
            </a:r>
          </a:p>
        </p:txBody>
      </p:sp>
      <p:sp>
        <p:nvSpPr>
          <p:cNvPr id="5" name="Content Placeholder 2"/>
          <p:cNvSpPr>
            <a:spLocks noGrp="1"/>
          </p:cNvSpPr>
          <p:nvPr>
            <p:ph idx="13" hasCustomPrompt="1"/>
          </p:nvPr>
        </p:nvSpPr>
        <p:spPr>
          <a:xfrm>
            <a:off x="990600" y="1143000"/>
            <a:ext cx="7620000" cy="571500"/>
          </a:xfrm>
        </p:spPr>
        <p:txBody>
          <a:bodyPr/>
          <a:lstStyle>
            <a:lvl1pPr marL="0" indent="0">
              <a:buFontTx/>
              <a:buNone/>
              <a:defRPr sz="150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and edit text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8" name="Content Placeholder 2"/>
          <p:cNvSpPr>
            <a:spLocks noGrp="1"/>
          </p:cNvSpPr>
          <p:nvPr>
            <p:ph idx="14" hasCustomPrompt="1"/>
          </p:nvPr>
        </p:nvSpPr>
        <p:spPr>
          <a:xfrm>
            <a:off x="3352800" y="3279583"/>
            <a:ext cx="5029200" cy="949517"/>
          </a:xfrm>
        </p:spPr>
        <p:txBody>
          <a:bodyPr>
            <a:normAutofit/>
          </a:bodyPr>
          <a:lstStyle>
            <a:lvl1pPr marL="0" indent="0" algn="r">
              <a:lnSpc>
                <a:spcPts val="1800"/>
              </a:lnSpc>
              <a:buFontTx/>
              <a:buNone/>
              <a:defRPr lang="en-GB" sz="1800" b="0" smtClean="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r>
              <a:rPr lang="en-GB" dirty="0"/>
              <a:t>Calibri Light - A client quote or sentence  </a:t>
            </a:r>
            <a:r>
              <a:rPr lang="en-GB" b="1" dirty="0">
                <a:latin typeface="+mj-lt"/>
              </a:rPr>
              <a:t>emphasising a key </a:t>
            </a:r>
            <a:br>
              <a:rPr lang="en-GB" b="1" dirty="0">
                <a:latin typeface="+mj-lt"/>
              </a:rPr>
            </a:br>
            <a:r>
              <a:rPr lang="en-GB" b="1" dirty="0">
                <a:latin typeface="+mj-lt"/>
              </a:rPr>
              <a:t>message </a:t>
            </a:r>
            <a:r>
              <a:rPr lang="en-GB" b="1" dirty="0">
                <a:latin typeface="+mn-lt"/>
              </a:rPr>
              <a:t>Calibri</a:t>
            </a:r>
            <a:r>
              <a:rPr lang="en-GB" dirty="0"/>
              <a:t> </a:t>
            </a:r>
            <a:r>
              <a:rPr lang="en-GB" dirty="0">
                <a:latin typeface="+mn-lt"/>
              </a:rPr>
              <a:t>(</a:t>
            </a:r>
            <a:r>
              <a:rPr lang="en-GB" b="1" dirty="0">
                <a:latin typeface="+mn-lt"/>
              </a:rPr>
              <a:t>body) bold </a:t>
            </a:r>
            <a:r>
              <a:rPr lang="en-GB" sz="1500" dirty="0"/>
              <a:t>”</a:t>
            </a:r>
          </a:p>
        </p:txBody>
      </p:sp>
      <p:sp>
        <p:nvSpPr>
          <p:cNvPr id="9" name="Rectangle 8"/>
          <p:cNvSpPr/>
          <p:nvPr userDrawn="1"/>
        </p:nvSpPr>
        <p:spPr>
          <a:xfrm rot="16200000" flipV="1">
            <a:off x="8105774" y="3686176"/>
            <a:ext cx="971550" cy="1142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1408110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6"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TWO COLUMN</a:t>
            </a:r>
            <a:endParaRPr lang="en-GB" dirty="0"/>
          </a:p>
        </p:txBody>
      </p:sp>
      <p:sp>
        <p:nvSpPr>
          <p:cNvPr id="7" name="Content Placeholder 2"/>
          <p:cNvSpPr>
            <a:spLocks noGrp="1"/>
          </p:cNvSpPr>
          <p:nvPr>
            <p:ph idx="1" hasCustomPrompt="1"/>
          </p:nvPr>
        </p:nvSpPr>
        <p:spPr>
          <a:xfrm>
            <a:off x="473278" y="1828800"/>
            <a:ext cx="3946323" cy="2400301"/>
          </a:xfrm>
        </p:spPr>
        <p:txBody>
          <a:bodyPr>
            <a:normAutofit/>
          </a:bodyPr>
          <a:lstStyle>
            <a:lvl1pPr marL="0" indent="0">
              <a:buFontTx/>
              <a:buNone/>
              <a:defRPr sz="1050" baseline="0">
                <a:solidFill>
                  <a:schemeClr val="tx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
        <p:nvSpPr>
          <p:cNvPr id="9" name="Content Placeholder 2"/>
          <p:cNvSpPr>
            <a:spLocks noGrp="1"/>
          </p:cNvSpPr>
          <p:nvPr>
            <p:ph idx="13" hasCustomPrompt="1"/>
          </p:nvPr>
        </p:nvSpPr>
        <p:spPr>
          <a:xfrm>
            <a:off x="990600" y="1143000"/>
            <a:ext cx="7620000" cy="571500"/>
          </a:xfrm>
        </p:spPr>
        <p:txBody>
          <a:bodyPr/>
          <a:lstStyle>
            <a:lvl1pPr marL="0" indent="0">
              <a:buFontTx/>
              <a:buNone/>
              <a:defRPr sz="1500" baseline="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and edit text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13" name="Rectangle 12"/>
          <p:cNvSpPr/>
          <p:nvPr userDrawn="1"/>
        </p:nvSpPr>
        <p:spPr>
          <a:xfrm rot="16200000" flipV="1">
            <a:off x="6105524" y="1685926"/>
            <a:ext cx="1085851" cy="4000499"/>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Content Placeholder 2"/>
          <p:cNvSpPr>
            <a:spLocks noGrp="1"/>
          </p:cNvSpPr>
          <p:nvPr>
            <p:ph idx="15" hasCustomPrompt="1"/>
          </p:nvPr>
        </p:nvSpPr>
        <p:spPr>
          <a:xfrm>
            <a:off x="4664277" y="1828800"/>
            <a:ext cx="3946323" cy="1257300"/>
          </a:xfrm>
        </p:spPr>
        <p:txBody>
          <a:bodyPr>
            <a:normAutofit/>
          </a:bodyPr>
          <a:lstStyle>
            <a:lvl1pPr marL="0" indent="0">
              <a:buFontTx/>
              <a:buNone/>
              <a:defRPr sz="1050">
                <a:solidFill>
                  <a:schemeClr val="tx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
        <p:nvSpPr>
          <p:cNvPr id="15" name="Content Placeholder 2"/>
          <p:cNvSpPr>
            <a:spLocks noGrp="1"/>
          </p:cNvSpPr>
          <p:nvPr>
            <p:ph idx="16" hasCustomPrompt="1"/>
          </p:nvPr>
        </p:nvSpPr>
        <p:spPr>
          <a:xfrm>
            <a:off x="4800601" y="3200400"/>
            <a:ext cx="3657600" cy="971550"/>
          </a:xfrm>
        </p:spPr>
        <p:txBody>
          <a:bodyPr>
            <a:normAutofit/>
          </a:bodyPr>
          <a:lstStyle>
            <a:lvl1pPr marL="0" indent="0">
              <a:buFontTx/>
              <a:buNone/>
              <a:defRPr sz="1350">
                <a:solidFill>
                  <a:schemeClr val="bg1"/>
                </a:solidFill>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and edit text</a:t>
            </a:r>
          </a:p>
        </p:txBody>
      </p:sp>
    </p:spTree>
    <p:extLst>
      <p:ext uri="{BB962C8B-B14F-4D97-AF65-F5344CB8AC3E}">
        <p14:creationId xmlns:p14="http://schemas.microsoft.com/office/powerpoint/2010/main" val="14082292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NGLE COLUMN DIAGR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14325" y="4926807"/>
            <a:ext cx="381000" cy="273844"/>
          </a:xfrm>
          <a:prstGeom prst="rect">
            <a:avLst/>
          </a:prstGeom>
        </p:spPr>
        <p:txBody>
          <a:bodyPr/>
          <a:lstStyle>
            <a:lvl1pPr>
              <a:defRPr sz="750">
                <a:solidFill>
                  <a:schemeClr val="bg1">
                    <a:lumMod val="50000"/>
                  </a:schemeClr>
                </a:solidFill>
              </a:defRPr>
            </a:lvl1p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3" name="Title 1"/>
          <p:cNvSpPr>
            <a:spLocks noGrp="1"/>
          </p:cNvSpPr>
          <p:nvPr>
            <p:ph type="title" hasCustomPrompt="1"/>
          </p:nvPr>
        </p:nvSpPr>
        <p:spPr>
          <a:xfrm>
            <a:off x="381000" y="320278"/>
            <a:ext cx="8229600" cy="708422"/>
          </a:xfrm>
        </p:spPr>
        <p:txBody>
          <a:bodyPr/>
          <a:lstStyle>
            <a:lvl1pPr>
              <a:defRPr baseline="0"/>
            </a:lvl1pPr>
          </a:lstStyle>
          <a:p>
            <a:r>
              <a:rPr lang="en-US" dirty="0"/>
              <a:t>SLIDE MASTER – SINGLE DIAGRAM</a:t>
            </a:r>
            <a:endParaRPr lang="en-GB" dirty="0"/>
          </a:p>
        </p:txBody>
      </p:sp>
      <p:sp>
        <p:nvSpPr>
          <p:cNvPr id="4" name="Content Placeholder 2"/>
          <p:cNvSpPr>
            <a:spLocks noGrp="1"/>
          </p:cNvSpPr>
          <p:nvPr>
            <p:ph idx="1" hasCustomPrompt="1"/>
          </p:nvPr>
        </p:nvSpPr>
        <p:spPr>
          <a:xfrm>
            <a:off x="990600" y="2457450"/>
            <a:ext cx="2971800" cy="1771651"/>
          </a:xfrm>
        </p:spPr>
        <p:txBody>
          <a:bodyPr>
            <a:normAutofit/>
          </a:bodyPr>
          <a:lstStyle>
            <a:lvl1pPr marL="0" indent="0">
              <a:buFontTx/>
              <a:buNone/>
              <a:defRPr sz="1050">
                <a:latin typeface="+mn-lt"/>
              </a:defRPr>
            </a:lvl1pPr>
            <a:lvl2pPr marL="272654" indent="-272654">
              <a:spcBef>
                <a:spcPts val="450"/>
              </a:spcBef>
              <a:buFont typeface="Arial" panose="020B0604020202020204" pitchFamily="34" charset="0"/>
              <a:buChar char="•"/>
              <a:defRPr sz="1050">
                <a:latin typeface="+mn-lt"/>
              </a:defRPr>
            </a:lvl2pPr>
          </a:lstStyle>
          <a:p>
            <a:pPr lvl="0"/>
            <a:r>
              <a:rPr lang="en-US" dirty="0"/>
              <a:t>Select to edit Master text styles</a:t>
            </a:r>
          </a:p>
        </p:txBody>
      </p:sp>
      <p:sp>
        <p:nvSpPr>
          <p:cNvPr id="5" name="Content Placeholder 2"/>
          <p:cNvSpPr>
            <a:spLocks noGrp="1"/>
          </p:cNvSpPr>
          <p:nvPr>
            <p:ph idx="13" hasCustomPrompt="1"/>
          </p:nvPr>
        </p:nvSpPr>
        <p:spPr>
          <a:xfrm>
            <a:off x="990600" y="1143000"/>
            <a:ext cx="2971800" cy="971550"/>
          </a:xfrm>
        </p:spPr>
        <p:txBody>
          <a:bodyPr/>
          <a:lstStyle>
            <a:lvl1pPr marL="0" indent="0">
              <a:buFontTx/>
              <a:buNone/>
              <a:defRPr sz="1500">
                <a:solidFill>
                  <a:srgbClr val="059AC4"/>
                </a:solidFill>
                <a:latin typeface="Calibri Light" panose="020F0302020204030204" pitchFamily="34" charset="0"/>
              </a:defRPr>
            </a:lvl1pPr>
            <a:lvl2pPr marL="342900" indent="0">
              <a:buFontTx/>
              <a:buNone/>
              <a:defRPr sz="1500">
                <a:solidFill>
                  <a:srgbClr val="059AC4"/>
                </a:solidFill>
                <a:latin typeface="Calibri Light" panose="020F0302020204030204" pitchFamily="34" charset="0"/>
              </a:defRPr>
            </a:lvl2pPr>
          </a:lstStyle>
          <a:p>
            <a:pPr lvl="0"/>
            <a:r>
              <a:rPr lang="en-US" dirty="0"/>
              <a:t>Select to edit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277" y="1200150"/>
            <a:ext cx="385594" cy="289196"/>
          </a:xfrm>
          <a:prstGeom prst="rect">
            <a:avLst/>
          </a:prstGeom>
        </p:spPr>
      </p:pic>
      <p:sp>
        <p:nvSpPr>
          <p:cNvPr id="8" name="Rectangle 7"/>
          <p:cNvSpPr/>
          <p:nvPr userDrawn="1"/>
        </p:nvSpPr>
        <p:spPr>
          <a:xfrm flipV="1">
            <a:off x="990600" y="2225724"/>
            <a:ext cx="2971800" cy="90704"/>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5" name="Oval 14"/>
          <p:cNvSpPr/>
          <p:nvPr userDrawn="1"/>
        </p:nvSpPr>
        <p:spPr>
          <a:xfrm>
            <a:off x="4724400" y="1314450"/>
            <a:ext cx="3657600" cy="27432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sp>
        <p:nvSpPr>
          <p:cNvPr id="16" name="Title 1"/>
          <p:cNvSpPr txBox="1">
            <a:spLocks/>
          </p:cNvSpPr>
          <p:nvPr userDrawn="1"/>
        </p:nvSpPr>
        <p:spPr>
          <a:xfrm>
            <a:off x="5257800" y="2023170"/>
            <a:ext cx="25908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1500" dirty="0">
                <a:solidFill>
                  <a:prstClr val="white"/>
                </a:solidFill>
              </a:rPr>
              <a:t>Diagram would fit </a:t>
            </a:r>
          </a:p>
          <a:p>
            <a:pPr algn="ctr">
              <a:lnSpc>
                <a:spcPct val="100000"/>
              </a:lnSpc>
            </a:pPr>
            <a:r>
              <a:rPr lang="en-US" sz="1500" dirty="0">
                <a:solidFill>
                  <a:prstClr val="white"/>
                </a:solidFill>
              </a:rPr>
              <a:t>in the space </a:t>
            </a:r>
          </a:p>
          <a:p>
            <a:pPr algn="ctr">
              <a:lnSpc>
                <a:spcPct val="100000"/>
              </a:lnSpc>
            </a:pPr>
            <a:r>
              <a:rPr lang="en-US" sz="1500" dirty="0">
                <a:solidFill>
                  <a:prstClr val="white"/>
                </a:solidFill>
              </a:rPr>
              <a:t>allocated here</a:t>
            </a:r>
            <a:endParaRPr lang="en-GB" sz="1500" dirty="0">
              <a:solidFill>
                <a:prstClr val="white"/>
              </a:solidFill>
            </a:endParaRPr>
          </a:p>
        </p:txBody>
      </p:sp>
    </p:spTree>
    <p:extLst>
      <p:ext uri="{BB962C8B-B14F-4D97-AF65-F5344CB8AC3E}">
        <p14:creationId xmlns:p14="http://schemas.microsoft.com/office/powerpoint/2010/main" val="336941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423908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MASTER - TABLE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graphicFrame>
        <p:nvGraphicFramePr>
          <p:cNvPr id="5" name="Table 4"/>
          <p:cNvGraphicFramePr>
            <a:graphicFrameLocks noGrp="1"/>
          </p:cNvGraphicFramePr>
          <p:nvPr userDrawn="1"/>
        </p:nvGraphicFramePr>
        <p:xfrm>
          <a:off x="381001" y="1085853"/>
          <a:ext cx="8229599" cy="3257551"/>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xmlns="" val="20000"/>
                    </a:ext>
                  </a:extLst>
                </a:gridCol>
                <a:gridCol w="1240971">
                  <a:extLst>
                    <a:ext uri="{9D8B030D-6E8A-4147-A177-3AD203B41FA5}">
                      <a16:colId xmlns:a16="http://schemas.microsoft.com/office/drawing/2014/main" xmlns="" val="20001"/>
                    </a:ext>
                  </a:extLst>
                </a:gridCol>
                <a:gridCol w="1393371">
                  <a:extLst>
                    <a:ext uri="{9D8B030D-6E8A-4147-A177-3AD203B41FA5}">
                      <a16:colId xmlns:a16="http://schemas.microsoft.com/office/drawing/2014/main" xmlns="" val="20002"/>
                    </a:ext>
                  </a:extLst>
                </a:gridCol>
                <a:gridCol w="1480458">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371599">
                  <a:extLst>
                    <a:ext uri="{9D8B030D-6E8A-4147-A177-3AD203B41FA5}">
                      <a16:colId xmlns:a16="http://schemas.microsoft.com/office/drawing/2014/main" xmlns="" val="20005"/>
                    </a:ext>
                  </a:extLst>
                </a:gridCol>
              </a:tblGrid>
              <a:tr h="259567">
                <a:tc>
                  <a:txBody>
                    <a:bodyPr/>
                    <a:lstStyle/>
                    <a:p>
                      <a:pPr algn="ctr" fontAlgn="ctr"/>
                      <a:r>
                        <a:rPr lang="en-GB" sz="900" b="1" u="none" strike="noStrike" dirty="0">
                          <a:solidFill>
                            <a:schemeClr val="bg1"/>
                          </a:solidFill>
                          <a:effectLst/>
                        </a:rPr>
                        <a:t>Edit Title</a:t>
                      </a:r>
                      <a:r>
                        <a:rPr lang="en-GB" sz="800" b="1" u="none" strike="noStrike" dirty="0">
                          <a:solidFill>
                            <a:schemeClr val="bg1"/>
                          </a:solidFill>
                          <a:effectLst/>
                        </a:rPr>
                        <a:t> </a:t>
                      </a:r>
                      <a:endParaRPr lang="en-GB" sz="800" b="1" i="0" u="none" strike="noStrike" dirty="0">
                        <a:solidFill>
                          <a:schemeClr val="bg1"/>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tc>
                  <a:txBody>
                    <a:bodyPr/>
                    <a:lstStyle/>
                    <a:p>
                      <a:pPr algn="ctr" fontAlgn="ctr"/>
                      <a:r>
                        <a:rPr lang="en-GB" sz="800" b="1" u="none" strike="noStrike" dirty="0">
                          <a:solidFill>
                            <a:schemeClr val="bg1"/>
                          </a:solidFill>
                          <a:effectLst/>
                        </a:rPr>
                        <a:t>Edit Title</a:t>
                      </a:r>
                      <a:r>
                        <a:rPr lang="en-GB" sz="800" u="none" strike="noStrike" dirty="0">
                          <a:effectLst/>
                        </a:rPr>
                        <a:t> </a:t>
                      </a:r>
                      <a:endParaRPr lang="en-GB" sz="800" b="0" i="0" u="none" strike="noStrike" dirty="0">
                        <a:solidFill>
                          <a:srgbClr val="000000"/>
                        </a:solidFill>
                        <a:effectLst/>
                        <a:latin typeface="Arial"/>
                      </a:endParaRPr>
                    </a:p>
                  </a:txBody>
                  <a:tcPr marL="9525" marR="9525" marT="7144" marB="0" anchor="ctr">
                    <a:solidFill>
                      <a:srgbClr val="059AC4"/>
                    </a:solidFill>
                  </a:tcPr>
                </a:tc>
                <a:extLst>
                  <a:ext uri="{0D108BD9-81ED-4DB2-BD59-A6C34878D82A}">
                    <a16:rowId xmlns:a16="http://schemas.microsoft.com/office/drawing/2014/main" xmlns="" val="10000"/>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1"/>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2"/>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3"/>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4"/>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5"/>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6"/>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7"/>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08"/>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09"/>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85000"/>
                      </a:schemeClr>
                    </a:solidFill>
                  </a:tcPr>
                </a:tc>
                <a:extLst>
                  <a:ext uri="{0D108BD9-81ED-4DB2-BD59-A6C34878D82A}">
                    <a16:rowId xmlns:a16="http://schemas.microsoft.com/office/drawing/2014/main" xmlns="" val="10010"/>
                  </a:ext>
                </a:extLst>
              </a:tr>
              <a:tr h="272544">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algn="ctr" fontAlgn="ctr"/>
                      <a:r>
                        <a:rPr lang="en-GB" sz="800" u="none" strike="noStrike" dirty="0">
                          <a:solidFill>
                            <a:schemeClr val="tx1"/>
                          </a:solidFill>
                          <a:effectLst/>
                        </a:rPr>
                        <a:t>Select to edit</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Select to edit </a:t>
                      </a:r>
                      <a:endParaRPr lang="en-GB" sz="800" b="0" i="0" u="none" strike="noStrike" dirty="0">
                        <a:solidFill>
                          <a:schemeClr val="tx1"/>
                        </a:solidFill>
                        <a:effectLst/>
                        <a:latin typeface="Arial"/>
                      </a:endParaRPr>
                    </a:p>
                  </a:txBody>
                  <a:tcPr marL="9525" marR="9525" marT="7144" marB="0" anchor="ctr">
                    <a:solidFill>
                      <a:schemeClr val="bg1">
                        <a:lumMod val="95000"/>
                      </a:schemeClr>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8101588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Rectangle 3"/>
          <p:cNvSpPr/>
          <p:nvPr userDrawn="1"/>
        </p:nvSpPr>
        <p:spPr>
          <a:xfrm>
            <a:off x="0" y="0"/>
            <a:ext cx="9144000" cy="4343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533400" y="0"/>
            <a:ext cx="2743200" cy="4343400"/>
          </a:xfrm>
          <a:prstGeom prst="rect">
            <a:avLst/>
          </a:prstGeom>
          <a:solidFill>
            <a:srgbClr val="32A6C3">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a:xfrm>
            <a:off x="685800" y="514350"/>
            <a:ext cx="2438400" cy="708422"/>
          </a:xfrm>
        </p:spPr>
        <p:txBody>
          <a:bodyPr>
            <a:noAutofit/>
          </a:bodyPr>
          <a:lstStyle>
            <a:lvl1pPr>
              <a:lnSpc>
                <a:spcPts val="2250"/>
              </a:lnSpc>
              <a:defRPr sz="2100" baseline="0">
                <a:solidFill>
                  <a:schemeClr val="bg1"/>
                </a:solidFill>
              </a:defRPr>
            </a:lvl1pPr>
          </a:lstStyle>
          <a:p>
            <a:r>
              <a:rPr lang="en-US" dirty="0"/>
              <a:t>SLIDE MASTER</a:t>
            </a:r>
            <a:br>
              <a:rPr lang="en-US" dirty="0"/>
            </a:br>
            <a:r>
              <a:rPr lang="en-US" dirty="0"/>
              <a:t>LARGE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7" name="TextBox 6"/>
          <p:cNvSpPr txBox="1"/>
          <p:nvPr userDrawn="1"/>
        </p:nvSpPr>
        <p:spPr>
          <a:xfrm>
            <a:off x="7620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8" name="Title 1"/>
          <p:cNvSpPr txBox="1">
            <a:spLocks/>
          </p:cNvSpPr>
          <p:nvPr userDrawn="1"/>
        </p:nvSpPr>
        <p:spPr>
          <a:xfrm>
            <a:off x="3810000" y="1817489"/>
            <a:ext cx="4724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500" dirty="0">
                <a:solidFill>
                  <a:prstClr val="white"/>
                </a:solidFill>
              </a:rPr>
              <a:t>Scale image to fill grey box</a:t>
            </a:r>
          </a:p>
          <a:p>
            <a:pPr>
              <a:lnSpc>
                <a:spcPct val="100000"/>
              </a:lnSpc>
            </a:pPr>
            <a:r>
              <a:rPr lang="en-US" sz="1500" dirty="0">
                <a:solidFill>
                  <a:prstClr val="white"/>
                </a:solidFill>
              </a:rPr>
              <a:t>Send to back (Format &gt;Send to back) </a:t>
            </a:r>
            <a:br>
              <a:rPr lang="en-US" sz="1500" dirty="0">
                <a:solidFill>
                  <a:prstClr val="white"/>
                </a:solidFill>
              </a:rPr>
            </a:br>
            <a:r>
              <a:rPr lang="en-US" sz="1500" dirty="0">
                <a:solidFill>
                  <a:prstClr val="white"/>
                </a:solidFill>
              </a:rPr>
              <a:t>and then Delete grey box </a:t>
            </a:r>
            <a:endParaRPr lang="en-GB" sz="1500" dirty="0">
              <a:solidFill>
                <a:prstClr val="white"/>
              </a:solidFill>
            </a:endParaRPr>
          </a:p>
        </p:txBody>
      </p:sp>
      <p:sp>
        <p:nvSpPr>
          <p:cNvPr id="10" name="Rectangle 9"/>
          <p:cNvSpPr/>
          <p:nvPr userDrawn="1"/>
        </p:nvSpPr>
        <p:spPr>
          <a:xfrm>
            <a:off x="0" y="4286250"/>
            <a:ext cx="91440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Tree>
    <p:extLst>
      <p:ext uri="{BB962C8B-B14F-4D97-AF65-F5344CB8AC3E}">
        <p14:creationId xmlns:p14="http://schemas.microsoft.com/office/powerpoint/2010/main" val="612052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TTER BOX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MASTER – LETTER BOX</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0" y="1143000"/>
            <a:ext cx="91440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0" y="1143000"/>
            <a:ext cx="2743200" cy="30861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6" name="TextBox 5"/>
          <p:cNvSpPr txBox="1"/>
          <p:nvPr userDrawn="1"/>
        </p:nvSpPr>
        <p:spPr>
          <a:xfrm>
            <a:off x="3810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7" name="Title 1"/>
          <p:cNvSpPr txBox="1">
            <a:spLocks/>
          </p:cNvSpPr>
          <p:nvPr userDrawn="1"/>
        </p:nvSpPr>
        <p:spPr>
          <a:xfrm>
            <a:off x="3810000" y="1817489"/>
            <a:ext cx="4724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500" dirty="0">
                <a:solidFill>
                  <a:prstClr val="white"/>
                </a:solidFill>
              </a:rPr>
              <a:t>Scale image to fill grey box</a:t>
            </a:r>
          </a:p>
          <a:p>
            <a:pPr>
              <a:lnSpc>
                <a:spcPct val="100000"/>
              </a:lnSpc>
            </a:pPr>
            <a:r>
              <a:rPr lang="en-US" sz="1500" dirty="0">
                <a:solidFill>
                  <a:prstClr val="white"/>
                </a:solidFill>
              </a:rPr>
              <a:t>Send to back (Format &gt;Send to back) </a:t>
            </a:r>
            <a:br>
              <a:rPr lang="en-US" sz="1500" dirty="0">
                <a:solidFill>
                  <a:prstClr val="white"/>
                </a:solidFill>
              </a:rPr>
            </a:br>
            <a:r>
              <a:rPr lang="en-US" sz="1500" dirty="0">
                <a:solidFill>
                  <a:prstClr val="white"/>
                </a:solidFill>
              </a:rPr>
              <a:t>and then Delete grey box </a:t>
            </a:r>
            <a:endParaRPr lang="en-GB" sz="1500" dirty="0">
              <a:solidFill>
                <a:prstClr val="white"/>
              </a:solidFill>
            </a:endParaRPr>
          </a:p>
        </p:txBody>
      </p:sp>
      <p:grpSp>
        <p:nvGrpSpPr>
          <p:cNvPr id="8" name="Group 7"/>
          <p:cNvGrpSpPr/>
          <p:nvPr userDrawn="1"/>
        </p:nvGrpSpPr>
        <p:grpSpPr>
          <a:xfrm>
            <a:off x="0" y="857250"/>
            <a:ext cx="9144000" cy="3600450"/>
            <a:chOff x="0" y="1143000"/>
            <a:chExt cx="9144000" cy="4800600"/>
          </a:xfrm>
        </p:grpSpPr>
        <p:sp>
          <p:nvSpPr>
            <p:cNvPr id="9" name="Rectangle 8"/>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0" name="Rectangle 9"/>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Tree>
    <p:extLst>
      <p:ext uri="{BB962C8B-B14F-4D97-AF65-F5344CB8AC3E}">
        <p14:creationId xmlns:p14="http://schemas.microsoft.com/office/powerpoint/2010/main" val="3370474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STERSLIDE TWO IMAGE">
    <p:spTree>
      <p:nvGrpSpPr>
        <p:cNvPr id="1" name=""/>
        <p:cNvGrpSpPr/>
        <p:nvPr/>
      </p:nvGrpSpPr>
      <p:grpSpPr>
        <a:xfrm>
          <a:off x="0" y="0"/>
          <a:ext cx="0" cy="0"/>
          <a:chOff x="0" y="0"/>
          <a:chExt cx="0" cy="0"/>
        </a:xfrm>
      </p:grpSpPr>
      <p:sp>
        <p:nvSpPr>
          <p:cNvPr id="8" name="Rectangle 7"/>
          <p:cNvSpPr/>
          <p:nvPr userDrawn="1"/>
        </p:nvSpPr>
        <p:spPr>
          <a:xfrm>
            <a:off x="-11017" y="1143000"/>
            <a:ext cx="40767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p:txBody>
          <a:bodyPr/>
          <a:lstStyle>
            <a:lvl1pPr>
              <a:defRPr baseline="0">
                <a:solidFill>
                  <a:srgbClr val="059AC4"/>
                </a:solidFill>
              </a:defRPr>
            </a:lvl1pPr>
          </a:lstStyle>
          <a:p>
            <a:r>
              <a:rPr lang="en-US" dirty="0"/>
              <a:t>SLIDE MASTER – TWO IMAGES</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5067300" y="1143000"/>
            <a:ext cx="4076700" cy="30861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5" name="Rectangle 4"/>
          <p:cNvSpPr/>
          <p:nvPr userDrawn="1"/>
        </p:nvSpPr>
        <p:spPr>
          <a:xfrm>
            <a:off x="2324100" y="1143000"/>
            <a:ext cx="2743200" cy="308610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6" name="TextBox 5"/>
          <p:cNvSpPr txBox="1"/>
          <p:nvPr userDrawn="1"/>
        </p:nvSpPr>
        <p:spPr>
          <a:xfrm>
            <a:off x="2514600" y="1371600"/>
            <a:ext cx="2362200" cy="553998"/>
          </a:xfrm>
          <a:prstGeom prst="rect">
            <a:avLst/>
          </a:prstGeom>
          <a:noFill/>
        </p:spPr>
        <p:txBody>
          <a:bodyPr wrap="square" rtlCol="0">
            <a:spAutoFit/>
          </a:bodyPr>
          <a:lstStyle/>
          <a:p>
            <a:pPr defTabSz="685800">
              <a:lnSpc>
                <a:spcPts val="1200"/>
              </a:lnSpc>
            </a:pPr>
            <a:r>
              <a:rPr lang="en-GB" sz="1350" b="1" dirty="0">
                <a:solidFill>
                  <a:prstClr val="white"/>
                </a:solidFill>
              </a:rPr>
              <a:t>Edit or delete subtitle</a:t>
            </a:r>
          </a:p>
          <a:p>
            <a:pPr defTabSz="685800">
              <a:lnSpc>
                <a:spcPts val="1200"/>
              </a:lnSpc>
            </a:pPr>
            <a:endParaRPr lang="en-GB" sz="1200" dirty="0">
              <a:solidFill>
                <a:prstClr val="white"/>
              </a:solidFill>
            </a:endParaRPr>
          </a:p>
          <a:p>
            <a:pPr defTabSz="685800">
              <a:lnSpc>
                <a:spcPts val="1200"/>
              </a:lnSpc>
            </a:pPr>
            <a:r>
              <a:rPr lang="en-GB" sz="1125" dirty="0">
                <a:solidFill>
                  <a:prstClr val="white"/>
                </a:solidFill>
              </a:rPr>
              <a:t>Select and edit text</a:t>
            </a:r>
          </a:p>
        </p:txBody>
      </p:sp>
      <p:sp>
        <p:nvSpPr>
          <p:cNvPr id="7" name="Title 1"/>
          <p:cNvSpPr txBox="1">
            <a:spLocks/>
          </p:cNvSpPr>
          <p:nvPr userDrawn="1"/>
        </p:nvSpPr>
        <p:spPr>
          <a:xfrm>
            <a:off x="5715000" y="2743200"/>
            <a:ext cx="2819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200" dirty="0">
                <a:solidFill>
                  <a:prstClr val="white"/>
                </a:solidFill>
              </a:rPr>
              <a:t>Scale image to approximately the size of the grey box. Send to back (Format &gt; Send to back) and then Delete grey box </a:t>
            </a:r>
            <a:endParaRPr lang="en-GB" sz="1200" dirty="0">
              <a:solidFill>
                <a:prstClr val="white"/>
              </a:solidFill>
            </a:endParaRPr>
          </a:p>
        </p:txBody>
      </p:sp>
      <p:sp>
        <p:nvSpPr>
          <p:cNvPr id="10" name="Title 1"/>
          <p:cNvSpPr txBox="1">
            <a:spLocks/>
          </p:cNvSpPr>
          <p:nvPr userDrawn="1"/>
        </p:nvSpPr>
        <p:spPr>
          <a:xfrm>
            <a:off x="2400988" y="2906489"/>
            <a:ext cx="2589424"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gn="ctr">
              <a:lnSpc>
                <a:spcPct val="100000"/>
              </a:lnSpc>
            </a:pPr>
            <a:r>
              <a:rPr lang="en-US" sz="1050" dirty="0">
                <a:solidFill>
                  <a:prstClr val="white"/>
                </a:solidFill>
              </a:rPr>
              <a:t>Blue box with text can be moved left or right depending on which image is priority</a:t>
            </a:r>
          </a:p>
          <a:p>
            <a:pPr>
              <a:lnSpc>
                <a:spcPct val="100000"/>
              </a:lnSpc>
            </a:pPr>
            <a:endParaRPr lang="en-GB" sz="1500" dirty="0">
              <a:solidFill>
                <a:prstClr val="white"/>
              </a:solidFill>
            </a:endParaRPr>
          </a:p>
        </p:txBody>
      </p:sp>
      <p:grpSp>
        <p:nvGrpSpPr>
          <p:cNvPr id="14" name="Group 13"/>
          <p:cNvGrpSpPr/>
          <p:nvPr userDrawn="1"/>
        </p:nvGrpSpPr>
        <p:grpSpPr>
          <a:xfrm>
            <a:off x="0" y="857250"/>
            <a:ext cx="9144000" cy="3600450"/>
            <a:chOff x="0" y="1143000"/>
            <a:chExt cx="9144000" cy="4800600"/>
          </a:xfrm>
        </p:grpSpPr>
        <p:sp>
          <p:nvSpPr>
            <p:cNvPr id="12" name="Rectangle 11"/>
            <p:cNvSpPr/>
            <p:nvPr userDrawn="1"/>
          </p:nvSpPr>
          <p:spPr>
            <a:xfrm>
              <a:off x="0" y="5639718"/>
              <a:ext cx="9144000" cy="3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3" name="Rectangle 12"/>
            <p:cNvSpPr/>
            <p:nvPr userDrawn="1"/>
          </p:nvSpPr>
          <p:spPr>
            <a:xfrm>
              <a:off x="0" y="1143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5" name="Title 1"/>
          <p:cNvSpPr txBox="1">
            <a:spLocks/>
          </p:cNvSpPr>
          <p:nvPr userDrawn="1"/>
        </p:nvSpPr>
        <p:spPr>
          <a:xfrm>
            <a:off x="254306" y="2628900"/>
            <a:ext cx="1676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200" dirty="0">
                <a:solidFill>
                  <a:prstClr val="white"/>
                </a:solidFill>
              </a:rPr>
              <a:t>Scale image to approximately the size of the grey box. Send to back (Format &gt; Send to back) and then Delete grey box </a:t>
            </a:r>
            <a:endParaRPr lang="en-GB" sz="1200" dirty="0">
              <a:solidFill>
                <a:prstClr val="white"/>
              </a:solidFill>
            </a:endParaRPr>
          </a:p>
        </p:txBody>
      </p:sp>
    </p:spTree>
    <p:extLst>
      <p:ext uri="{BB962C8B-B14F-4D97-AF65-F5344CB8AC3E}">
        <p14:creationId xmlns:p14="http://schemas.microsoft.com/office/powerpoint/2010/main" val="1248715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STER SLIDE FOUR IMAGE">
    <p:spTree>
      <p:nvGrpSpPr>
        <p:cNvPr id="1" name=""/>
        <p:cNvGrpSpPr/>
        <p:nvPr/>
      </p:nvGrpSpPr>
      <p:grpSpPr>
        <a:xfrm>
          <a:off x="0" y="0"/>
          <a:ext cx="0" cy="0"/>
          <a:chOff x="0" y="0"/>
          <a:chExt cx="0" cy="0"/>
        </a:xfrm>
      </p:grpSpPr>
      <p:sp>
        <p:nvSpPr>
          <p:cNvPr id="13" name="Rectangle 12"/>
          <p:cNvSpPr/>
          <p:nvPr userDrawn="1"/>
        </p:nvSpPr>
        <p:spPr>
          <a:xfrm>
            <a:off x="2437023"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Rectangle 13"/>
          <p:cNvSpPr/>
          <p:nvPr userDrawn="1"/>
        </p:nvSpPr>
        <p:spPr>
          <a:xfrm>
            <a:off x="6645466"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5" name="Rectangle 14"/>
          <p:cNvSpPr/>
          <p:nvPr userDrawn="1"/>
        </p:nvSpPr>
        <p:spPr>
          <a:xfrm>
            <a:off x="4552261"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2" name="Rectangle 11"/>
          <p:cNvSpPr/>
          <p:nvPr userDrawn="1"/>
        </p:nvSpPr>
        <p:spPr>
          <a:xfrm>
            <a:off x="266700" y="1085851"/>
            <a:ext cx="2152650" cy="18222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2" name="Title 1"/>
          <p:cNvSpPr>
            <a:spLocks noGrp="1"/>
          </p:cNvSpPr>
          <p:nvPr>
            <p:ph type="title" hasCustomPrompt="1"/>
          </p:nvPr>
        </p:nvSpPr>
        <p:spPr/>
        <p:txBody>
          <a:bodyPr/>
          <a:lstStyle>
            <a:lvl1pPr>
              <a:defRPr baseline="0"/>
            </a:lvl1pPr>
          </a:lstStyle>
          <a:p>
            <a:r>
              <a:rPr lang="en-US" dirty="0"/>
              <a:t>MASTER SLIDE – FOUR IMAGE</a:t>
            </a:r>
            <a:endParaRPr lang="en-GB" dirty="0"/>
          </a:p>
        </p:txBody>
      </p:sp>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4" name="Rectangle 3"/>
          <p:cNvSpPr/>
          <p:nvPr userDrawn="1"/>
        </p:nvSpPr>
        <p:spPr>
          <a:xfrm>
            <a:off x="533400" y="2782808"/>
            <a:ext cx="8077200" cy="1314450"/>
          </a:xfrm>
          <a:prstGeom prst="rect">
            <a:avLst/>
          </a:prstGeom>
          <a:solidFill>
            <a:srgbClr val="32A6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nvGrpSpPr>
          <p:cNvPr id="5" name="Group 4"/>
          <p:cNvGrpSpPr/>
          <p:nvPr userDrawn="1"/>
        </p:nvGrpSpPr>
        <p:grpSpPr>
          <a:xfrm>
            <a:off x="1" y="800100"/>
            <a:ext cx="9153525" cy="3475005"/>
            <a:chOff x="0" y="1310260"/>
            <a:chExt cx="9153525" cy="4633340"/>
          </a:xfrm>
        </p:grpSpPr>
        <p:sp>
          <p:nvSpPr>
            <p:cNvPr id="6" name="Rectangle 5"/>
            <p:cNvSpPr/>
            <p:nvPr/>
          </p:nvSpPr>
          <p:spPr>
            <a:xfrm>
              <a:off x="0"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7" name="Rectangle 6"/>
            <p:cNvSpPr/>
            <p:nvPr/>
          </p:nvSpPr>
          <p:spPr>
            <a:xfrm>
              <a:off x="241935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8" name="Rectangle 7"/>
            <p:cNvSpPr/>
            <p:nvPr/>
          </p:nvSpPr>
          <p:spPr>
            <a:xfrm>
              <a:off x="44958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9" name="Rectangle 8"/>
            <p:cNvSpPr/>
            <p:nvPr/>
          </p:nvSpPr>
          <p:spPr>
            <a:xfrm>
              <a:off x="6553200" y="1371600"/>
              <a:ext cx="17145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0" name="Rectangle 9"/>
            <p:cNvSpPr/>
            <p:nvPr/>
          </p:nvSpPr>
          <p:spPr>
            <a:xfrm>
              <a:off x="8620125" y="1371600"/>
              <a:ext cx="533400"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1" name="Rectangle 10"/>
            <p:cNvSpPr/>
            <p:nvPr/>
          </p:nvSpPr>
          <p:spPr>
            <a:xfrm rot="5400000">
              <a:off x="4324350" y="-2975990"/>
              <a:ext cx="533400" cy="910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6" name="Title 1"/>
          <p:cNvSpPr txBox="1">
            <a:spLocks/>
          </p:cNvSpPr>
          <p:nvPr userDrawn="1"/>
        </p:nvSpPr>
        <p:spPr>
          <a:xfrm>
            <a:off x="712654" y="1334103"/>
            <a:ext cx="1676400" cy="1325761"/>
          </a:xfrm>
          <a:prstGeom prst="rect">
            <a:avLst/>
          </a:prstGeom>
        </p:spPr>
        <p:txBody>
          <a:bodyPr vert="horz" lIns="68580" tIns="34290" rIns="68580" bIns="34290" rtlCol="0" anchor="ctr">
            <a:noAutofit/>
          </a:bodyPr>
          <a:lstStyle>
            <a:lvl1pPr algn="l" defTabSz="914400" rtl="0" eaLnBrk="1" latinLnBrk="0" hangingPunct="1">
              <a:lnSpc>
                <a:spcPts val="3000"/>
              </a:lnSpc>
              <a:spcBef>
                <a:spcPct val="0"/>
              </a:spcBef>
              <a:buNone/>
              <a:defRPr sz="2800" b="1" kern="1200" baseline="0">
                <a:solidFill>
                  <a:schemeClr val="bg1"/>
                </a:solidFill>
                <a:latin typeface="+mj-lt"/>
                <a:ea typeface="+mj-ea"/>
                <a:cs typeface="+mj-cs"/>
              </a:defRPr>
            </a:lvl1pPr>
          </a:lstStyle>
          <a:p>
            <a:pPr>
              <a:lnSpc>
                <a:spcPct val="100000"/>
              </a:lnSpc>
            </a:pPr>
            <a:r>
              <a:rPr lang="en-US" sz="1050" dirty="0">
                <a:solidFill>
                  <a:prstClr val="white"/>
                </a:solidFill>
              </a:rPr>
              <a:t>Scale images to approximately the size of the grey boxes. Send to back (Format &gt; Send to back) and then Delete grey boxes </a:t>
            </a:r>
            <a:endParaRPr lang="en-GB" sz="1050" dirty="0">
              <a:solidFill>
                <a:prstClr val="white"/>
              </a:solidFill>
            </a:endParaRPr>
          </a:p>
        </p:txBody>
      </p:sp>
      <p:sp>
        <p:nvSpPr>
          <p:cNvPr id="17" name="TextBox 16"/>
          <p:cNvSpPr txBox="1"/>
          <p:nvPr userDrawn="1"/>
        </p:nvSpPr>
        <p:spPr>
          <a:xfrm>
            <a:off x="533400"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sp>
        <p:nvSpPr>
          <p:cNvPr id="18" name="TextBox 17"/>
          <p:cNvSpPr txBox="1"/>
          <p:nvPr userDrawn="1"/>
        </p:nvSpPr>
        <p:spPr>
          <a:xfrm>
            <a:off x="518252"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cxnSp>
        <p:nvCxnSpPr>
          <p:cNvPr id="20" name="Straight Connector 19"/>
          <p:cNvCxnSpPr/>
          <p:nvPr userDrawn="1"/>
        </p:nvCxnSpPr>
        <p:spPr>
          <a:xfrm>
            <a:off x="712654"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userDrawn="1"/>
        </p:nvSpPr>
        <p:spPr>
          <a:xfrm>
            <a:off x="2604571"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2" name="Straight Connector 21"/>
          <p:cNvCxnSpPr/>
          <p:nvPr userDrawn="1"/>
        </p:nvCxnSpPr>
        <p:spPr>
          <a:xfrm>
            <a:off x="2783825"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4686759"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4" name="Straight Connector 23"/>
          <p:cNvCxnSpPr/>
          <p:nvPr userDrawn="1"/>
        </p:nvCxnSpPr>
        <p:spPr>
          <a:xfrm>
            <a:off x="4866013"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6735896" y="2917381"/>
            <a:ext cx="1855654" cy="400110"/>
          </a:xfrm>
          <a:prstGeom prst="rect">
            <a:avLst/>
          </a:prstGeom>
          <a:noFill/>
        </p:spPr>
        <p:txBody>
          <a:bodyPr wrap="square" rtlCol="0">
            <a:spAutoFit/>
          </a:bodyPr>
          <a:lstStyle/>
          <a:p>
            <a:pPr algn="ctr" defTabSz="685800">
              <a:lnSpc>
                <a:spcPts val="1200"/>
              </a:lnSpc>
            </a:pPr>
            <a:r>
              <a:rPr lang="en-GB" sz="1350" b="1" dirty="0">
                <a:solidFill>
                  <a:prstClr val="white"/>
                </a:solidFill>
              </a:rPr>
              <a:t>Edit Title</a:t>
            </a:r>
          </a:p>
          <a:p>
            <a:pPr algn="ctr" defTabSz="685800">
              <a:lnSpc>
                <a:spcPts val="1200"/>
              </a:lnSpc>
            </a:pPr>
            <a:endParaRPr lang="en-GB" sz="1200" dirty="0">
              <a:solidFill>
                <a:prstClr val="white"/>
              </a:solidFill>
            </a:endParaRPr>
          </a:p>
        </p:txBody>
      </p:sp>
      <p:cxnSp>
        <p:nvCxnSpPr>
          <p:cNvPr id="26" name="Straight Connector 25"/>
          <p:cNvCxnSpPr/>
          <p:nvPr userDrawn="1"/>
        </p:nvCxnSpPr>
        <p:spPr>
          <a:xfrm>
            <a:off x="6915150" y="3182858"/>
            <a:ext cx="14971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userDrawn="1"/>
        </p:nvSpPr>
        <p:spPr>
          <a:xfrm>
            <a:off x="259080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
        <p:nvSpPr>
          <p:cNvPr id="32" name="TextBox 31"/>
          <p:cNvSpPr txBox="1"/>
          <p:nvPr userDrawn="1"/>
        </p:nvSpPr>
        <p:spPr>
          <a:xfrm>
            <a:off x="464820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
        <p:nvSpPr>
          <p:cNvPr id="33" name="TextBox 32"/>
          <p:cNvSpPr txBox="1"/>
          <p:nvPr userDrawn="1"/>
        </p:nvSpPr>
        <p:spPr>
          <a:xfrm>
            <a:off x="6724650" y="3284079"/>
            <a:ext cx="1885950" cy="441146"/>
          </a:xfrm>
          <a:prstGeom prst="rect">
            <a:avLst/>
          </a:prstGeom>
          <a:noFill/>
        </p:spPr>
        <p:txBody>
          <a:bodyPr wrap="square" rtlCol="0">
            <a:spAutoFit/>
          </a:bodyPr>
          <a:lstStyle/>
          <a:p>
            <a:pPr algn="ctr" defTabSz="685800">
              <a:lnSpc>
                <a:spcPts val="1125"/>
              </a:lnSpc>
              <a:defRPr/>
            </a:pPr>
            <a:r>
              <a:rPr lang="en-GB" sz="975" dirty="0">
                <a:solidFill>
                  <a:prstClr val="white"/>
                </a:solidFill>
              </a:rPr>
              <a:t>Select and edit text</a:t>
            </a:r>
          </a:p>
          <a:p>
            <a:pPr defTabSz="685800"/>
            <a:endParaRPr lang="en-GB" sz="1350" dirty="0">
              <a:solidFill>
                <a:srgbClr val="595959"/>
              </a:solidFill>
            </a:endParaRPr>
          </a:p>
        </p:txBody>
      </p:sp>
    </p:spTree>
    <p:extLst>
      <p:ext uri="{BB962C8B-B14F-4D97-AF65-F5344CB8AC3E}">
        <p14:creationId xmlns:p14="http://schemas.microsoft.com/office/powerpoint/2010/main" val="28559952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ASTER SLIDE END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A384101-9B88-459D-A123-B408E30BBA76}" type="slidenum">
              <a:rPr lang="en-GB" smtClean="0">
                <a:solidFill>
                  <a:prstClr val="white">
                    <a:lumMod val="50000"/>
                  </a:prstClr>
                </a:solidFill>
              </a:rPr>
              <a:pPr/>
              <a:t>‹#›</a:t>
            </a:fld>
            <a:endParaRPr lang="en-GB" dirty="0">
              <a:solidFill>
                <a:prstClr val="white">
                  <a:lumMod val="50000"/>
                </a:prstClr>
              </a:solidFill>
            </a:endParaRPr>
          </a:p>
        </p:txBody>
      </p:sp>
      <p:sp>
        <p:nvSpPr>
          <p:cNvPr id="5" name="Slide Number Placeholder 2"/>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grpSp>
        <p:nvGrpSpPr>
          <p:cNvPr id="6" name="Group 5"/>
          <p:cNvGrpSpPr/>
          <p:nvPr userDrawn="1"/>
        </p:nvGrpSpPr>
        <p:grpSpPr>
          <a:xfrm>
            <a:off x="3340529" y="1431401"/>
            <a:ext cx="2235432" cy="1777608"/>
            <a:chOff x="3048000" y="1676400"/>
            <a:chExt cx="2848780" cy="3020452"/>
          </a:xfrm>
        </p:grpSpPr>
        <p:grpSp>
          <p:nvGrpSpPr>
            <p:cNvPr id="7" name="Group 6"/>
            <p:cNvGrpSpPr/>
            <p:nvPr/>
          </p:nvGrpSpPr>
          <p:grpSpPr>
            <a:xfrm>
              <a:off x="3186412" y="1676400"/>
              <a:ext cx="2604787" cy="2563252"/>
              <a:chOff x="3269607" y="2389748"/>
              <a:chExt cx="2604787" cy="2563252"/>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607" y="2389748"/>
                <a:ext cx="2604787" cy="2563252"/>
              </a:xfrm>
              <a:prstGeom prst="rect">
                <a:avLst/>
              </a:prstGeom>
            </p:spPr>
          </p:pic>
          <p:sp>
            <p:nvSpPr>
              <p:cNvPr id="10" name="Oval 9"/>
              <p:cNvSpPr>
                <a:spLocks noChangeAspect="1"/>
              </p:cNvSpPr>
              <p:nvPr/>
            </p:nvSpPr>
            <p:spPr>
              <a:xfrm>
                <a:off x="3762375" y="2802943"/>
                <a:ext cx="1692000" cy="1692000"/>
              </a:xfrm>
              <a:prstGeom prst="ellipse">
                <a:avLst/>
              </a:prstGeom>
              <a:noFill/>
              <a:ln w="15875">
                <a:solidFill>
                  <a:srgbClr val="32A6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350" dirty="0">
                    <a:solidFill>
                      <a:prstClr val="white"/>
                    </a:solidFill>
                  </a:rPr>
                  <a:t>      </a:t>
                </a:r>
              </a:p>
            </p:txBody>
          </p:sp>
        </p:grpSp>
        <p:sp>
          <p:nvSpPr>
            <p:cNvPr id="8" name="Rectangle 7"/>
            <p:cNvSpPr/>
            <p:nvPr/>
          </p:nvSpPr>
          <p:spPr>
            <a:xfrm>
              <a:off x="3048000" y="4239652"/>
              <a:ext cx="284878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grpSp>
      <p:sp>
        <p:nvSpPr>
          <p:cNvPr id="11" name="Slide Number Placeholder 1"/>
          <p:cNvSpPr txBox="1">
            <a:spLocks/>
          </p:cNvSpPr>
          <p:nvPr userDrawn="1"/>
        </p:nvSpPr>
        <p:spPr>
          <a:xfrm>
            <a:off x="314325" y="4926807"/>
            <a:ext cx="381000" cy="273844"/>
          </a:xfrm>
          <a:prstGeom prst="rect">
            <a:avLst/>
          </a:prstGeom>
        </p:spPr>
        <p:txBody>
          <a:bodyPr/>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384101-9B88-459D-A123-B408E30BBA76}" type="slidenum">
              <a:rPr lang="en-GB" sz="750" smtClean="0">
                <a:solidFill>
                  <a:prstClr val="white">
                    <a:lumMod val="50000"/>
                  </a:prstClr>
                </a:solidFill>
              </a:rPr>
              <a:pPr/>
              <a:t>‹#›</a:t>
            </a:fld>
            <a:endParaRPr lang="en-GB" sz="750" dirty="0">
              <a:solidFill>
                <a:prstClr val="white">
                  <a:lumMod val="50000"/>
                </a:prstClr>
              </a:solidFill>
            </a:endParaRPr>
          </a:p>
        </p:txBody>
      </p:sp>
      <p:sp>
        <p:nvSpPr>
          <p:cNvPr id="12" name="Title 1"/>
          <p:cNvSpPr txBox="1">
            <a:spLocks/>
          </p:cNvSpPr>
          <p:nvPr userDrawn="1"/>
        </p:nvSpPr>
        <p:spPr>
          <a:xfrm>
            <a:off x="381000" y="948928"/>
            <a:ext cx="8229600" cy="708422"/>
          </a:xfrm>
          <a:prstGeom prst="rect">
            <a:avLst/>
          </a:prstGeom>
        </p:spPr>
        <p:txBody>
          <a:bodyPr>
            <a:normAutofit/>
          </a:bodyPr>
          <a:lstStyle>
            <a:lvl1pPr algn="l" defTabSz="914400" rtl="0" eaLnBrk="1" latinLnBrk="0" hangingPunct="1">
              <a:spcBef>
                <a:spcPct val="0"/>
              </a:spcBef>
              <a:buNone/>
              <a:defRPr sz="3600" b="1" kern="1200">
                <a:solidFill>
                  <a:srgbClr val="059AC4"/>
                </a:solidFill>
                <a:latin typeface="+mj-lt"/>
                <a:ea typeface="+mj-ea"/>
                <a:cs typeface="+mj-cs"/>
              </a:defRPr>
            </a:lvl1pPr>
          </a:lstStyle>
          <a:p>
            <a:pPr algn="ctr"/>
            <a:r>
              <a:rPr lang="en-GB" sz="2400" dirty="0"/>
              <a:t>END SLIDE INSTRUCTIONS</a:t>
            </a:r>
          </a:p>
        </p:txBody>
      </p:sp>
      <p:sp>
        <p:nvSpPr>
          <p:cNvPr id="13" name="Rectangle 12"/>
          <p:cNvSpPr/>
          <p:nvPr userDrawn="1"/>
        </p:nvSpPr>
        <p:spPr>
          <a:xfrm rot="10800000" flipV="1">
            <a:off x="3543299" y="1438546"/>
            <a:ext cx="1905000" cy="42863"/>
          </a:xfrm>
          <a:prstGeom prst="rect">
            <a:avLst/>
          </a:prstGeom>
          <a:solidFill>
            <a:srgbClr val="059A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endParaRPr>
          </a:p>
        </p:txBody>
      </p:sp>
      <p:sp>
        <p:nvSpPr>
          <p:cNvPr id="14" name="TextBox 13"/>
          <p:cNvSpPr txBox="1"/>
          <p:nvPr userDrawn="1"/>
        </p:nvSpPr>
        <p:spPr>
          <a:xfrm>
            <a:off x="1676400" y="2670359"/>
            <a:ext cx="5791200" cy="577081"/>
          </a:xfrm>
          <a:prstGeom prst="rect">
            <a:avLst/>
          </a:prstGeom>
          <a:noFill/>
        </p:spPr>
        <p:txBody>
          <a:bodyPr wrap="square" rtlCol="0">
            <a:spAutoFit/>
          </a:bodyPr>
          <a:lstStyle/>
          <a:p>
            <a:pPr algn="ctr" defTabSz="685800"/>
            <a:r>
              <a:rPr lang="en-GB" sz="1050" dirty="0">
                <a:solidFill>
                  <a:srgbClr val="595959"/>
                </a:solidFill>
              </a:rPr>
              <a:t> </a:t>
            </a:r>
          </a:p>
          <a:p>
            <a:pPr algn="ctr" defTabSz="685800"/>
            <a:r>
              <a:rPr lang="en-GB" sz="1050" b="1" dirty="0">
                <a:solidFill>
                  <a:srgbClr val="595959"/>
                </a:solidFill>
              </a:rPr>
              <a:t>Name of Presenter</a:t>
            </a:r>
          </a:p>
          <a:p>
            <a:pPr algn="ctr" defTabSz="685800"/>
            <a:r>
              <a:rPr lang="en-GB" sz="1050" b="1" dirty="0">
                <a:solidFill>
                  <a:srgbClr val="595959"/>
                </a:solidFill>
              </a:rPr>
              <a:t>Title of Presenter – SLR Consulting</a:t>
            </a:r>
          </a:p>
        </p:txBody>
      </p:sp>
      <p:sp>
        <p:nvSpPr>
          <p:cNvPr id="15" name="TextBox 14"/>
          <p:cNvSpPr txBox="1"/>
          <p:nvPr userDrawn="1"/>
        </p:nvSpPr>
        <p:spPr>
          <a:xfrm>
            <a:off x="5791200" y="1674576"/>
            <a:ext cx="2438400" cy="946413"/>
          </a:xfrm>
          <a:prstGeom prst="rect">
            <a:avLst/>
          </a:prstGeom>
          <a:noFill/>
        </p:spPr>
        <p:txBody>
          <a:bodyPr wrap="square" rtlCol="0">
            <a:spAutoFit/>
          </a:bodyPr>
          <a:lstStyle/>
          <a:p>
            <a:pPr defTabSz="685800">
              <a:spcBef>
                <a:spcPts val="900"/>
              </a:spcBef>
            </a:pPr>
            <a:r>
              <a:rPr lang="en-GB" sz="900" dirty="0">
                <a:solidFill>
                  <a:srgbClr val="595959"/>
                </a:solidFill>
              </a:rPr>
              <a:t>To put a portrait image into the circle above insert picture, then scale the image so it is the same width as the outside of the circle and align vertically. Send the image to the back of the slide by clicking on Format &gt; Send to bac</a:t>
            </a:r>
            <a:r>
              <a:rPr lang="en-GB" sz="900" dirty="0">
                <a:solidFill>
                  <a:srgbClr val="595959">
                    <a:lumMod val="75000"/>
                    <a:lumOff val="25000"/>
                  </a:srgbClr>
                </a:solidFill>
              </a:rPr>
              <a:t>k.</a:t>
            </a:r>
            <a:endParaRPr lang="en-GB" sz="1200" dirty="0">
              <a:solidFill>
                <a:srgbClr val="059AC4"/>
              </a:solidFill>
            </a:endParaRPr>
          </a:p>
          <a:p>
            <a:pPr defTabSz="685800"/>
            <a:endParaRPr lang="en-GB" sz="1050" dirty="0">
              <a:solidFill>
                <a:srgbClr val="595959"/>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9950" y="3419092"/>
            <a:ext cx="180000" cy="135000"/>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07662" y="3606544"/>
            <a:ext cx="180000" cy="135000"/>
          </a:xfrm>
          <a:prstGeom prst="rect">
            <a:avLst/>
          </a:prstGeom>
        </p:spPr>
      </p:pic>
      <p:sp>
        <p:nvSpPr>
          <p:cNvPr id="21" name="TextBox 20"/>
          <p:cNvSpPr txBox="1"/>
          <p:nvPr userDrawn="1"/>
        </p:nvSpPr>
        <p:spPr>
          <a:xfrm>
            <a:off x="3581400" y="3328853"/>
            <a:ext cx="3124200" cy="923330"/>
          </a:xfrm>
          <a:prstGeom prst="rect">
            <a:avLst/>
          </a:prstGeom>
          <a:noFill/>
        </p:spPr>
        <p:txBody>
          <a:bodyPr wrap="square" rtlCol="0">
            <a:spAutoFit/>
          </a:bodyPr>
          <a:lstStyle/>
          <a:p>
            <a:pPr defTabSz="685800"/>
            <a:r>
              <a:rPr lang="en-GB" sz="1350" dirty="0">
                <a:solidFill>
                  <a:srgbClr val="059AC4"/>
                </a:solidFill>
                <a:latin typeface="Calibri Light" panose="020F0302020204030204" pitchFamily="34" charset="0"/>
              </a:rPr>
              <a:t>+44 (0) 000 000 0000</a:t>
            </a:r>
          </a:p>
          <a:p>
            <a:pPr defTabSz="685800"/>
            <a:r>
              <a:rPr lang="en-GB" sz="1350" dirty="0">
                <a:solidFill>
                  <a:srgbClr val="059AC4"/>
                </a:solidFill>
                <a:latin typeface="Calibri Light" panose="020F0302020204030204" pitchFamily="34" charset="0"/>
              </a:rPr>
              <a:t>name@slrconsulting.com</a:t>
            </a:r>
          </a:p>
          <a:p>
            <a:pPr defTabSz="685800"/>
            <a:r>
              <a:rPr lang="en-GB" sz="1350" dirty="0">
                <a:solidFill>
                  <a:srgbClr val="059AC4"/>
                </a:solidFill>
                <a:latin typeface="Calibri Light" panose="020F0302020204030204" pitchFamily="34" charset="0"/>
              </a:rPr>
              <a:t>www.slrconsulting.com</a:t>
            </a:r>
          </a:p>
          <a:p>
            <a:pPr defTabSz="685800"/>
            <a:endParaRPr lang="en-GB" sz="1350" dirty="0">
              <a:solidFill>
                <a:srgbClr val="595959"/>
              </a:solidFill>
            </a:endParaRPr>
          </a:p>
        </p:txBody>
      </p:sp>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10744" y="3810535"/>
            <a:ext cx="180000" cy="135000"/>
          </a:xfrm>
          <a:prstGeom prst="rect">
            <a:avLst/>
          </a:prstGeom>
        </p:spPr>
      </p:pic>
    </p:spTree>
    <p:extLst>
      <p:ext uri="{BB962C8B-B14F-4D97-AF65-F5344CB8AC3E}">
        <p14:creationId xmlns:p14="http://schemas.microsoft.com/office/powerpoint/2010/main" val="98360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0363" y="3305175"/>
            <a:ext cx="6624350" cy="1021557"/>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1870363" y="2180035"/>
            <a:ext cx="6624349"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extLst>
      <p:ext uri="{BB962C8B-B14F-4D97-AF65-F5344CB8AC3E}">
        <p14:creationId xmlns:p14="http://schemas.microsoft.com/office/powerpoint/2010/main" val="160119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258738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193275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2B17006-3181-4644-BAA3-BE8BC1B95255}" type="datetimeFigureOut">
              <a:rPr lang="en-US" smtClean="0"/>
              <a:t>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60E596-38AD-4E4E-8031-F91560B20BE4}" type="slidenum">
              <a:rPr lang="en-US" smtClean="0"/>
              <a:t>‹#›</a:t>
            </a:fld>
            <a:endParaRPr lang="en-US" dirty="0"/>
          </a:p>
        </p:txBody>
      </p:sp>
    </p:spTree>
    <p:extLst>
      <p:ext uri="{BB962C8B-B14F-4D97-AF65-F5344CB8AC3E}">
        <p14:creationId xmlns:p14="http://schemas.microsoft.com/office/powerpoint/2010/main" val="83025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9.jp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2B17006-3181-4644-BAA3-BE8BC1B95255}" type="datetimeFigureOut">
              <a:rPr lang="en-US" smtClean="0"/>
              <a:t>1/8/2020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160E596-38AD-4E4E-8031-F91560B20BE4}" type="slidenum">
              <a:rPr lang="en-US" smtClean="0"/>
              <a:t>‹#›</a:t>
            </a:fld>
            <a:endParaRPr lang="en-US" dirty="0"/>
          </a:p>
        </p:txBody>
      </p:sp>
    </p:spTree>
    <p:extLst>
      <p:ext uri="{BB962C8B-B14F-4D97-AF65-F5344CB8AC3E}">
        <p14:creationId xmlns:p14="http://schemas.microsoft.com/office/powerpoint/2010/main" val="7926350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51"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2FBFD14-192E-BE44-B48C-0F1F28649908}" type="datetimeFigureOut">
              <a:rPr lang="en-US" smtClean="0"/>
              <a:t>1/8/2020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2D16DA-C183-B848-8B8F-41D5F2B3E5EF}" type="slidenum">
              <a:rPr lang="en-US" smtClean="0"/>
              <a:t>‹#›</a:t>
            </a:fld>
            <a:endParaRPr lang="en-US" dirty="0"/>
          </a:p>
        </p:txBody>
      </p:sp>
    </p:spTree>
    <p:extLst>
      <p:ext uri="{BB962C8B-B14F-4D97-AF65-F5344CB8AC3E}">
        <p14:creationId xmlns:p14="http://schemas.microsoft.com/office/powerpoint/2010/main" val="3133384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5"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hthoek 8"/>
          <p:cNvSpPr/>
          <p:nvPr userDrawn="1"/>
        </p:nvSpPr>
        <p:spPr>
          <a:xfrm>
            <a:off x="0" y="4680376"/>
            <a:ext cx="9144000" cy="463124"/>
          </a:xfrm>
          <a:prstGeom prst="rect">
            <a:avLst/>
          </a:prstGeom>
          <a:solidFill>
            <a:srgbClr val="0897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NL" sz="1350">
              <a:solidFill>
                <a:prstClr val="white"/>
              </a:solidFill>
            </a:endParaRPr>
          </a:p>
        </p:txBody>
      </p:sp>
      <p:sp>
        <p:nvSpPr>
          <p:cNvPr id="2" name="Tijdelijke aanduiding voor titel 1"/>
          <p:cNvSpPr>
            <a:spLocks noGrp="1"/>
          </p:cNvSpPr>
          <p:nvPr>
            <p:ph type="title"/>
          </p:nvPr>
        </p:nvSpPr>
        <p:spPr>
          <a:xfrm>
            <a:off x="409517" y="819126"/>
            <a:ext cx="8288451" cy="85725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09518" y="1695439"/>
            <a:ext cx="8277282" cy="2899184"/>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0D2B57F7-8D27-4C1E-B76A-6786F9CC8A7C}" type="datetimeFigureOut">
              <a:rPr lang="nl-NL" smtClean="0">
                <a:solidFill>
                  <a:prstClr val="black">
                    <a:tint val="75000"/>
                  </a:prstClr>
                </a:solidFill>
              </a:rPr>
              <a:pPr defTabSz="685800"/>
              <a:t>8-1-2020</a:t>
            </a:fld>
            <a:endParaRPr lang="nl-NL" dirty="0">
              <a:solidFill>
                <a:prstClr val="black">
                  <a:tint val="75000"/>
                </a:prstClr>
              </a:solidFill>
            </a:endParaRPr>
          </a:p>
        </p:txBody>
      </p:sp>
      <p:sp>
        <p:nvSpPr>
          <p:cNvPr id="5" name="Tijdelijke aanduiding voor voet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nl-NL" dirty="0">
              <a:solidFill>
                <a:prstClr val="black">
                  <a:tint val="75000"/>
                </a:prstClr>
              </a:solidFill>
            </a:endParaRPr>
          </a:p>
        </p:txBody>
      </p:sp>
      <p:sp>
        <p:nvSpPr>
          <p:cNvPr id="6" name="Tijdelijke aanduiding voor dianumm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1DF5AF9-5B64-4A4C-ABFF-85DB1A0D7F2A}" type="slidenum">
              <a:rPr lang="nl-NL" smtClean="0">
                <a:solidFill>
                  <a:prstClr val="black">
                    <a:tint val="75000"/>
                  </a:prstClr>
                </a:solidFill>
              </a:rPr>
              <a:pPr defTabSz="685800"/>
              <a:t>‹#›</a:t>
            </a:fld>
            <a:endParaRPr lang="nl-NL" dirty="0">
              <a:solidFill>
                <a:prstClr val="black">
                  <a:tint val="75000"/>
                </a:prstClr>
              </a:solidFill>
            </a:endParaRPr>
          </a:p>
        </p:txBody>
      </p:sp>
      <p:pic>
        <p:nvPicPr>
          <p:cNvPr id="1026" name="Picture 2"/>
          <p:cNvPicPr>
            <a:picLocks noChangeAspect="1" noChangeArrowheads="1"/>
          </p:cNvPicPr>
          <p:nvPr userDrawn="1"/>
        </p:nvPicPr>
        <p:blipFill>
          <a:blip r:embed="rId17" cstate="screen">
            <a:lum contrast="2000"/>
          </a:blip>
          <a:srcRect/>
          <a:stretch>
            <a:fillRect/>
          </a:stretch>
        </p:blipFill>
        <p:spPr bwMode="auto">
          <a:xfrm>
            <a:off x="0" y="0"/>
            <a:ext cx="8113762" cy="819126"/>
          </a:xfrm>
          <a:prstGeom prst="rect">
            <a:avLst/>
          </a:prstGeom>
          <a:noFill/>
          <a:ln w="9525">
            <a:noFill/>
            <a:miter lim="800000"/>
            <a:headEnd/>
            <a:tailEnd/>
          </a:ln>
        </p:spPr>
      </p:pic>
      <p:pic>
        <p:nvPicPr>
          <p:cNvPr id="10" name="Picture 2"/>
          <p:cNvPicPr>
            <a:picLocks noChangeAspect="1" noChangeArrowheads="1"/>
          </p:cNvPicPr>
          <p:nvPr userDrawn="1"/>
        </p:nvPicPr>
        <p:blipFill>
          <a:blip r:embed="rId18" cstate="screen"/>
          <a:srcRect/>
          <a:stretch>
            <a:fillRect/>
          </a:stretch>
        </p:blipFill>
        <p:spPr bwMode="auto">
          <a:xfrm>
            <a:off x="6580216" y="0"/>
            <a:ext cx="2563785" cy="819126"/>
          </a:xfrm>
          <a:prstGeom prst="rect">
            <a:avLst/>
          </a:prstGeom>
          <a:noFill/>
          <a:ln w="9525">
            <a:noFill/>
            <a:miter lim="800000"/>
            <a:headEnd/>
            <a:tailEnd/>
          </a:ln>
        </p:spPr>
      </p:pic>
    </p:spTree>
    <p:extLst>
      <p:ext uri="{BB962C8B-B14F-4D97-AF65-F5344CB8AC3E}">
        <p14:creationId xmlns:p14="http://schemas.microsoft.com/office/powerpoint/2010/main" val="161840813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525" y="0"/>
            <a:ext cx="9144000" cy="5143500"/>
          </a:xfrm>
          <a:prstGeom prst="rect">
            <a:avLst/>
          </a:prstGeom>
        </p:spPr>
      </p:pic>
      <p:sp>
        <p:nvSpPr>
          <p:cNvPr id="2" name="Title Placeholder 1"/>
          <p:cNvSpPr>
            <a:spLocks noGrp="1"/>
          </p:cNvSpPr>
          <p:nvPr>
            <p:ph type="title"/>
          </p:nvPr>
        </p:nvSpPr>
        <p:spPr>
          <a:xfrm>
            <a:off x="381000" y="320278"/>
            <a:ext cx="8229600" cy="70842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81000" y="1143001"/>
            <a:ext cx="8229600" cy="32801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p:cNvSpPr>
            <a:spLocks noGrp="1"/>
          </p:cNvSpPr>
          <p:nvPr>
            <p:ph type="sldNum" sz="quarter" idx="4"/>
          </p:nvPr>
        </p:nvSpPr>
        <p:spPr>
          <a:xfrm>
            <a:off x="314325" y="4926807"/>
            <a:ext cx="381000" cy="273844"/>
          </a:xfrm>
          <a:prstGeom prst="rect">
            <a:avLst/>
          </a:prstGeom>
        </p:spPr>
        <p:txBody>
          <a:bodyPr/>
          <a:lstStyle>
            <a:lvl1pPr>
              <a:defRPr sz="750">
                <a:solidFill>
                  <a:schemeClr val="bg1">
                    <a:lumMod val="50000"/>
                  </a:schemeClr>
                </a:solidFill>
              </a:defRPr>
            </a:lvl1pPr>
          </a:lstStyle>
          <a:p>
            <a:pPr defTabSz="685800"/>
            <a:fld id="{DA384101-9B88-459D-A123-B408E30BBA76}" type="slidenum">
              <a:rPr lang="en-GB" smtClean="0">
                <a:solidFill>
                  <a:prstClr val="white">
                    <a:lumMod val="50000"/>
                  </a:prstClr>
                </a:solidFill>
              </a:rPr>
              <a:pPr defTabSz="685800"/>
              <a:t>‹#›</a:t>
            </a:fld>
            <a:endParaRPr lang="en-GB" dirty="0">
              <a:solidFill>
                <a:prstClr val="white">
                  <a:lumMod val="50000"/>
                </a:prstClr>
              </a:solidFill>
            </a:endParaRPr>
          </a:p>
        </p:txBody>
      </p:sp>
    </p:spTree>
    <p:extLst>
      <p:ext uri="{BB962C8B-B14F-4D97-AF65-F5344CB8AC3E}">
        <p14:creationId xmlns:p14="http://schemas.microsoft.com/office/powerpoint/2010/main" val="123861477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Lst>
  <p:hf hdr="0" ftr="0"/>
  <p:txStyles>
    <p:titleStyle>
      <a:lvl1pPr algn="l" defTabSz="685800" rtl="0" eaLnBrk="1" latinLnBrk="0" hangingPunct="1">
        <a:spcBef>
          <a:spcPct val="0"/>
        </a:spcBef>
        <a:buNone/>
        <a:defRPr sz="2550" b="1" kern="1200">
          <a:solidFill>
            <a:srgbClr val="059AC4"/>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hyperlink" Target="1979%20Lekkerkerk.ppsx" TargetMode="Externa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hyperlink" Target="110411.BTEXinClay.UK.ppsx"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hyperlink" Target="170116%2014051%20Butylweg.ppsx" TargetMode="External"/><Relationship Id="rId2" Type="http://schemas.openxmlformats.org/officeDocument/2006/relationships/hyperlink" Target="190121%2016031_ISS%20Klokhuisplein%20Haarlem%20UK.ppsx" TargetMode="Externa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07904" y="1410621"/>
            <a:ext cx="5171743" cy="1744288"/>
          </a:xfrm>
        </p:spPr>
        <p:txBody>
          <a:bodyPr vert="horz" lIns="68580" tIns="34290" rIns="68580" bIns="34290" rtlCol="0" anchor="ctr">
            <a:normAutofit fontScale="90000"/>
          </a:bodyPr>
          <a:lstStyle/>
          <a:p>
            <a:r>
              <a:rPr lang="en-US" dirty="0"/>
              <a:t>The history and evolution of contaminated sites regulation and remediation in the Netherlands 	</a:t>
            </a:r>
            <a:br>
              <a:rPr lang="en-US" dirty="0"/>
            </a:br>
            <a:endParaRPr lang="en-CA" dirty="0"/>
          </a:p>
        </p:txBody>
      </p:sp>
      <p:sp>
        <p:nvSpPr>
          <p:cNvPr id="3" name="Ondertitel 2"/>
          <p:cNvSpPr>
            <a:spLocks noGrp="1"/>
          </p:cNvSpPr>
          <p:nvPr>
            <p:ph type="subTitle" idx="1"/>
          </p:nvPr>
        </p:nvSpPr>
        <p:spPr>
          <a:xfrm>
            <a:off x="4352922" y="3268270"/>
            <a:ext cx="3450479" cy="1275182"/>
          </a:xfrm>
        </p:spPr>
        <p:txBody>
          <a:bodyPr/>
          <a:lstStyle/>
          <a:p>
            <a:pPr>
              <a:defRPr/>
            </a:pPr>
            <a:r>
              <a:rPr lang="en-CA" dirty="0"/>
              <a:t>A historic overview</a:t>
            </a:r>
          </a:p>
        </p:txBody>
      </p:sp>
    </p:spTree>
    <p:extLst>
      <p:ext uri="{BB962C8B-B14F-4D97-AF65-F5344CB8AC3E}">
        <p14:creationId xmlns:p14="http://schemas.microsoft.com/office/powerpoint/2010/main" val="4185812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fiek 13"/>
          <p:cNvGraphicFramePr>
            <a:graphicFrameLocks/>
          </p:cNvGraphicFramePr>
          <p:nvPr/>
        </p:nvGraphicFramePr>
        <p:xfrm>
          <a:off x="1871700" y="816555"/>
          <a:ext cx="4644516" cy="305133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p:nvPr>
        </p:nvSpPr>
        <p:spPr>
          <a:xfrm>
            <a:off x="1143000" y="107122"/>
            <a:ext cx="5076183" cy="602465"/>
          </a:xfrm>
        </p:spPr>
        <p:txBody>
          <a:bodyPr/>
          <a:lstStyle/>
          <a:p>
            <a:r>
              <a:rPr lang="nl-NL" dirty="0"/>
              <a:t>The </a:t>
            </a:r>
            <a:r>
              <a:rPr lang="nl-NL" dirty="0" err="1"/>
              <a:t>Reverend</a:t>
            </a:r>
            <a:r>
              <a:rPr lang="nl-NL" dirty="0"/>
              <a:t> </a:t>
            </a:r>
            <a:r>
              <a:rPr lang="nl-NL" dirty="0" err="1"/>
              <a:t>vs</a:t>
            </a:r>
            <a:r>
              <a:rPr lang="nl-NL" dirty="0"/>
              <a:t> The Merchant</a:t>
            </a:r>
          </a:p>
        </p:txBody>
      </p:sp>
      <p:cxnSp>
        <p:nvCxnSpPr>
          <p:cNvPr id="7" name="Rechte verbindingslijn 6"/>
          <p:cNvCxnSpPr/>
          <p:nvPr/>
        </p:nvCxnSpPr>
        <p:spPr>
          <a:xfrm rot="5400000">
            <a:off x="1088613" y="2531246"/>
            <a:ext cx="2646294" cy="2700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rot="5400000">
            <a:off x="1628673" y="2544747"/>
            <a:ext cx="2646294"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Rechthoekige toelichting 9"/>
          <p:cNvSpPr/>
          <p:nvPr/>
        </p:nvSpPr>
        <p:spPr>
          <a:xfrm>
            <a:off x="1277634" y="4140989"/>
            <a:ext cx="1674186" cy="432048"/>
          </a:xfrm>
          <a:prstGeom prst="wedgeRectCallout">
            <a:avLst>
              <a:gd name="adj1" fmla="val 16462"/>
              <a:gd name="adj2" fmla="val -1057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350" dirty="0" err="1">
                <a:solidFill>
                  <a:prstClr val="white"/>
                </a:solidFill>
              </a:rPr>
              <a:t>Policy</a:t>
            </a:r>
            <a:r>
              <a:rPr lang="nl-NL" sz="1350" dirty="0">
                <a:solidFill>
                  <a:prstClr val="white"/>
                </a:solidFill>
              </a:rPr>
              <a:t> 1986</a:t>
            </a:r>
          </a:p>
        </p:txBody>
      </p:sp>
      <p:sp>
        <p:nvSpPr>
          <p:cNvPr id="11" name="Rechthoekige toelichting 10"/>
          <p:cNvSpPr/>
          <p:nvPr/>
        </p:nvSpPr>
        <p:spPr>
          <a:xfrm>
            <a:off x="3275856" y="4137924"/>
            <a:ext cx="1674186" cy="432048"/>
          </a:xfrm>
          <a:prstGeom prst="wedgeRectCallout">
            <a:avLst>
              <a:gd name="adj1" fmla="val -63019"/>
              <a:gd name="adj2" fmla="val -108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nl-NL" sz="1350" dirty="0" err="1">
                <a:solidFill>
                  <a:prstClr val="white"/>
                </a:solidFill>
              </a:rPr>
              <a:t>Policy</a:t>
            </a:r>
            <a:r>
              <a:rPr lang="nl-NL" sz="1350" dirty="0">
                <a:solidFill>
                  <a:prstClr val="white"/>
                </a:solidFill>
              </a:rPr>
              <a:t> 2006</a:t>
            </a:r>
          </a:p>
        </p:txBody>
      </p:sp>
      <p:sp>
        <p:nvSpPr>
          <p:cNvPr id="13" name="Tekstvak 12"/>
          <p:cNvSpPr txBox="1"/>
          <p:nvPr/>
        </p:nvSpPr>
        <p:spPr>
          <a:xfrm>
            <a:off x="6494993" y="1437624"/>
            <a:ext cx="1511787" cy="1661993"/>
          </a:xfrm>
          <a:prstGeom prst="rect">
            <a:avLst/>
          </a:prstGeom>
          <a:noFill/>
        </p:spPr>
        <p:txBody>
          <a:bodyPr wrap="square" rtlCol="0">
            <a:spAutoFit/>
          </a:bodyPr>
          <a:lstStyle/>
          <a:p>
            <a:pPr defTabSz="685800"/>
            <a:r>
              <a:rPr lang="nl-NL" sz="1350" dirty="0">
                <a:solidFill>
                  <a:prstClr val="black"/>
                </a:solidFill>
              </a:rPr>
              <a:t>Motto:</a:t>
            </a:r>
          </a:p>
          <a:p>
            <a:pPr defTabSz="685800"/>
            <a:r>
              <a:rPr lang="nl-NL" sz="1350" dirty="0" err="1">
                <a:solidFill>
                  <a:prstClr val="black"/>
                </a:solidFill>
              </a:rPr>
              <a:t>By</a:t>
            </a:r>
            <a:r>
              <a:rPr lang="nl-NL" sz="1350" dirty="0">
                <a:solidFill>
                  <a:prstClr val="black"/>
                </a:solidFill>
              </a:rPr>
              <a:t> </a:t>
            </a:r>
            <a:r>
              <a:rPr lang="nl-NL" sz="1350" dirty="0" err="1">
                <a:solidFill>
                  <a:prstClr val="black"/>
                </a:solidFill>
              </a:rPr>
              <a:t>changing</a:t>
            </a:r>
            <a:r>
              <a:rPr lang="nl-NL" sz="1350" dirty="0">
                <a:solidFill>
                  <a:prstClr val="black"/>
                </a:solidFill>
              </a:rPr>
              <a:t> the Policy, the Dutch </a:t>
            </a:r>
            <a:r>
              <a:rPr lang="nl-NL" sz="1350" dirty="0" err="1">
                <a:solidFill>
                  <a:prstClr val="black"/>
                </a:solidFill>
              </a:rPr>
              <a:t>government</a:t>
            </a:r>
            <a:r>
              <a:rPr lang="nl-NL" sz="1350" dirty="0">
                <a:solidFill>
                  <a:prstClr val="black"/>
                </a:solidFill>
              </a:rPr>
              <a:t> cut remedial </a:t>
            </a:r>
            <a:r>
              <a:rPr lang="nl-NL" sz="1350" dirty="0" err="1">
                <a:solidFill>
                  <a:prstClr val="black"/>
                </a:solidFill>
              </a:rPr>
              <a:t>costs</a:t>
            </a:r>
            <a:r>
              <a:rPr lang="nl-NL" sz="1350" dirty="0">
                <a:solidFill>
                  <a:prstClr val="black"/>
                </a:solidFill>
              </a:rPr>
              <a:t> </a:t>
            </a:r>
            <a:r>
              <a:rPr lang="nl-NL" sz="1350" dirty="0" err="1">
                <a:solidFill>
                  <a:prstClr val="black"/>
                </a:solidFill>
              </a:rPr>
              <a:t>by</a:t>
            </a:r>
            <a:r>
              <a:rPr lang="nl-NL" sz="1350" dirty="0">
                <a:solidFill>
                  <a:prstClr val="black"/>
                </a:solidFill>
              </a:rPr>
              <a:t> 150 </a:t>
            </a:r>
            <a:r>
              <a:rPr lang="nl-NL" sz="1350" dirty="0" err="1">
                <a:solidFill>
                  <a:prstClr val="black"/>
                </a:solidFill>
              </a:rPr>
              <a:t>billion</a:t>
            </a:r>
            <a:r>
              <a:rPr lang="nl-NL" sz="1350" dirty="0">
                <a:solidFill>
                  <a:prstClr val="black"/>
                </a:solidFill>
              </a:rPr>
              <a:t> Euro </a:t>
            </a:r>
            <a:r>
              <a:rPr lang="nl-NL" sz="1050" dirty="0">
                <a:solidFill>
                  <a:prstClr val="black"/>
                </a:solidFill>
              </a:rPr>
              <a:t>(225,000,000,000 $CAD).</a:t>
            </a:r>
          </a:p>
        </p:txBody>
      </p:sp>
    </p:spTree>
    <p:extLst>
      <p:ext uri="{BB962C8B-B14F-4D97-AF65-F5344CB8AC3E}">
        <p14:creationId xmlns:p14="http://schemas.microsoft.com/office/powerpoint/2010/main" val="185653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68734" y="816556"/>
            <a:ext cx="5832266" cy="3861428"/>
          </a:xfrm>
        </p:spPr>
        <p:txBody>
          <a:bodyPr rtlCol="0">
            <a:normAutofit/>
          </a:bodyPr>
          <a:lstStyle/>
          <a:p>
            <a:pPr>
              <a:buNone/>
              <a:defRPr/>
            </a:pPr>
            <a:r>
              <a:rPr lang="en-CA" dirty="0"/>
              <a:t>2009 – 2020 European Water Directive</a:t>
            </a:r>
            <a:br>
              <a:rPr lang="en-CA" dirty="0"/>
            </a:br>
            <a:r>
              <a:rPr lang="en-CA" sz="1050" dirty="0">
                <a:latin typeface="Arial Narrow" pitchFamily="34" charset="0"/>
              </a:rPr>
              <a:t>European law is binding for European Union Members</a:t>
            </a:r>
          </a:p>
          <a:p>
            <a:pPr>
              <a:defRPr/>
            </a:pPr>
            <a:r>
              <a:rPr lang="en-CA" dirty="0"/>
              <a:t>Water Directive</a:t>
            </a:r>
            <a:br>
              <a:rPr lang="en-CA" dirty="0"/>
            </a:br>
            <a:r>
              <a:rPr lang="en-CA" sz="1050" dirty="0">
                <a:latin typeface="Arial Narrow" pitchFamily="34" charset="0"/>
              </a:rPr>
              <a:t>Sets norms for surface water.</a:t>
            </a:r>
            <a:br>
              <a:rPr lang="en-CA" sz="1050" dirty="0">
                <a:latin typeface="Arial Narrow" pitchFamily="34" charset="0"/>
              </a:rPr>
            </a:br>
            <a:r>
              <a:rPr lang="en-CA" sz="1050" dirty="0">
                <a:latin typeface="Arial Narrow" pitchFamily="34" charset="0"/>
              </a:rPr>
              <a:t>However: surface water is fed by groundwater., therefore the Water directive affects groundwater quality too.</a:t>
            </a:r>
          </a:p>
          <a:p>
            <a:pPr>
              <a:defRPr/>
            </a:pPr>
            <a:r>
              <a:rPr lang="en-CA" dirty="0"/>
              <a:t>Groundwater daughter-directive</a:t>
            </a:r>
            <a:br>
              <a:rPr lang="en-CA" dirty="0"/>
            </a:br>
            <a:r>
              <a:rPr lang="en-CA" sz="1050" dirty="0">
                <a:latin typeface="Arial Narrow" pitchFamily="34" charset="0"/>
              </a:rPr>
              <a:t>Will set very strict norms for groundwater quality. </a:t>
            </a:r>
            <a:br>
              <a:rPr lang="en-CA" sz="1050" dirty="0">
                <a:latin typeface="Arial Narrow" pitchFamily="34" charset="0"/>
              </a:rPr>
            </a:br>
            <a:r>
              <a:rPr lang="en-CA" sz="1050" dirty="0">
                <a:latin typeface="Arial Narrow" pitchFamily="34" charset="0"/>
              </a:rPr>
              <a:t>Groundwater quality is strongly related to soil quality: therefore new &amp; strict norms for soil quality.</a:t>
            </a:r>
            <a:br>
              <a:rPr lang="en-CA" sz="1050" dirty="0">
                <a:latin typeface="Arial Narrow" pitchFamily="34" charset="0"/>
              </a:rPr>
            </a:br>
            <a:r>
              <a:rPr lang="en-CA" sz="1050" dirty="0">
                <a:latin typeface="Arial Narrow" pitchFamily="34" charset="0"/>
              </a:rPr>
              <a:t>Will this be ‘reverend &amp; merchant’ debate all over again?</a:t>
            </a:r>
          </a:p>
        </p:txBody>
      </p:sp>
      <p:sp>
        <p:nvSpPr>
          <p:cNvPr id="20483" name="Titel 3"/>
          <p:cNvSpPr>
            <a:spLocks noGrp="1"/>
          </p:cNvSpPr>
          <p:nvPr>
            <p:ph type="title"/>
          </p:nvPr>
        </p:nvSpPr>
        <p:spPr>
          <a:xfrm>
            <a:off x="1143000" y="107158"/>
            <a:ext cx="5022177" cy="602456"/>
          </a:xfrm>
        </p:spPr>
        <p:txBody>
          <a:bodyPr/>
          <a:lstStyle/>
          <a:p>
            <a:r>
              <a:rPr lang="nl-NL" sz="2400" dirty="0">
                <a:latin typeface="Arial" charset="0"/>
                <a:cs typeface="Arial" charset="0"/>
              </a:rPr>
              <a:t>FUTURE</a:t>
            </a:r>
          </a:p>
        </p:txBody>
      </p:sp>
    </p:spTree>
    <p:extLst>
      <p:ext uri="{BB962C8B-B14F-4D97-AF65-F5344CB8AC3E}">
        <p14:creationId xmlns:p14="http://schemas.microsoft.com/office/powerpoint/2010/main" val="1099781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xmlns="" id="{5260E1AD-1688-4DC7-9062-A51CC9C0AFCF}"/>
              </a:ext>
            </a:extLst>
          </p:cNvPr>
          <p:cNvSpPr>
            <a:spLocks noGrp="1"/>
          </p:cNvSpPr>
          <p:nvPr>
            <p:ph idx="1"/>
          </p:nvPr>
        </p:nvSpPr>
        <p:spPr>
          <a:xfrm>
            <a:off x="1439653" y="843558"/>
            <a:ext cx="2025225" cy="2214246"/>
          </a:xfrm>
        </p:spPr>
        <p:txBody>
          <a:bodyPr>
            <a:normAutofit fontScale="92500"/>
          </a:bodyPr>
          <a:lstStyle/>
          <a:p>
            <a:r>
              <a:rPr lang="nl-NL" dirty="0"/>
              <a:t>60% </a:t>
            </a:r>
            <a:r>
              <a:rPr lang="nl-NL" dirty="0" err="1"/>
              <a:t>potable</a:t>
            </a:r>
            <a:r>
              <a:rPr lang="nl-NL" dirty="0"/>
              <a:t> water </a:t>
            </a:r>
            <a:r>
              <a:rPr lang="nl-NL" dirty="0" err="1"/>
              <a:t>from</a:t>
            </a:r>
            <a:r>
              <a:rPr lang="nl-NL" dirty="0"/>
              <a:t> </a:t>
            </a:r>
            <a:r>
              <a:rPr lang="nl-NL" dirty="0" err="1"/>
              <a:t>groundwater</a:t>
            </a:r>
            <a:r>
              <a:rPr lang="nl-NL" dirty="0"/>
              <a:t/>
            </a:r>
            <a:br>
              <a:rPr lang="nl-NL" dirty="0"/>
            </a:br>
            <a:r>
              <a:rPr lang="nl-NL" sz="1200" dirty="0" err="1"/>
              <a:t>Protection</a:t>
            </a:r>
            <a:r>
              <a:rPr lang="nl-NL" sz="1200" dirty="0"/>
              <a:t> of </a:t>
            </a:r>
            <a:r>
              <a:rPr lang="nl-NL" sz="1200" dirty="0" err="1"/>
              <a:t>groundwater</a:t>
            </a:r>
            <a:r>
              <a:rPr lang="nl-NL" sz="1200" dirty="0"/>
              <a:t> as source </a:t>
            </a:r>
            <a:r>
              <a:rPr lang="nl-NL" sz="1200" dirty="0" err="1"/>
              <a:t>for</a:t>
            </a:r>
            <a:r>
              <a:rPr lang="nl-NL" sz="1200" dirty="0"/>
              <a:t> </a:t>
            </a:r>
            <a:r>
              <a:rPr lang="nl-NL" sz="1200" dirty="0" err="1"/>
              <a:t>potable</a:t>
            </a:r>
            <a:r>
              <a:rPr lang="nl-NL" sz="1200" dirty="0"/>
              <a:t> water was </a:t>
            </a:r>
            <a:r>
              <a:rPr lang="nl-NL" sz="1200" dirty="0" err="1"/>
              <a:t>always</a:t>
            </a:r>
            <a:r>
              <a:rPr lang="nl-NL" sz="1200" dirty="0"/>
              <a:t> </a:t>
            </a:r>
            <a:r>
              <a:rPr lang="nl-NL" sz="1200" dirty="0" err="1"/>
              <a:t>inplicitly</a:t>
            </a:r>
            <a:r>
              <a:rPr lang="nl-NL" sz="1200" dirty="0"/>
              <a:t> </a:t>
            </a:r>
            <a:r>
              <a:rPr lang="nl-NL" sz="1200" dirty="0" err="1"/>
              <a:t>included</a:t>
            </a:r>
            <a:r>
              <a:rPr lang="nl-NL" sz="1200" dirty="0"/>
              <a:t>; </a:t>
            </a:r>
            <a:r>
              <a:rPr lang="nl-NL" sz="1200" dirty="0" err="1"/>
              <a:t>Groundwater</a:t>
            </a:r>
            <a:r>
              <a:rPr lang="nl-NL" sz="1200" dirty="0"/>
              <a:t> </a:t>
            </a:r>
            <a:r>
              <a:rPr lang="nl-NL" sz="1200" dirty="0" err="1"/>
              <a:t>daughter-directive</a:t>
            </a:r>
            <a:r>
              <a:rPr lang="nl-NL" sz="1200" dirty="0"/>
              <a:t> </a:t>
            </a:r>
            <a:r>
              <a:rPr lang="nl-NL" sz="1200" dirty="0" err="1"/>
              <a:t>makes</a:t>
            </a:r>
            <a:r>
              <a:rPr lang="nl-NL" sz="1200" dirty="0"/>
              <a:t> </a:t>
            </a:r>
            <a:r>
              <a:rPr lang="nl-NL" sz="1200" dirty="0" err="1"/>
              <a:t>this</a:t>
            </a:r>
            <a:r>
              <a:rPr lang="nl-NL" sz="1200" dirty="0"/>
              <a:t> explicit.</a:t>
            </a:r>
          </a:p>
        </p:txBody>
      </p:sp>
      <p:sp>
        <p:nvSpPr>
          <p:cNvPr id="3" name="Titel 2">
            <a:extLst>
              <a:ext uri="{FF2B5EF4-FFF2-40B4-BE49-F238E27FC236}">
                <a16:creationId xmlns:a16="http://schemas.microsoft.com/office/drawing/2014/main" xmlns="" id="{DE61F5EB-38D5-441B-B066-1367A1B04424}"/>
              </a:ext>
            </a:extLst>
          </p:cNvPr>
          <p:cNvSpPr>
            <a:spLocks noGrp="1"/>
          </p:cNvSpPr>
          <p:nvPr>
            <p:ph type="title"/>
          </p:nvPr>
        </p:nvSpPr>
        <p:spPr/>
        <p:txBody>
          <a:bodyPr/>
          <a:lstStyle/>
          <a:p>
            <a:r>
              <a:rPr lang="nl-NL" dirty="0" err="1"/>
              <a:t>Potable</a:t>
            </a:r>
            <a:r>
              <a:rPr lang="nl-NL" dirty="0"/>
              <a:t> Water</a:t>
            </a:r>
          </a:p>
        </p:txBody>
      </p:sp>
      <p:pic>
        <p:nvPicPr>
          <p:cNvPr id="4" name="Afbeelding 3">
            <a:extLst>
              <a:ext uri="{FF2B5EF4-FFF2-40B4-BE49-F238E27FC236}">
                <a16:creationId xmlns:a16="http://schemas.microsoft.com/office/drawing/2014/main" xmlns="" id="{C41C5E72-E731-4DCC-810D-C807ABFF987B}"/>
              </a:ext>
            </a:extLst>
          </p:cNvPr>
          <p:cNvPicPr>
            <a:picLocks noChangeAspect="1"/>
          </p:cNvPicPr>
          <p:nvPr/>
        </p:nvPicPr>
        <p:blipFill>
          <a:blip r:embed="rId2"/>
          <a:stretch>
            <a:fillRect/>
          </a:stretch>
        </p:blipFill>
        <p:spPr>
          <a:xfrm>
            <a:off x="3576177" y="1005576"/>
            <a:ext cx="5396931" cy="3597954"/>
          </a:xfrm>
          <a:prstGeom prst="rect">
            <a:avLst/>
          </a:prstGeom>
        </p:spPr>
      </p:pic>
      <p:sp>
        <p:nvSpPr>
          <p:cNvPr id="5" name="Tijdelijke aanduiding voor inhoud 1">
            <a:extLst>
              <a:ext uri="{FF2B5EF4-FFF2-40B4-BE49-F238E27FC236}">
                <a16:creationId xmlns:a16="http://schemas.microsoft.com/office/drawing/2014/main" xmlns="" id="{BEB46849-55BA-49CB-9188-7A25FE40B2B7}"/>
              </a:ext>
            </a:extLst>
          </p:cNvPr>
          <p:cNvSpPr txBox="1">
            <a:spLocks/>
          </p:cNvSpPr>
          <p:nvPr/>
        </p:nvSpPr>
        <p:spPr>
          <a:xfrm>
            <a:off x="1439653" y="3099277"/>
            <a:ext cx="2025225" cy="1504253"/>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400" dirty="0" err="1">
                <a:solidFill>
                  <a:prstClr val="black"/>
                </a:solidFill>
              </a:rPr>
              <a:t>Production</a:t>
            </a:r>
            <a:r>
              <a:rPr lang="nl-NL" sz="2400" dirty="0">
                <a:solidFill>
                  <a:prstClr val="black"/>
                </a:solidFill>
              </a:rPr>
              <a:t> </a:t>
            </a:r>
            <a:r>
              <a:rPr lang="nl-NL" sz="2400" dirty="0" err="1">
                <a:solidFill>
                  <a:prstClr val="black"/>
                </a:solidFill>
              </a:rPr>
              <a:t>aquifers</a:t>
            </a:r>
            <a:r>
              <a:rPr lang="nl-NL" sz="2400" dirty="0">
                <a:solidFill>
                  <a:prstClr val="black"/>
                </a:solidFill>
              </a:rPr>
              <a:t> are </a:t>
            </a:r>
            <a:r>
              <a:rPr lang="nl-NL" sz="2400" dirty="0" err="1">
                <a:solidFill>
                  <a:prstClr val="black"/>
                </a:solidFill>
              </a:rPr>
              <a:t>protected</a:t>
            </a:r>
            <a:r>
              <a:rPr lang="nl-NL" sz="2400" dirty="0">
                <a:solidFill>
                  <a:prstClr val="black"/>
                </a:solidFill>
              </a:rPr>
              <a:t/>
            </a:r>
            <a:br>
              <a:rPr lang="nl-NL" sz="2400" dirty="0">
                <a:solidFill>
                  <a:prstClr val="black"/>
                </a:solidFill>
              </a:rPr>
            </a:br>
            <a:r>
              <a:rPr lang="nl-NL" sz="1200" dirty="0">
                <a:solidFill>
                  <a:prstClr val="black"/>
                </a:solidFill>
              </a:rPr>
              <a:t>25 </a:t>
            </a:r>
            <a:r>
              <a:rPr lang="nl-NL" sz="1200" dirty="0" err="1">
                <a:solidFill>
                  <a:prstClr val="black"/>
                </a:solidFill>
              </a:rPr>
              <a:t>year</a:t>
            </a:r>
            <a:r>
              <a:rPr lang="nl-NL" sz="1200" dirty="0">
                <a:solidFill>
                  <a:prstClr val="black"/>
                </a:solidFill>
              </a:rPr>
              <a:t> </a:t>
            </a:r>
            <a:r>
              <a:rPr lang="nl-NL" sz="1200" dirty="0" err="1">
                <a:solidFill>
                  <a:prstClr val="black"/>
                </a:solidFill>
              </a:rPr>
              <a:t>protection</a:t>
            </a:r>
            <a:r>
              <a:rPr lang="nl-NL" sz="1200" dirty="0">
                <a:solidFill>
                  <a:prstClr val="black"/>
                </a:solidFill>
              </a:rPr>
              <a:t> zone</a:t>
            </a:r>
          </a:p>
        </p:txBody>
      </p:sp>
    </p:spTree>
    <p:extLst>
      <p:ext uri="{BB962C8B-B14F-4D97-AF65-F5344CB8AC3E}">
        <p14:creationId xmlns:p14="http://schemas.microsoft.com/office/powerpoint/2010/main" val="248879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520662" y="816556"/>
            <a:ext cx="6993776" cy="3861428"/>
          </a:xfrm>
        </p:spPr>
        <p:txBody>
          <a:bodyPr rtlCol="0">
            <a:normAutofit fontScale="92500" lnSpcReduction="10000"/>
          </a:bodyPr>
          <a:lstStyle/>
          <a:p>
            <a:pPr>
              <a:buNone/>
              <a:defRPr/>
            </a:pPr>
            <a:r>
              <a:rPr lang="en-CA" dirty="0"/>
              <a:t>Complete overhaul of legislation associated with use of physical space (spatial planning &amp; zoning, permitting, environmental etc.)</a:t>
            </a:r>
          </a:p>
          <a:p>
            <a:pPr>
              <a:buNone/>
              <a:defRPr/>
            </a:pPr>
            <a:r>
              <a:rPr lang="en-CA" dirty="0"/>
              <a:t>It replaces 26 </a:t>
            </a:r>
            <a:r>
              <a:rPr lang="en-CA" dirty="0" err="1"/>
              <a:t>exisiting</a:t>
            </a:r>
            <a:r>
              <a:rPr lang="en-CA" dirty="0"/>
              <a:t> laws &amp; regulations.</a:t>
            </a:r>
          </a:p>
          <a:p>
            <a:pPr>
              <a:buNone/>
              <a:defRPr/>
            </a:pPr>
            <a:r>
              <a:rPr lang="en-CA" dirty="0"/>
              <a:t>It aims to:</a:t>
            </a:r>
          </a:p>
          <a:p>
            <a:pPr fontAlgn="t"/>
            <a:r>
              <a:rPr lang="nl-NL" dirty="0" err="1"/>
              <a:t>Better</a:t>
            </a:r>
            <a:r>
              <a:rPr lang="nl-NL" dirty="0"/>
              <a:t> </a:t>
            </a:r>
            <a:r>
              <a:rPr lang="nl-NL" dirty="0" err="1"/>
              <a:t>coordinate</a:t>
            </a:r>
            <a:r>
              <a:rPr lang="nl-NL" dirty="0"/>
              <a:t> planning </a:t>
            </a:r>
            <a:r>
              <a:rPr lang="nl-NL" dirty="0" err="1"/>
              <a:t>for</a:t>
            </a:r>
            <a:r>
              <a:rPr lang="nl-NL" dirty="0"/>
              <a:t> </a:t>
            </a:r>
            <a:r>
              <a:rPr lang="nl-NL" dirty="0" err="1"/>
              <a:t>spacial</a:t>
            </a:r>
            <a:r>
              <a:rPr lang="nl-NL" dirty="0"/>
              <a:t> planning &amp; </a:t>
            </a:r>
            <a:r>
              <a:rPr lang="nl-NL" dirty="0" err="1"/>
              <a:t>zoning</a:t>
            </a:r>
            <a:r>
              <a:rPr lang="nl-NL" dirty="0"/>
              <a:t>, environment &amp;;</a:t>
            </a:r>
          </a:p>
          <a:p>
            <a:pPr fontAlgn="t"/>
            <a:r>
              <a:rPr lang="nl-NL" dirty="0" err="1"/>
              <a:t>Promote</a:t>
            </a:r>
            <a:r>
              <a:rPr lang="nl-NL" dirty="0"/>
              <a:t> </a:t>
            </a:r>
            <a:r>
              <a:rPr lang="nl-NL" dirty="0" err="1"/>
              <a:t>sustainable</a:t>
            </a:r>
            <a:r>
              <a:rPr lang="nl-NL" dirty="0"/>
              <a:t> development (eg wind energy);</a:t>
            </a:r>
          </a:p>
          <a:p>
            <a:pPr fontAlgn="t"/>
            <a:r>
              <a:rPr lang="nl-NL" dirty="0"/>
              <a:t>More flexibility </a:t>
            </a:r>
            <a:r>
              <a:rPr lang="nl-NL" dirty="0" err="1"/>
              <a:t>for</a:t>
            </a:r>
            <a:r>
              <a:rPr lang="nl-NL" dirty="0"/>
              <a:t> </a:t>
            </a:r>
            <a:r>
              <a:rPr lang="nl-NL" dirty="0" err="1"/>
              <a:t>municipalities</a:t>
            </a:r>
            <a:r>
              <a:rPr lang="nl-NL" dirty="0"/>
              <a:t>, </a:t>
            </a:r>
            <a:r>
              <a:rPr lang="nl-NL" dirty="0" err="1"/>
              <a:t>provinces</a:t>
            </a:r>
            <a:r>
              <a:rPr lang="nl-NL" dirty="0"/>
              <a:t> </a:t>
            </a:r>
            <a:r>
              <a:rPr lang="nl-NL" dirty="0" err="1"/>
              <a:t>and</a:t>
            </a:r>
            <a:r>
              <a:rPr lang="nl-NL" dirty="0"/>
              <a:t> water boards </a:t>
            </a:r>
            <a:r>
              <a:rPr lang="nl-NL" dirty="0" err="1"/>
              <a:t>to</a:t>
            </a:r>
            <a:r>
              <a:rPr lang="nl-NL" dirty="0"/>
              <a:t> beter match </a:t>
            </a:r>
            <a:r>
              <a:rPr lang="nl-NL" dirty="0" err="1"/>
              <a:t>their</a:t>
            </a:r>
            <a:r>
              <a:rPr lang="nl-NL" dirty="0"/>
              <a:t> </a:t>
            </a:r>
            <a:r>
              <a:rPr lang="nl-NL" dirty="0" err="1"/>
              <a:t>plans</a:t>
            </a:r>
            <a:r>
              <a:rPr lang="nl-NL" dirty="0"/>
              <a:t> </a:t>
            </a:r>
            <a:r>
              <a:rPr lang="nl-NL" dirty="0" err="1"/>
              <a:t>for</a:t>
            </a:r>
            <a:r>
              <a:rPr lang="nl-NL" dirty="0"/>
              <a:t> </a:t>
            </a:r>
            <a:r>
              <a:rPr lang="nl-NL" dirty="0" err="1"/>
              <a:t>use</a:t>
            </a:r>
            <a:r>
              <a:rPr lang="nl-NL" dirty="0"/>
              <a:t> of </a:t>
            </a:r>
            <a:r>
              <a:rPr lang="nl-NL" dirty="0" err="1"/>
              <a:t>physical</a:t>
            </a:r>
            <a:r>
              <a:rPr lang="nl-NL" dirty="0"/>
              <a:t> </a:t>
            </a:r>
            <a:r>
              <a:rPr lang="nl-NL" dirty="0" err="1"/>
              <a:t>space</a:t>
            </a:r>
            <a:r>
              <a:rPr lang="nl-NL" dirty="0"/>
              <a:t> </a:t>
            </a:r>
            <a:r>
              <a:rPr lang="nl-NL" dirty="0" err="1"/>
              <a:t>to</a:t>
            </a:r>
            <a:r>
              <a:rPr lang="nl-NL" dirty="0"/>
              <a:t> </a:t>
            </a:r>
            <a:r>
              <a:rPr lang="nl-NL" dirty="0" err="1"/>
              <a:t>their</a:t>
            </a:r>
            <a:r>
              <a:rPr lang="nl-NL" dirty="0"/>
              <a:t> </a:t>
            </a:r>
            <a:r>
              <a:rPr lang="nl-NL" dirty="0" err="1"/>
              <a:t>needs</a:t>
            </a:r>
            <a:r>
              <a:rPr lang="nl-NL" dirty="0"/>
              <a:t> </a:t>
            </a:r>
            <a:r>
              <a:rPr lang="nl-NL" dirty="0" err="1"/>
              <a:t>and</a:t>
            </a:r>
            <a:r>
              <a:rPr lang="nl-NL" dirty="0"/>
              <a:t> goals</a:t>
            </a:r>
            <a:endParaRPr lang="en-CA" dirty="0"/>
          </a:p>
        </p:txBody>
      </p:sp>
      <p:sp>
        <p:nvSpPr>
          <p:cNvPr id="20483" name="Titel 3"/>
          <p:cNvSpPr>
            <a:spLocks noGrp="1"/>
          </p:cNvSpPr>
          <p:nvPr>
            <p:ph type="title"/>
          </p:nvPr>
        </p:nvSpPr>
        <p:spPr>
          <a:xfrm>
            <a:off x="1143000" y="107158"/>
            <a:ext cx="5022177" cy="602456"/>
          </a:xfrm>
        </p:spPr>
        <p:txBody>
          <a:bodyPr/>
          <a:lstStyle/>
          <a:p>
            <a:r>
              <a:rPr lang="nl-NL" sz="2400" dirty="0" err="1">
                <a:latin typeface="Arial" charset="0"/>
                <a:cs typeface="Arial" charset="0"/>
              </a:rPr>
              <a:t>Phase</a:t>
            </a:r>
            <a:r>
              <a:rPr lang="nl-NL" sz="2400" dirty="0">
                <a:latin typeface="Arial" charset="0"/>
                <a:cs typeface="Arial" charset="0"/>
              </a:rPr>
              <a:t> 4: 2021 - ???</a:t>
            </a:r>
          </a:p>
        </p:txBody>
      </p:sp>
    </p:spTree>
    <p:extLst>
      <p:ext uri="{BB962C8B-B14F-4D97-AF65-F5344CB8AC3E}">
        <p14:creationId xmlns:p14="http://schemas.microsoft.com/office/powerpoint/2010/main" val="1813560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68734" y="816556"/>
            <a:ext cx="5832266" cy="3861428"/>
          </a:xfrm>
        </p:spPr>
        <p:txBody>
          <a:bodyPr rtlCol="0">
            <a:normAutofit fontScale="77500" lnSpcReduction="20000"/>
          </a:bodyPr>
          <a:lstStyle/>
          <a:p>
            <a:pPr marL="0" indent="0" fontAlgn="t">
              <a:buNone/>
            </a:pPr>
            <a:r>
              <a:rPr lang="nl-NL" b="1" dirty="0"/>
              <a:t>Impact of new </a:t>
            </a:r>
            <a:r>
              <a:rPr lang="nl-NL" b="1" dirty="0" err="1"/>
              <a:t>legislation</a:t>
            </a:r>
            <a:endParaRPr lang="nl-NL" b="1" dirty="0"/>
          </a:p>
          <a:p>
            <a:pPr fontAlgn="t"/>
            <a:r>
              <a:rPr lang="nl-NL" b="1" dirty="0" err="1"/>
              <a:t>Governments</a:t>
            </a:r>
            <a:r>
              <a:rPr lang="nl-NL" b="1" dirty="0"/>
              <a:t>:</a:t>
            </a:r>
            <a:br>
              <a:rPr lang="nl-NL" b="1" dirty="0"/>
            </a:br>
            <a:r>
              <a:rPr lang="nl-NL" sz="2475" dirty="0"/>
              <a:t>National, </a:t>
            </a:r>
            <a:r>
              <a:rPr lang="nl-NL" sz="2475" dirty="0" err="1"/>
              <a:t>Provincial</a:t>
            </a:r>
            <a:r>
              <a:rPr lang="nl-NL" sz="2475" dirty="0"/>
              <a:t> &amp; </a:t>
            </a:r>
            <a:r>
              <a:rPr lang="nl-NL" sz="2475" dirty="0" err="1"/>
              <a:t>municipal</a:t>
            </a:r>
            <a:r>
              <a:rPr lang="nl-NL" sz="2475" dirty="0"/>
              <a:t> </a:t>
            </a:r>
            <a:r>
              <a:rPr lang="nl-NL" sz="2475" dirty="0" err="1"/>
              <a:t>govenments</a:t>
            </a:r>
            <a:r>
              <a:rPr lang="nl-NL" sz="2475" dirty="0"/>
              <a:t> must produce </a:t>
            </a:r>
            <a:r>
              <a:rPr lang="nl-NL" sz="2475" dirty="0" err="1"/>
              <a:t>an</a:t>
            </a:r>
            <a:r>
              <a:rPr lang="nl-NL" sz="2475" dirty="0"/>
              <a:t> </a:t>
            </a:r>
            <a:r>
              <a:rPr lang="nl-NL" sz="2475" dirty="0" err="1"/>
              <a:t>integrated</a:t>
            </a:r>
            <a:r>
              <a:rPr lang="nl-NL" sz="2475" dirty="0"/>
              <a:t> </a:t>
            </a:r>
            <a:r>
              <a:rPr lang="nl-NL" sz="2475" dirty="0" err="1"/>
              <a:t>vision</a:t>
            </a:r>
            <a:r>
              <a:rPr lang="nl-NL" sz="2475" dirty="0"/>
              <a:t> on </a:t>
            </a:r>
            <a:r>
              <a:rPr lang="nl-NL" sz="2475" dirty="0" err="1"/>
              <a:t>use</a:t>
            </a:r>
            <a:r>
              <a:rPr lang="nl-NL" sz="2475" dirty="0"/>
              <a:t> of </a:t>
            </a:r>
            <a:r>
              <a:rPr lang="nl-NL" sz="2475" dirty="0" err="1"/>
              <a:t>physical</a:t>
            </a:r>
            <a:r>
              <a:rPr lang="nl-NL" sz="2475" dirty="0"/>
              <a:t> </a:t>
            </a:r>
            <a:r>
              <a:rPr lang="nl-NL" sz="2475" dirty="0" err="1"/>
              <a:t>space</a:t>
            </a:r>
            <a:r>
              <a:rPr lang="nl-NL" sz="2475" dirty="0"/>
              <a:t>, </a:t>
            </a:r>
            <a:r>
              <a:rPr lang="nl-NL" sz="2475" dirty="0" err="1"/>
              <a:t>taking</a:t>
            </a:r>
            <a:r>
              <a:rPr lang="nl-NL" sz="2475" dirty="0"/>
              <a:t> </a:t>
            </a:r>
            <a:r>
              <a:rPr lang="nl-NL" sz="2475" dirty="0" err="1"/>
              <a:t>all</a:t>
            </a:r>
            <a:r>
              <a:rPr lang="nl-NL" sz="2475" dirty="0"/>
              <a:t> </a:t>
            </a:r>
            <a:r>
              <a:rPr lang="en-CA" sz="2475" dirty="0"/>
              <a:t>interests</a:t>
            </a:r>
            <a:r>
              <a:rPr lang="nl-NL" sz="2475" dirty="0"/>
              <a:t> </a:t>
            </a:r>
            <a:r>
              <a:rPr lang="nl-NL" sz="2475" dirty="0" err="1"/>
              <a:t>into</a:t>
            </a:r>
            <a:r>
              <a:rPr lang="nl-NL" sz="2475" dirty="0"/>
              <a:t> account (</a:t>
            </a:r>
            <a:r>
              <a:rPr lang="nl-NL" sz="2475" dirty="0" err="1"/>
              <a:t>instead</a:t>
            </a:r>
            <a:r>
              <a:rPr lang="nl-NL" sz="2475" dirty="0"/>
              <a:t> of </a:t>
            </a:r>
            <a:r>
              <a:rPr lang="nl-NL" sz="2475" dirty="0" err="1"/>
              <a:t>focussing</a:t>
            </a:r>
            <a:r>
              <a:rPr lang="nl-NL" sz="2475" dirty="0"/>
              <a:t> on </a:t>
            </a:r>
            <a:r>
              <a:rPr lang="nl-NL" sz="2475" dirty="0" err="1"/>
              <a:t>individual</a:t>
            </a:r>
            <a:r>
              <a:rPr lang="nl-NL" sz="2475" dirty="0"/>
              <a:t> </a:t>
            </a:r>
            <a:r>
              <a:rPr lang="nl-NL" sz="2475" dirty="0" err="1"/>
              <a:t>projects</a:t>
            </a:r>
            <a:endParaRPr lang="nl-NL" sz="2475" dirty="0"/>
          </a:p>
          <a:p>
            <a:pPr fontAlgn="t"/>
            <a:r>
              <a:rPr lang="nl-NL" b="1" dirty="0"/>
              <a:t>1 stop shop </a:t>
            </a:r>
            <a:r>
              <a:rPr lang="nl-NL" b="1" dirty="0" err="1"/>
              <a:t>for</a:t>
            </a:r>
            <a:r>
              <a:rPr lang="nl-NL" b="1" dirty="0"/>
              <a:t> </a:t>
            </a:r>
            <a:r>
              <a:rPr lang="nl-NL" b="1" dirty="0" err="1"/>
              <a:t>people</a:t>
            </a:r>
            <a:r>
              <a:rPr lang="nl-NL" b="1" dirty="0"/>
              <a:t> &amp; </a:t>
            </a:r>
            <a:r>
              <a:rPr lang="nl-NL" b="1" dirty="0" err="1"/>
              <a:t>businesses</a:t>
            </a:r>
            <a:r>
              <a:rPr lang="nl-NL" b="1" dirty="0"/>
              <a:t/>
            </a:r>
            <a:br>
              <a:rPr lang="nl-NL" b="1" dirty="0"/>
            </a:br>
            <a:r>
              <a:rPr lang="nl-NL" sz="2475" dirty="0" err="1"/>
              <a:t>Only</a:t>
            </a:r>
            <a:r>
              <a:rPr lang="nl-NL" sz="2475" dirty="0"/>
              <a:t> </a:t>
            </a:r>
            <a:r>
              <a:rPr lang="nl-NL" sz="2475" dirty="0" err="1"/>
              <a:t>one</a:t>
            </a:r>
            <a:r>
              <a:rPr lang="nl-NL" sz="2475" dirty="0"/>
              <a:t> digital permit </a:t>
            </a:r>
            <a:r>
              <a:rPr lang="nl-NL" sz="2475" dirty="0" err="1"/>
              <a:t>application</a:t>
            </a:r>
            <a:r>
              <a:rPr lang="nl-NL" sz="2475" dirty="0"/>
              <a:t> </a:t>
            </a:r>
            <a:r>
              <a:rPr lang="nl-NL" sz="2475" dirty="0" err="1"/>
              <a:t>required</a:t>
            </a:r>
            <a:r>
              <a:rPr lang="nl-NL" sz="2475" dirty="0"/>
              <a:t> </a:t>
            </a:r>
            <a:r>
              <a:rPr lang="nl-NL" sz="2475" dirty="0" err="1"/>
              <a:t>to</a:t>
            </a:r>
            <a:r>
              <a:rPr lang="nl-NL" sz="2475" dirty="0"/>
              <a:t> start new </a:t>
            </a:r>
            <a:r>
              <a:rPr lang="nl-NL" sz="2475" dirty="0" err="1"/>
              <a:t>projects</a:t>
            </a:r>
            <a:r>
              <a:rPr lang="nl-NL" sz="2475" dirty="0"/>
              <a:t> or </a:t>
            </a:r>
            <a:r>
              <a:rPr lang="nl-NL" sz="2475" dirty="0" err="1"/>
              <a:t>activities</a:t>
            </a:r>
            <a:r>
              <a:rPr lang="nl-NL" sz="2475" dirty="0"/>
              <a:t>. The relevant </a:t>
            </a:r>
            <a:r>
              <a:rPr lang="nl-NL" sz="2475" dirty="0" err="1"/>
              <a:t>government</a:t>
            </a:r>
            <a:r>
              <a:rPr lang="nl-NL" sz="2475" dirty="0"/>
              <a:t> </a:t>
            </a:r>
            <a:r>
              <a:rPr lang="nl-NL" sz="2475" dirty="0" err="1"/>
              <a:t>will</a:t>
            </a:r>
            <a:r>
              <a:rPr lang="nl-NL" sz="2475" dirty="0"/>
              <a:t> </a:t>
            </a:r>
            <a:r>
              <a:rPr lang="nl-NL" sz="2475" dirty="0" err="1"/>
              <a:t>then</a:t>
            </a:r>
            <a:r>
              <a:rPr lang="nl-NL" sz="2475" dirty="0"/>
              <a:t> </a:t>
            </a:r>
            <a:r>
              <a:rPr lang="nl-NL" sz="2475" dirty="0" err="1"/>
              <a:t>decide</a:t>
            </a:r>
            <a:r>
              <a:rPr lang="nl-NL" sz="2475" dirty="0"/>
              <a:t>. </a:t>
            </a:r>
            <a:r>
              <a:rPr lang="nl-NL" sz="2475" dirty="0" err="1"/>
              <a:t>If</a:t>
            </a:r>
            <a:r>
              <a:rPr lang="nl-NL" sz="2475" dirty="0"/>
              <a:t> 2 or more levels of </a:t>
            </a:r>
            <a:r>
              <a:rPr lang="nl-NL" sz="2475" dirty="0" err="1"/>
              <a:t>government</a:t>
            </a:r>
            <a:r>
              <a:rPr lang="nl-NL" sz="2475" dirty="0"/>
              <a:t> are </a:t>
            </a:r>
            <a:r>
              <a:rPr lang="nl-NL" sz="2475" dirty="0" err="1"/>
              <a:t>involved</a:t>
            </a:r>
            <a:r>
              <a:rPr lang="nl-NL" sz="2475" dirty="0"/>
              <a:t>, </a:t>
            </a:r>
            <a:r>
              <a:rPr lang="nl-NL" sz="2475" dirty="0" err="1"/>
              <a:t>one</a:t>
            </a:r>
            <a:r>
              <a:rPr lang="nl-NL" sz="2475" dirty="0"/>
              <a:t> </a:t>
            </a:r>
            <a:r>
              <a:rPr lang="nl-NL" sz="2475" dirty="0" err="1"/>
              <a:t>will</a:t>
            </a:r>
            <a:r>
              <a:rPr lang="nl-NL" sz="2475" dirty="0"/>
              <a:t> </a:t>
            </a:r>
            <a:r>
              <a:rPr lang="nl-NL" sz="2475" dirty="0" err="1"/>
              <a:t>decide</a:t>
            </a:r>
            <a:r>
              <a:rPr lang="nl-NL" sz="2475" dirty="0"/>
              <a:t>.</a:t>
            </a:r>
            <a:endParaRPr lang="nl-NL" dirty="0"/>
          </a:p>
          <a:p>
            <a:pPr fontAlgn="t"/>
            <a:r>
              <a:rPr lang="nl-NL" b="1" dirty="0" err="1"/>
              <a:t>Less</a:t>
            </a:r>
            <a:r>
              <a:rPr lang="nl-NL" b="1" dirty="0"/>
              <a:t> assessments </a:t>
            </a:r>
            <a:r>
              <a:rPr lang="nl-NL" b="1" dirty="0" err="1"/>
              <a:t>required</a:t>
            </a:r>
            <a:r>
              <a:rPr lang="nl-NL" b="1" dirty="0"/>
              <a:t> </a:t>
            </a:r>
            <a:r>
              <a:rPr lang="nl-NL" b="1" dirty="0" err="1"/>
              <a:t>for</a:t>
            </a:r>
            <a:r>
              <a:rPr lang="nl-NL" b="1" dirty="0"/>
              <a:t> </a:t>
            </a:r>
            <a:r>
              <a:rPr lang="nl-NL" b="1" dirty="0" err="1"/>
              <a:t>businesses</a:t>
            </a:r>
            <a:r>
              <a:rPr lang="nl-NL" b="1" dirty="0"/>
              <a:t/>
            </a:r>
            <a:br>
              <a:rPr lang="nl-NL" b="1" dirty="0"/>
            </a:br>
            <a:r>
              <a:rPr lang="nl-NL" dirty="0"/>
              <a:t>Permit </a:t>
            </a:r>
            <a:r>
              <a:rPr lang="nl-NL" dirty="0" err="1"/>
              <a:t>application</a:t>
            </a:r>
            <a:r>
              <a:rPr lang="nl-NL" dirty="0"/>
              <a:t> procedures </a:t>
            </a:r>
            <a:r>
              <a:rPr lang="nl-NL" dirty="0" err="1"/>
              <a:t>will</a:t>
            </a:r>
            <a:r>
              <a:rPr lang="nl-NL" dirty="0"/>
              <a:t> </a:t>
            </a:r>
            <a:r>
              <a:rPr lang="nl-NL" dirty="0" err="1"/>
              <a:t>require</a:t>
            </a:r>
            <a:r>
              <a:rPr lang="nl-NL" dirty="0"/>
              <a:t> </a:t>
            </a:r>
            <a:r>
              <a:rPr lang="nl-NL" dirty="0" err="1"/>
              <a:t>less</a:t>
            </a:r>
            <a:r>
              <a:rPr lang="nl-NL" dirty="0"/>
              <a:t> assessment data &amp; </a:t>
            </a:r>
            <a:r>
              <a:rPr lang="nl-NL" dirty="0" err="1"/>
              <a:t>existing</a:t>
            </a:r>
            <a:r>
              <a:rPr lang="nl-NL" dirty="0"/>
              <a:t> data </a:t>
            </a:r>
            <a:r>
              <a:rPr lang="nl-NL" dirty="0" err="1"/>
              <a:t>expires</a:t>
            </a:r>
            <a:r>
              <a:rPr lang="nl-NL" dirty="0"/>
              <a:t> later. </a:t>
            </a:r>
            <a:r>
              <a:rPr lang="nl-NL" dirty="0" err="1"/>
              <a:t>This</a:t>
            </a:r>
            <a:r>
              <a:rPr lang="nl-NL" dirty="0"/>
              <a:t> </a:t>
            </a:r>
            <a:r>
              <a:rPr lang="nl-NL" dirty="0" err="1"/>
              <a:t>reduces</a:t>
            </a:r>
            <a:r>
              <a:rPr lang="nl-NL" dirty="0"/>
              <a:t> </a:t>
            </a:r>
            <a:r>
              <a:rPr lang="nl-NL" dirty="0" err="1"/>
              <a:t>costs</a:t>
            </a:r>
            <a:r>
              <a:rPr lang="nl-NL" dirty="0"/>
              <a:t>.</a:t>
            </a:r>
          </a:p>
          <a:p>
            <a:pPr>
              <a:buNone/>
              <a:defRPr/>
            </a:pPr>
            <a:endParaRPr lang="en-CA" dirty="0"/>
          </a:p>
        </p:txBody>
      </p:sp>
      <p:sp>
        <p:nvSpPr>
          <p:cNvPr id="20483" name="Titel 3"/>
          <p:cNvSpPr>
            <a:spLocks noGrp="1"/>
          </p:cNvSpPr>
          <p:nvPr>
            <p:ph type="title"/>
          </p:nvPr>
        </p:nvSpPr>
        <p:spPr>
          <a:xfrm>
            <a:off x="1143000" y="107158"/>
            <a:ext cx="5022177" cy="602456"/>
          </a:xfrm>
        </p:spPr>
        <p:txBody>
          <a:bodyPr/>
          <a:lstStyle/>
          <a:p>
            <a:r>
              <a:rPr lang="nl-NL" sz="2400" dirty="0" err="1">
                <a:latin typeface="Arial" charset="0"/>
                <a:cs typeface="Arial" charset="0"/>
              </a:rPr>
              <a:t>Phase</a:t>
            </a:r>
            <a:r>
              <a:rPr lang="nl-NL" sz="2400" dirty="0">
                <a:latin typeface="Arial" charset="0"/>
                <a:cs typeface="Arial" charset="0"/>
              </a:rPr>
              <a:t> 4: 2021 - ???</a:t>
            </a:r>
          </a:p>
        </p:txBody>
      </p:sp>
    </p:spTree>
    <p:extLst>
      <p:ext uri="{BB962C8B-B14F-4D97-AF65-F5344CB8AC3E}">
        <p14:creationId xmlns:p14="http://schemas.microsoft.com/office/powerpoint/2010/main" val="227459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68734" y="816556"/>
            <a:ext cx="5832266" cy="3861428"/>
          </a:xfrm>
        </p:spPr>
        <p:txBody>
          <a:bodyPr rtlCol="0">
            <a:normAutofit fontScale="62500" lnSpcReduction="20000"/>
          </a:bodyPr>
          <a:lstStyle/>
          <a:p>
            <a:pPr marL="0" indent="0" fontAlgn="t">
              <a:buNone/>
            </a:pPr>
            <a:r>
              <a:rPr lang="nl-NL" sz="3825" b="1" dirty="0"/>
              <a:t>Impact of new </a:t>
            </a:r>
            <a:r>
              <a:rPr lang="nl-NL" sz="3825" b="1" dirty="0" err="1"/>
              <a:t>legislation</a:t>
            </a:r>
            <a:r>
              <a:rPr lang="nl-NL" sz="3825" b="1" dirty="0"/>
              <a:t> on </a:t>
            </a:r>
            <a:r>
              <a:rPr lang="nl-NL" sz="3825" b="1" dirty="0" err="1"/>
              <a:t>soil</a:t>
            </a:r>
            <a:r>
              <a:rPr lang="nl-NL" sz="3825" b="1" dirty="0"/>
              <a:t> &amp; </a:t>
            </a:r>
            <a:r>
              <a:rPr lang="nl-NL" sz="3825" b="1" dirty="0" err="1"/>
              <a:t>groundwater</a:t>
            </a:r>
            <a:r>
              <a:rPr lang="nl-NL" sz="3825" b="1" dirty="0"/>
              <a:t> </a:t>
            </a:r>
            <a:r>
              <a:rPr lang="nl-NL" sz="3825" b="1" dirty="0" err="1"/>
              <a:t>remediation</a:t>
            </a:r>
            <a:endParaRPr lang="nl-NL" sz="3825" b="1" dirty="0"/>
          </a:p>
          <a:p>
            <a:pPr fontAlgn="t"/>
            <a:r>
              <a:rPr lang="nl-NL" b="1" dirty="0" err="1"/>
              <a:t>Exisiting</a:t>
            </a:r>
            <a:r>
              <a:rPr lang="nl-NL" b="1" dirty="0"/>
              <a:t> </a:t>
            </a:r>
            <a:r>
              <a:rPr lang="nl-NL" b="1" dirty="0" err="1"/>
              <a:t>contamination</a:t>
            </a:r>
            <a:r>
              <a:rPr lang="nl-NL" b="1" dirty="0"/>
              <a:t>:</a:t>
            </a:r>
            <a:br>
              <a:rPr lang="nl-NL" b="1" dirty="0"/>
            </a:br>
            <a:r>
              <a:rPr lang="nl-NL" sz="2475" dirty="0" err="1"/>
              <a:t>Contamination</a:t>
            </a:r>
            <a:r>
              <a:rPr lang="nl-NL" sz="2475" dirty="0"/>
              <a:t> (per sé) no </a:t>
            </a:r>
            <a:r>
              <a:rPr lang="nl-NL" sz="2475" dirty="0" err="1"/>
              <a:t>longer</a:t>
            </a:r>
            <a:r>
              <a:rPr lang="nl-NL" sz="2475" dirty="0"/>
              <a:t> triggers </a:t>
            </a:r>
            <a:r>
              <a:rPr lang="nl-NL" sz="2475" dirty="0" err="1"/>
              <a:t>need</a:t>
            </a:r>
            <a:r>
              <a:rPr lang="nl-NL" sz="2475" dirty="0"/>
              <a:t> </a:t>
            </a:r>
            <a:r>
              <a:rPr lang="nl-NL" sz="2475" dirty="0" err="1"/>
              <a:t>for</a:t>
            </a:r>
            <a:r>
              <a:rPr lang="nl-NL" sz="2475" dirty="0"/>
              <a:t> </a:t>
            </a:r>
            <a:r>
              <a:rPr lang="nl-NL" sz="2475" dirty="0" err="1"/>
              <a:t>remediation</a:t>
            </a:r>
            <a:endParaRPr lang="nl-NL" sz="2475" dirty="0"/>
          </a:p>
          <a:p>
            <a:pPr fontAlgn="t"/>
            <a:r>
              <a:rPr lang="nl-NL" sz="2325" b="1" dirty="0" err="1"/>
              <a:t>Remediation</a:t>
            </a:r>
            <a:r>
              <a:rPr lang="nl-NL" sz="2325" b="1" dirty="0"/>
              <a:t> </a:t>
            </a:r>
            <a:r>
              <a:rPr lang="nl-NL" sz="2325" b="1" dirty="0" err="1"/>
              <a:t>required</a:t>
            </a:r>
            <a:r>
              <a:rPr lang="nl-NL" sz="2325" b="1" dirty="0"/>
              <a:t> </a:t>
            </a:r>
            <a:r>
              <a:rPr lang="nl-NL" sz="2325" b="1" dirty="0" err="1"/>
              <a:t>when</a:t>
            </a:r>
            <a:r>
              <a:rPr lang="nl-NL" sz="2325" b="1" dirty="0"/>
              <a:t>:</a:t>
            </a:r>
          </a:p>
          <a:p>
            <a:pPr lvl="1" fontAlgn="t"/>
            <a:r>
              <a:rPr lang="nl-NL" sz="2175" dirty="0" err="1"/>
              <a:t>Contamination</a:t>
            </a:r>
            <a:r>
              <a:rPr lang="nl-NL" sz="2175" dirty="0"/>
              <a:t> </a:t>
            </a:r>
            <a:r>
              <a:rPr lang="nl-NL" sz="2175" dirty="0" err="1"/>
              <a:t>actually</a:t>
            </a:r>
            <a:r>
              <a:rPr lang="nl-NL" sz="2175" dirty="0"/>
              <a:t> </a:t>
            </a:r>
            <a:r>
              <a:rPr lang="nl-NL" sz="2175" dirty="0" err="1"/>
              <a:t>constitutes</a:t>
            </a:r>
            <a:r>
              <a:rPr lang="nl-NL" sz="2175" dirty="0"/>
              <a:t> a risk (exposure, </a:t>
            </a:r>
            <a:r>
              <a:rPr lang="nl-NL" sz="2175" dirty="0" err="1"/>
              <a:t>migration</a:t>
            </a:r>
            <a:r>
              <a:rPr lang="nl-NL" sz="2175" dirty="0"/>
              <a:t>)</a:t>
            </a:r>
          </a:p>
          <a:p>
            <a:pPr lvl="1" fontAlgn="t"/>
            <a:r>
              <a:rPr lang="nl-NL" sz="2175" dirty="0" err="1"/>
              <a:t>Contaminated</a:t>
            </a:r>
            <a:r>
              <a:rPr lang="nl-NL" sz="2175" dirty="0"/>
              <a:t> volume of </a:t>
            </a:r>
            <a:r>
              <a:rPr lang="nl-NL" sz="2175" dirty="0" err="1"/>
              <a:t>soil</a:t>
            </a:r>
            <a:r>
              <a:rPr lang="nl-NL" sz="2175" dirty="0"/>
              <a:t> / </a:t>
            </a:r>
            <a:r>
              <a:rPr lang="nl-NL" sz="2175" dirty="0" err="1"/>
              <a:t>groundwater</a:t>
            </a:r>
            <a:r>
              <a:rPr lang="nl-NL" sz="2175" dirty="0"/>
              <a:t> </a:t>
            </a:r>
            <a:r>
              <a:rPr lang="nl-NL" sz="2175" dirty="0" err="1"/>
              <a:t>actually</a:t>
            </a:r>
            <a:r>
              <a:rPr lang="nl-NL" sz="2175" dirty="0"/>
              <a:t> </a:t>
            </a:r>
            <a:r>
              <a:rPr lang="nl-NL" sz="2175" dirty="0" err="1"/>
              <a:t>expands</a:t>
            </a:r>
            <a:r>
              <a:rPr lang="nl-NL" sz="2175" dirty="0"/>
              <a:t> more </a:t>
            </a:r>
            <a:r>
              <a:rPr lang="nl-NL" sz="2175" dirty="0" err="1"/>
              <a:t>than</a:t>
            </a:r>
            <a:r>
              <a:rPr lang="nl-NL" sz="2175" dirty="0"/>
              <a:t> </a:t>
            </a:r>
            <a:r>
              <a:rPr lang="nl-NL" sz="2175" dirty="0" err="1"/>
              <a:t>allowed</a:t>
            </a:r>
            <a:endParaRPr lang="nl-NL" sz="2175" dirty="0"/>
          </a:p>
          <a:p>
            <a:pPr lvl="1" fontAlgn="t"/>
            <a:r>
              <a:rPr lang="nl-NL" sz="2175" dirty="0"/>
              <a:t>Site </a:t>
            </a:r>
            <a:r>
              <a:rPr lang="nl-NL" sz="2175" dirty="0" err="1"/>
              <a:t>use</a:t>
            </a:r>
            <a:r>
              <a:rPr lang="nl-NL" sz="2175" dirty="0"/>
              <a:t> changes </a:t>
            </a:r>
            <a:r>
              <a:rPr lang="nl-NL" sz="2175" dirty="0" err="1"/>
              <a:t>and</a:t>
            </a:r>
            <a:r>
              <a:rPr lang="nl-NL" sz="2175" dirty="0"/>
              <a:t> new </a:t>
            </a:r>
            <a:r>
              <a:rPr lang="nl-NL" sz="2175" dirty="0" err="1"/>
              <a:t>useage</a:t>
            </a:r>
            <a:r>
              <a:rPr lang="nl-NL" sz="2175" dirty="0"/>
              <a:t> </a:t>
            </a:r>
            <a:r>
              <a:rPr lang="nl-NL" sz="2175" dirty="0" err="1"/>
              <a:t>requires</a:t>
            </a:r>
            <a:r>
              <a:rPr lang="nl-NL" sz="2175" dirty="0"/>
              <a:t> more stringent </a:t>
            </a:r>
            <a:r>
              <a:rPr lang="nl-NL" sz="2175" dirty="0" err="1"/>
              <a:t>soil</a:t>
            </a:r>
            <a:r>
              <a:rPr lang="nl-NL" sz="2175" dirty="0"/>
              <a:t>/</a:t>
            </a:r>
            <a:r>
              <a:rPr lang="nl-NL" sz="2175" dirty="0" err="1"/>
              <a:t>groundwater</a:t>
            </a:r>
            <a:r>
              <a:rPr lang="nl-NL" sz="2175" dirty="0"/>
              <a:t> </a:t>
            </a:r>
            <a:r>
              <a:rPr lang="nl-NL" sz="2175" dirty="0" err="1"/>
              <a:t>quality</a:t>
            </a:r>
            <a:endParaRPr lang="nl-NL" sz="2175" dirty="0"/>
          </a:p>
          <a:p>
            <a:pPr lvl="0"/>
            <a:r>
              <a:rPr lang="nl-NL" b="1" dirty="0"/>
              <a:t>New </a:t>
            </a:r>
            <a:r>
              <a:rPr lang="nl-NL" b="1" dirty="0" err="1"/>
              <a:t>contamination</a:t>
            </a:r>
            <a:r>
              <a:rPr lang="nl-NL" b="1" dirty="0"/>
              <a:t/>
            </a:r>
            <a:br>
              <a:rPr lang="nl-NL" b="1" dirty="0"/>
            </a:br>
            <a:r>
              <a:rPr lang="en-GB" dirty="0"/>
              <a:t>Remains unaccepted and ‘must be undone’</a:t>
            </a:r>
            <a:endParaRPr lang="nl-NL" dirty="0"/>
          </a:p>
          <a:p>
            <a:pPr lvl="1"/>
            <a:r>
              <a:rPr lang="nl-NL" dirty="0"/>
              <a:t>Start ASAP</a:t>
            </a:r>
          </a:p>
          <a:p>
            <a:pPr lvl="1"/>
            <a:r>
              <a:rPr lang="en-GB" dirty="0"/>
              <a:t>‘Risking away’ is not an option;</a:t>
            </a:r>
            <a:endParaRPr lang="nl-NL" dirty="0"/>
          </a:p>
          <a:p>
            <a:pPr lvl="1"/>
            <a:r>
              <a:rPr lang="en-GB" dirty="0"/>
              <a:t>Regulatory remediation goals do not apply</a:t>
            </a:r>
            <a:endParaRPr lang="nl-NL" dirty="0"/>
          </a:p>
          <a:p>
            <a:pPr lvl="1"/>
            <a:r>
              <a:rPr lang="en-GB" dirty="0"/>
              <a:t>BUT...  Measures must be ‘reasonable’ and once started, no criteria for time frame.</a:t>
            </a:r>
            <a:endParaRPr lang="nl-NL" dirty="0"/>
          </a:p>
          <a:p>
            <a:pPr>
              <a:buNone/>
              <a:defRPr/>
            </a:pPr>
            <a:endParaRPr lang="en-CA" dirty="0"/>
          </a:p>
        </p:txBody>
      </p:sp>
      <p:sp>
        <p:nvSpPr>
          <p:cNvPr id="20483" name="Titel 3"/>
          <p:cNvSpPr>
            <a:spLocks noGrp="1"/>
          </p:cNvSpPr>
          <p:nvPr>
            <p:ph type="title"/>
          </p:nvPr>
        </p:nvSpPr>
        <p:spPr>
          <a:xfrm>
            <a:off x="1143000" y="107158"/>
            <a:ext cx="5022177" cy="602456"/>
          </a:xfrm>
        </p:spPr>
        <p:txBody>
          <a:bodyPr/>
          <a:lstStyle/>
          <a:p>
            <a:r>
              <a:rPr lang="nl-NL" sz="2400" dirty="0" err="1">
                <a:latin typeface="Arial" charset="0"/>
                <a:cs typeface="Arial" charset="0"/>
              </a:rPr>
              <a:t>Phase</a:t>
            </a:r>
            <a:r>
              <a:rPr lang="nl-NL" sz="2400" dirty="0">
                <a:latin typeface="Arial" charset="0"/>
                <a:cs typeface="Arial" charset="0"/>
              </a:rPr>
              <a:t> 4: 2021 - ???</a:t>
            </a:r>
          </a:p>
        </p:txBody>
      </p:sp>
    </p:spTree>
    <p:extLst>
      <p:ext uri="{BB962C8B-B14F-4D97-AF65-F5344CB8AC3E}">
        <p14:creationId xmlns:p14="http://schemas.microsoft.com/office/powerpoint/2010/main" val="3762798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68734" y="816556"/>
            <a:ext cx="5832266" cy="3861428"/>
          </a:xfrm>
        </p:spPr>
        <p:txBody>
          <a:bodyPr rtlCol="0">
            <a:normAutofit lnSpcReduction="10000"/>
          </a:bodyPr>
          <a:lstStyle/>
          <a:p>
            <a:pPr marL="0" indent="0" fontAlgn="t">
              <a:buNone/>
            </a:pPr>
            <a:r>
              <a:rPr lang="nl-NL" sz="3825" b="1" dirty="0" err="1"/>
              <a:t>Liability</a:t>
            </a:r>
            <a:endParaRPr lang="nl-NL" sz="3825" b="1" dirty="0"/>
          </a:p>
          <a:p>
            <a:pPr fontAlgn="t"/>
            <a:r>
              <a:rPr lang="nl-NL" b="1" dirty="0" err="1"/>
              <a:t>After</a:t>
            </a:r>
            <a:r>
              <a:rPr lang="nl-NL" b="1" dirty="0"/>
              <a:t> </a:t>
            </a:r>
            <a:r>
              <a:rPr lang="en-CA" b="1" dirty="0"/>
              <a:t>remediation</a:t>
            </a:r>
            <a:r>
              <a:rPr lang="nl-NL" b="1" dirty="0"/>
              <a:t> (case </a:t>
            </a:r>
            <a:r>
              <a:rPr lang="nl-NL" b="1" dirty="0" err="1"/>
              <a:t>completed</a:t>
            </a:r>
            <a:r>
              <a:rPr lang="nl-NL" b="1" dirty="0"/>
              <a:t> </a:t>
            </a:r>
            <a:r>
              <a:rPr lang="nl-NL" b="1" dirty="0" err="1"/>
              <a:t>with</a:t>
            </a:r>
            <a:r>
              <a:rPr lang="nl-NL" b="1" dirty="0"/>
              <a:t> </a:t>
            </a:r>
            <a:r>
              <a:rPr lang="nl-NL" b="1" dirty="0" err="1"/>
              <a:t>regulatory</a:t>
            </a:r>
            <a:r>
              <a:rPr lang="nl-NL" b="1" dirty="0"/>
              <a:t> </a:t>
            </a:r>
            <a:r>
              <a:rPr lang="nl-NL" b="1" dirty="0" err="1"/>
              <a:t>approval</a:t>
            </a:r>
            <a:r>
              <a:rPr lang="nl-NL" b="1" dirty="0"/>
              <a:t>):</a:t>
            </a:r>
          </a:p>
          <a:p>
            <a:pPr lvl="1" fontAlgn="t"/>
            <a:r>
              <a:rPr lang="nl-NL" sz="2175" dirty="0"/>
              <a:t>No </a:t>
            </a:r>
            <a:r>
              <a:rPr lang="nl-NL" sz="2175" dirty="0" err="1"/>
              <a:t>further</a:t>
            </a:r>
            <a:r>
              <a:rPr lang="nl-NL" sz="2175" dirty="0"/>
              <a:t> action </a:t>
            </a:r>
            <a:r>
              <a:rPr lang="nl-NL" sz="2175" dirty="0" err="1"/>
              <a:t>required</a:t>
            </a:r>
            <a:r>
              <a:rPr lang="nl-NL" sz="2175" dirty="0"/>
              <a:t> (</a:t>
            </a:r>
            <a:r>
              <a:rPr lang="nl-NL" sz="2175" dirty="0" err="1"/>
              <a:t>government</a:t>
            </a:r>
            <a:r>
              <a:rPr lang="nl-NL" sz="2175" dirty="0"/>
              <a:t> </a:t>
            </a:r>
            <a:r>
              <a:rPr lang="nl-NL" sz="2175" dirty="0" err="1"/>
              <a:t>guaranteed</a:t>
            </a:r>
            <a:r>
              <a:rPr lang="nl-NL" sz="2175" dirty="0"/>
              <a:t>) </a:t>
            </a:r>
            <a:r>
              <a:rPr lang="nl-NL" sz="2175" dirty="0" err="1"/>
              <a:t>Unless</a:t>
            </a:r>
            <a:r>
              <a:rPr lang="nl-NL" sz="2175" dirty="0"/>
              <a:t> new information </a:t>
            </a:r>
            <a:r>
              <a:rPr lang="nl-NL" sz="2175" dirty="0" err="1"/>
              <a:t>proves</a:t>
            </a:r>
            <a:r>
              <a:rPr lang="nl-NL" sz="2175" dirty="0"/>
              <a:t> </a:t>
            </a:r>
            <a:r>
              <a:rPr lang="nl-NL" sz="2175" dirty="0" err="1"/>
              <a:t>that</a:t>
            </a:r>
            <a:r>
              <a:rPr lang="nl-NL" sz="2175" dirty="0"/>
              <a:t> </a:t>
            </a:r>
            <a:r>
              <a:rPr lang="nl-NL" sz="2175" dirty="0" err="1"/>
              <a:t>older</a:t>
            </a:r>
            <a:r>
              <a:rPr lang="nl-NL" sz="2175" dirty="0"/>
              <a:t> information was incomplete of incorrect</a:t>
            </a:r>
          </a:p>
          <a:p>
            <a:pPr lvl="1" fontAlgn="t"/>
            <a:r>
              <a:rPr lang="nl-NL" sz="2175" dirty="0" err="1"/>
              <a:t>When</a:t>
            </a:r>
            <a:r>
              <a:rPr lang="nl-NL" sz="2175" dirty="0"/>
              <a:t> site </a:t>
            </a:r>
            <a:r>
              <a:rPr lang="nl-NL" sz="2175" dirty="0" err="1"/>
              <a:t>use</a:t>
            </a:r>
            <a:r>
              <a:rPr lang="nl-NL" sz="2175" dirty="0"/>
              <a:t> changes, initiator of change is </a:t>
            </a:r>
            <a:r>
              <a:rPr lang="nl-NL" sz="2175" dirty="0" err="1"/>
              <a:t>responsible</a:t>
            </a:r>
            <a:r>
              <a:rPr lang="nl-NL" sz="2175" dirty="0"/>
              <a:t> </a:t>
            </a:r>
            <a:r>
              <a:rPr lang="nl-NL" sz="2175" dirty="0" err="1"/>
              <a:t>to</a:t>
            </a:r>
            <a:r>
              <a:rPr lang="nl-NL" sz="2175" dirty="0"/>
              <a:t> </a:t>
            </a:r>
            <a:r>
              <a:rPr lang="nl-NL" sz="2175" dirty="0" err="1"/>
              <a:t>pay</a:t>
            </a:r>
            <a:r>
              <a:rPr lang="nl-NL" sz="2175" dirty="0"/>
              <a:t> </a:t>
            </a:r>
            <a:r>
              <a:rPr lang="nl-NL" sz="2175" dirty="0" err="1"/>
              <a:t>for</a:t>
            </a:r>
            <a:r>
              <a:rPr lang="nl-NL" sz="2175" dirty="0"/>
              <a:t> </a:t>
            </a:r>
            <a:r>
              <a:rPr lang="nl-NL" sz="2175" dirty="0" err="1"/>
              <a:t>additional</a:t>
            </a:r>
            <a:r>
              <a:rPr lang="nl-NL" sz="2175" dirty="0"/>
              <a:t> </a:t>
            </a:r>
            <a:r>
              <a:rPr lang="nl-NL" sz="2175" dirty="0" err="1"/>
              <a:t>measures</a:t>
            </a:r>
            <a:r>
              <a:rPr lang="nl-NL" sz="2175" dirty="0"/>
              <a:t> (</a:t>
            </a:r>
            <a:r>
              <a:rPr lang="nl-NL" sz="2175" dirty="0" err="1"/>
              <a:t>if</a:t>
            </a:r>
            <a:r>
              <a:rPr lang="nl-NL" sz="2175" dirty="0"/>
              <a:t> </a:t>
            </a:r>
            <a:r>
              <a:rPr lang="nl-NL" sz="2175" dirty="0" err="1"/>
              <a:t>any</a:t>
            </a:r>
            <a:r>
              <a:rPr lang="nl-NL" sz="2175" dirty="0"/>
              <a:t>)</a:t>
            </a:r>
          </a:p>
        </p:txBody>
      </p:sp>
      <p:sp>
        <p:nvSpPr>
          <p:cNvPr id="20483" name="Titel 3"/>
          <p:cNvSpPr>
            <a:spLocks noGrp="1"/>
          </p:cNvSpPr>
          <p:nvPr>
            <p:ph type="title"/>
          </p:nvPr>
        </p:nvSpPr>
        <p:spPr>
          <a:xfrm>
            <a:off x="1143000" y="107158"/>
            <a:ext cx="5022177" cy="602456"/>
          </a:xfrm>
        </p:spPr>
        <p:txBody>
          <a:bodyPr/>
          <a:lstStyle/>
          <a:p>
            <a:r>
              <a:rPr lang="nl-NL" sz="2400" dirty="0" err="1">
                <a:latin typeface="Arial" charset="0"/>
                <a:cs typeface="Arial" charset="0"/>
              </a:rPr>
              <a:t>Phase</a:t>
            </a:r>
            <a:r>
              <a:rPr lang="nl-NL" sz="2400" dirty="0">
                <a:latin typeface="Arial" charset="0"/>
                <a:cs typeface="Arial" charset="0"/>
              </a:rPr>
              <a:t> 4: 2021 - ???</a:t>
            </a:r>
          </a:p>
        </p:txBody>
      </p:sp>
    </p:spTree>
    <p:extLst>
      <p:ext uri="{BB962C8B-B14F-4D97-AF65-F5344CB8AC3E}">
        <p14:creationId xmlns:p14="http://schemas.microsoft.com/office/powerpoint/2010/main" val="224784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68734" y="816556"/>
            <a:ext cx="5832266" cy="3861428"/>
          </a:xfrm>
        </p:spPr>
        <p:txBody>
          <a:bodyPr rtlCol="0">
            <a:normAutofit fontScale="85000" lnSpcReduction="10000"/>
          </a:bodyPr>
          <a:lstStyle/>
          <a:p>
            <a:pPr marL="0" indent="0" fontAlgn="t">
              <a:buNone/>
            </a:pPr>
            <a:r>
              <a:rPr lang="nl-NL" sz="3825" b="1" dirty="0" err="1"/>
              <a:t>Liability</a:t>
            </a:r>
            <a:endParaRPr lang="nl-NL" sz="3825" b="1" dirty="0"/>
          </a:p>
          <a:p>
            <a:pPr fontAlgn="t"/>
            <a:r>
              <a:rPr lang="nl-NL" b="1" dirty="0" err="1"/>
              <a:t>With</a:t>
            </a:r>
            <a:r>
              <a:rPr lang="nl-NL" b="1" dirty="0"/>
              <a:t> </a:t>
            </a:r>
            <a:r>
              <a:rPr lang="nl-NL" b="1" dirty="0" err="1"/>
              <a:t>residual</a:t>
            </a:r>
            <a:r>
              <a:rPr lang="nl-NL" b="1" dirty="0"/>
              <a:t> </a:t>
            </a:r>
            <a:r>
              <a:rPr lang="nl-NL" b="1" dirty="0" err="1"/>
              <a:t>contamination</a:t>
            </a:r>
            <a:endParaRPr lang="nl-NL" b="1" dirty="0"/>
          </a:p>
          <a:p>
            <a:pPr lvl="1" fontAlgn="t"/>
            <a:r>
              <a:rPr lang="nl-NL" sz="2175" dirty="0" err="1"/>
              <a:t>Not</a:t>
            </a:r>
            <a:r>
              <a:rPr lang="nl-NL" sz="2175" dirty="0"/>
              <a:t> </a:t>
            </a:r>
            <a:r>
              <a:rPr lang="nl-NL" sz="2175" dirty="0" err="1"/>
              <a:t>stable</a:t>
            </a:r>
            <a:r>
              <a:rPr lang="nl-NL" sz="2175" dirty="0"/>
              <a:t>: </a:t>
            </a:r>
            <a:r>
              <a:rPr lang="nl-NL" sz="2175" dirty="0" err="1"/>
              <a:t>containment</a:t>
            </a:r>
            <a:r>
              <a:rPr lang="nl-NL" sz="2175" dirty="0"/>
              <a:t> </a:t>
            </a:r>
            <a:r>
              <a:rPr lang="nl-NL" sz="2175" dirty="0" err="1"/>
              <a:t>measures</a:t>
            </a:r>
            <a:r>
              <a:rPr lang="nl-NL" sz="2175" dirty="0"/>
              <a:t> &amp; monitoring</a:t>
            </a:r>
          </a:p>
          <a:p>
            <a:pPr lvl="1" fontAlgn="t"/>
            <a:r>
              <a:rPr lang="nl-NL" sz="2175" dirty="0" err="1"/>
              <a:t>Stable</a:t>
            </a:r>
            <a:r>
              <a:rPr lang="nl-NL" sz="2175" dirty="0"/>
              <a:t>: monitoring </a:t>
            </a:r>
            <a:r>
              <a:rPr lang="nl-NL" sz="2175" dirty="0" err="1"/>
              <a:t>to</a:t>
            </a:r>
            <a:r>
              <a:rPr lang="nl-NL" sz="2175" dirty="0"/>
              <a:t> prove </a:t>
            </a:r>
            <a:r>
              <a:rPr lang="nl-NL" sz="2175" dirty="0" err="1"/>
              <a:t>stability</a:t>
            </a:r>
            <a:r>
              <a:rPr lang="nl-NL" sz="2175" dirty="0"/>
              <a:t>, </a:t>
            </a:r>
            <a:r>
              <a:rPr lang="nl-NL" sz="2175" dirty="0" err="1"/>
              <a:t>then</a:t>
            </a:r>
            <a:r>
              <a:rPr lang="nl-NL" sz="2175" dirty="0"/>
              <a:t> no action</a:t>
            </a:r>
          </a:p>
          <a:p>
            <a:pPr fontAlgn="t"/>
            <a:r>
              <a:rPr lang="nl-NL" sz="2475" dirty="0" err="1"/>
              <a:t>Liability</a:t>
            </a:r>
            <a:r>
              <a:rPr lang="nl-NL" sz="2475" dirty="0"/>
              <a:t> </a:t>
            </a:r>
            <a:r>
              <a:rPr lang="nl-NL" sz="2475" dirty="0" err="1"/>
              <a:t>remains</a:t>
            </a:r>
            <a:r>
              <a:rPr lang="nl-NL" sz="2475" dirty="0"/>
              <a:t> </a:t>
            </a:r>
            <a:r>
              <a:rPr lang="nl-NL" sz="2475" dirty="0" err="1"/>
              <a:t>with</a:t>
            </a:r>
            <a:r>
              <a:rPr lang="nl-NL" sz="2475" dirty="0"/>
              <a:t> </a:t>
            </a:r>
            <a:r>
              <a:rPr lang="nl-NL" sz="2475" dirty="0" err="1"/>
              <a:t>responsible</a:t>
            </a:r>
            <a:r>
              <a:rPr lang="nl-NL" sz="2475" dirty="0"/>
              <a:t> party (public </a:t>
            </a:r>
            <a:r>
              <a:rPr lang="nl-NL" sz="2475" dirty="0" err="1"/>
              <a:t>and</a:t>
            </a:r>
            <a:r>
              <a:rPr lang="nl-NL" sz="2475" dirty="0"/>
              <a:t> private / </a:t>
            </a:r>
            <a:r>
              <a:rPr lang="nl-NL" sz="2475" dirty="0" err="1"/>
              <a:t>civil</a:t>
            </a:r>
            <a:r>
              <a:rPr lang="nl-NL" sz="2475" dirty="0"/>
              <a:t>):</a:t>
            </a:r>
          </a:p>
          <a:p>
            <a:pPr lvl="1" fontAlgn="t"/>
            <a:r>
              <a:rPr lang="en-CA" sz="2175" dirty="0"/>
              <a:t>Owner</a:t>
            </a:r>
            <a:r>
              <a:rPr lang="nl-NL" sz="2175" dirty="0"/>
              <a:t> of property is (</a:t>
            </a:r>
            <a:r>
              <a:rPr lang="nl-NL" sz="2175" dirty="0" err="1"/>
              <a:t>usually</a:t>
            </a:r>
            <a:r>
              <a:rPr lang="nl-NL" sz="2175" dirty="0"/>
              <a:t>) </a:t>
            </a:r>
            <a:r>
              <a:rPr lang="nl-NL" sz="2175" dirty="0" err="1"/>
              <a:t>liable</a:t>
            </a:r>
            <a:endParaRPr lang="nl-NL" sz="2175" dirty="0"/>
          </a:p>
          <a:p>
            <a:pPr lvl="1" fontAlgn="t"/>
            <a:r>
              <a:rPr lang="nl-NL" sz="2175" dirty="0" err="1"/>
              <a:t>Can</a:t>
            </a:r>
            <a:r>
              <a:rPr lang="nl-NL" sz="2175" dirty="0"/>
              <a:t> </a:t>
            </a:r>
            <a:r>
              <a:rPr lang="nl-NL" sz="2175" dirty="0" err="1"/>
              <a:t>be</a:t>
            </a:r>
            <a:r>
              <a:rPr lang="nl-NL" sz="2175" dirty="0"/>
              <a:t> ‘</a:t>
            </a:r>
            <a:r>
              <a:rPr lang="nl-NL" sz="2175" dirty="0" err="1"/>
              <a:t>sold</a:t>
            </a:r>
            <a:r>
              <a:rPr lang="nl-NL" sz="2175" dirty="0"/>
              <a:t>’</a:t>
            </a:r>
          </a:p>
          <a:p>
            <a:pPr lvl="1" fontAlgn="t"/>
            <a:r>
              <a:rPr lang="nl-NL" sz="2175" dirty="0" err="1"/>
              <a:t>Two</a:t>
            </a:r>
            <a:r>
              <a:rPr lang="nl-NL" sz="2175" dirty="0"/>
              <a:t> </a:t>
            </a:r>
            <a:r>
              <a:rPr lang="nl-NL" sz="2175" dirty="0" err="1"/>
              <a:t>organizations</a:t>
            </a:r>
            <a:r>
              <a:rPr lang="nl-NL" sz="2175" dirty="0"/>
              <a:t> in NL </a:t>
            </a:r>
            <a:r>
              <a:rPr lang="nl-NL" sz="2175" dirty="0" err="1"/>
              <a:t>specifically</a:t>
            </a:r>
            <a:r>
              <a:rPr lang="nl-NL" sz="2175" dirty="0"/>
              <a:t> </a:t>
            </a:r>
            <a:r>
              <a:rPr lang="nl-NL" sz="2175" dirty="0" err="1"/>
              <a:t>to</a:t>
            </a:r>
            <a:r>
              <a:rPr lang="nl-NL" sz="2175" dirty="0"/>
              <a:t> take-on </a:t>
            </a:r>
            <a:r>
              <a:rPr lang="nl-NL" sz="2175" dirty="0" err="1"/>
              <a:t>liability</a:t>
            </a:r>
            <a:r>
              <a:rPr lang="nl-NL" sz="2175" dirty="0"/>
              <a:t>:</a:t>
            </a:r>
          </a:p>
          <a:p>
            <a:pPr lvl="2" fontAlgn="t"/>
            <a:r>
              <a:rPr lang="nl-NL" sz="1875" dirty="0" err="1"/>
              <a:t>Government-owned</a:t>
            </a:r>
            <a:r>
              <a:rPr lang="nl-NL" sz="1875" dirty="0"/>
              <a:t> ‘</a:t>
            </a:r>
            <a:r>
              <a:rPr lang="nl-NL" sz="1875" dirty="0" err="1"/>
              <a:t>Incorporated</a:t>
            </a:r>
            <a:r>
              <a:rPr lang="nl-NL" sz="1875" dirty="0"/>
              <a:t>’</a:t>
            </a:r>
          </a:p>
          <a:p>
            <a:pPr lvl="2" fontAlgn="t"/>
            <a:r>
              <a:rPr lang="nl-NL" sz="1875" dirty="0"/>
              <a:t>(</a:t>
            </a:r>
            <a:r>
              <a:rPr lang="nl-NL" sz="1875" dirty="0" err="1"/>
              <a:t>not-for-profit</a:t>
            </a:r>
            <a:r>
              <a:rPr lang="nl-NL" sz="1875" dirty="0"/>
              <a:t>) foundation, </a:t>
            </a:r>
            <a:r>
              <a:rPr lang="nl-NL" sz="1875" dirty="0" err="1"/>
              <a:t>govenment</a:t>
            </a:r>
            <a:r>
              <a:rPr lang="nl-NL" sz="1875" dirty="0"/>
              <a:t> </a:t>
            </a:r>
            <a:r>
              <a:rPr lang="nl-NL" sz="1875" dirty="0" err="1"/>
              <a:t>guaranteed</a:t>
            </a:r>
            <a:endParaRPr lang="nl-NL" sz="1875" dirty="0"/>
          </a:p>
        </p:txBody>
      </p:sp>
      <p:sp>
        <p:nvSpPr>
          <p:cNvPr id="20483" name="Titel 3"/>
          <p:cNvSpPr>
            <a:spLocks noGrp="1"/>
          </p:cNvSpPr>
          <p:nvPr>
            <p:ph type="title"/>
          </p:nvPr>
        </p:nvSpPr>
        <p:spPr>
          <a:xfrm>
            <a:off x="1143000" y="107158"/>
            <a:ext cx="5022177" cy="602456"/>
          </a:xfrm>
        </p:spPr>
        <p:txBody>
          <a:bodyPr/>
          <a:lstStyle/>
          <a:p>
            <a:r>
              <a:rPr lang="nl-NL" sz="2400" dirty="0" err="1">
                <a:latin typeface="Arial" charset="0"/>
                <a:cs typeface="Arial" charset="0"/>
              </a:rPr>
              <a:t>Phase</a:t>
            </a:r>
            <a:r>
              <a:rPr lang="nl-NL" sz="2400" dirty="0">
                <a:latin typeface="Arial" charset="0"/>
                <a:cs typeface="Arial" charset="0"/>
              </a:rPr>
              <a:t> 4: 2021 - ???</a:t>
            </a:r>
          </a:p>
        </p:txBody>
      </p:sp>
    </p:spTree>
    <p:extLst>
      <p:ext uri="{BB962C8B-B14F-4D97-AF65-F5344CB8AC3E}">
        <p14:creationId xmlns:p14="http://schemas.microsoft.com/office/powerpoint/2010/main" val="13255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68734" y="816556"/>
            <a:ext cx="5832266" cy="3861428"/>
          </a:xfrm>
        </p:spPr>
        <p:txBody>
          <a:bodyPr rtlCol="0">
            <a:normAutofit fontScale="92500" lnSpcReduction="10000"/>
          </a:bodyPr>
          <a:lstStyle/>
          <a:p>
            <a:pPr marL="385763" indent="-342900" fontAlgn="t"/>
            <a:r>
              <a:rPr lang="nl-NL" sz="2475" dirty="0" err="1"/>
              <a:t>Excavation</a:t>
            </a:r>
            <a:r>
              <a:rPr lang="nl-NL" sz="2475" dirty="0"/>
              <a:t> is </a:t>
            </a:r>
            <a:r>
              <a:rPr lang="nl-NL" sz="2475" dirty="0" err="1"/>
              <a:t>primary</a:t>
            </a:r>
            <a:r>
              <a:rPr lang="nl-NL" sz="2475" dirty="0"/>
              <a:t> </a:t>
            </a:r>
            <a:r>
              <a:rPr lang="nl-NL" sz="2475" dirty="0" err="1"/>
              <a:t>choice</a:t>
            </a:r>
            <a:r>
              <a:rPr lang="nl-NL" sz="2475" dirty="0"/>
              <a:t> (in </a:t>
            </a:r>
            <a:r>
              <a:rPr lang="nl-NL" sz="2475" dirty="0" err="1"/>
              <a:t>particular</a:t>
            </a:r>
            <a:r>
              <a:rPr lang="nl-NL" sz="2475" dirty="0"/>
              <a:t> </a:t>
            </a:r>
            <a:r>
              <a:rPr lang="nl-NL" sz="2475" dirty="0" err="1"/>
              <a:t>for</a:t>
            </a:r>
            <a:r>
              <a:rPr lang="nl-NL" sz="2475" dirty="0"/>
              <a:t> small </a:t>
            </a:r>
            <a:r>
              <a:rPr lang="en-CA" sz="2475" dirty="0"/>
              <a:t>cases</a:t>
            </a:r>
            <a:r>
              <a:rPr lang="nl-NL" sz="2475" dirty="0"/>
              <a:t>)</a:t>
            </a:r>
          </a:p>
          <a:p>
            <a:pPr marL="385763" indent="-342900" fontAlgn="t"/>
            <a:r>
              <a:rPr lang="nl-NL" sz="2475" dirty="0" err="1"/>
              <a:t>Landfilling</a:t>
            </a:r>
            <a:r>
              <a:rPr lang="nl-NL" sz="2475" dirty="0"/>
              <a:t> is </a:t>
            </a:r>
            <a:r>
              <a:rPr lang="nl-NL" sz="2475" dirty="0" err="1"/>
              <a:t>not</a:t>
            </a:r>
            <a:r>
              <a:rPr lang="nl-NL" sz="2475" dirty="0"/>
              <a:t> </a:t>
            </a:r>
            <a:r>
              <a:rPr lang="nl-NL" sz="2475" dirty="0" err="1"/>
              <a:t>allowed</a:t>
            </a:r>
            <a:r>
              <a:rPr lang="nl-NL" sz="2475" dirty="0"/>
              <a:t> at </a:t>
            </a:r>
            <a:r>
              <a:rPr lang="nl-NL" sz="2475" dirty="0" err="1"/>
              <a:t>all</a:t>
            </a:r>
            <a:r>
              <a:rPr lang="nl-NL" sz="2475" dirty="0"/>
              <a:t>, </a:t>
            </a:r>
            <a:r>
              <a:rPr lang="nl-NL" sz="2475" dirty="0" err="1"/>
              <a:t>except</a:t>
            </a:r>
            <a:r>
              <a:rPr lang="nl-NL" sz="2475" dirty="0"/>
              <a:t> in cases of </a:t>
            </a:r>
            <a:r>
              <a:rPr lang="nl-NL" sz="2475" dirty="0" err="1"/>
              <a:t>untreatable</a:t>
            </a:r>
            <a:r>
              <a:rPr lang="nl-NL" sz="2475" dirty="0"/>
              <a:t> </a:t>
            </a:r>
            <a:r>
              <a:rPr lang="nl-NL" sz="2475" dirty="0" err="1"/>
              <a:t>soil</a:t>
            </a:r>
            <a:r>
              <a:rPr lang="nl-NL" sz="2475" dirty="0"/>
              <a:t/>
            </a:r>
            <a:br>
              <a:rPr lang="nl-NL" sz="2475" dirty="0"/>
            </a:br>
            <a:r>
              <a:rPr lang="nl-NL" sz="1200" dirty="0"/>
              <a:t>Hot issue </a:t>
            </a:r>
            <a:r>
              <a:rPr lang="nl-NL" sz="1200" dirty="0" err="1"/>
              <a:t>now</a:t>
            </a:r>
            <a:r>
              <a:rPr lang="nl-NL" sz="1200" dirty="0"/>
              <a:t> </a:t>
            </a:r>
            <a:r>
              <a:rPr lang="nl-NL" sz="1200" dirty="0" err="1"/>
              <a:t>with</a:t>
            </a:r>
            <a:r>
              <a:rPr lang="nl-NL" sz="1200" dirty="0"/>
              <a:t> PFAS, </a:t>
            </a:r>
            <a:r>
              <a:rPr lang="nl-NL" sz="1200" dirty="0" err="1"/>
              <a:t>ChemX</a:t>
            </a:r>
            <a:r>
              <a:rPr lang="nl-NL" sz="1200" dirty="0"/>
              <a:t> </a:t>
            </a:r>
            <a:r>
              <a:rPr lang="nl-NL" sz="1200" dirty="0" err="1"/>
              <a:t>and</a:t>
            </a:r>
            <a:r>
              <a:rPr lang="nl-NL" sz="1200" dirty="0"/>
              <a:t> </a:t>
            </a:r>
            <a:r>
              <a:rPr lang="nl-NL" sz="1200" dirty="0" err="1"/>
              <a:t>related</a:t>
            </a:r>
            <a:r>
              <a:rPr lang="nl-NL" sz="1200" dirty="0"/>
              <a:t> </a:t>
            </a:r>
            <a:r>
              <a:rPr lang="nl-NL" sz="1200" dirty="0" err="1"/>
              <a:t>highly</a:t>
            </a:r>
            <a:r>
              <a:rPr lang="nl-NL" sz="1200" dirty="0"/>
              <a:t> </a:t>
            </a:r>
            <a:r>
              <a:rPr lang="nl-NL" sz="1200" dirty="0" err="1"/>
              <a:t>stable</a:t>
            </a:r>
            <a:r>
              <a:rPr lang="nl-NL" sz="1200" dirty="0"/>
              <a:t> </a:t>
            </a:r>
            <a:r>
              <a:rPr lang="nl-NL" sz="1200" dirty="0" err="1"/>
              <a:t>and</a:t>
            </a:r>
            <a:r>
              <a:rPr lang="nl-NL" sz="1200" dirty="0"/>
              <a:t> recalcitrant </a:t>
            </a:r>
            <a:r>
              <a:rPr lang="nl-NL" sz="1200" dirty="0" err="1"/>
              <a:t>compounds</a:t>
            </a:r>
            <a:r>
              <a:rPr lang="nl-NL" sz="1200" dirty="0"/>
              <a:t>. Standard treatment does </a:t>
            </a:r>
            <a:r>
              <a:rPr lang="nl-NL" sz="1200" dirty="0" err="1"/>
              <a:t>not</a:t>
            </a:r>
            <a:r>
              <a:rPr lang="nl-NL" sz="1200" dirty="0"/>
              <a:t> </a:t>
            </a:r>
            <a:r>
              <a:rPr lang="nl-NL" sz="1200" dirty="0" err="1"/>
              <a:t>work</a:t>
            </a:r>
            <a:r>
              <a:rPr lang="nl-NL" sz="1200" dirty="0"/>
              <a:t>, </a:t>
            </a:r>
            <a:r>
              <a:rPr lang="nl-NL" sz="1200" dirty="0" err="1"/>
              <a:t>so</a:t>
            </a:r>
            <a:r>
              <a:rPr lang="nl-NL" sz="1200" dirty="0"/>
              <a:t> </a:t>
            </a:r>
            <a:r>
              <a:rPr lang="nl-NL" sz="1200" dirty="0" err="1"/>
              <a:t>excavated</a:t>
            </a:r>
            <a:r>
              <a:rPr lang="nl-NL" sz="1200" dirty="0"/>
              <a:t> </a:t>
            </a:r>
            <a:r>
              <a:rPr lang="nl-NL" sz="1200" dirty="0" err="1"/>
              <a:t>soil</a:t>
            </a:r>
            <a:r>
              <a:rPr lang="nl-NL" sz="1200" dirty="0"/>
              <a:t> </a:t>
            </a:r>
            <a:r>
              <a:rPr lang="nl-NL" sz="1200" dirty="0" err="1"/>
              <a:t>now</a:t>
            </a:r>
            <a:r>
              <a:rPr lang="nl-NL" sz="1200" dirty="0"/>
              <a:t> </a:t>
            </a:r>
            <a:r>
              <a:rPr lang="nl-NL" sz="1200" dirty="0" err="1"/>
              <a:t>goes</a:t>
            </a:r>
            <a:r>
              <a:rPr lang="nl-NL" sz="1200" dirty="0"/>
              <a:t> </a:t>
            </a:r>
            <a:r>
              <a:rPr lang="nl-NL" sz="1200" dirty="0" err="1"/>
              <a:t>into</a:t>
            </a:r>
            <a:r>
              <a:rPr lang="nl-NL" sz="1200" dirty="0"/>
              <a:t> </a:t>
            </a:r>
            <a:r>
              <a:rPr lang="nl-NL" sz="1200" dirty="0" err="1"/>
              <a:t>stockpiling</a:t>
            </a:r>
            <a:r>
              <a:rPr lang="nl-NL" sz="1200" dirty="0"/>
              <a:t> </a:t>
            </a:r>
            <a:r>
              <a:rPr lang="nl-NL" sz="1200" dirty="0" err="1"/>
              <a:t>waiting</a:t>
            </a:r>
            <a:r>
              <a:rPr lang="nl-NL" sz="1200" dirty="0"/>
              <a:t> </a:t>
            </a:r>
            <a:r>
              <a:rPr lang="nl-NL" sz="1200" dirty="0" err="1"/>
              <a:t>for</a:t>
            </a:r>
            <a:r>
              <a:rPr lang="nl-NL" sz="1200" dirty="0"/>
              <a:t> </a:t>
            </a:r>
            <a:r>
              <a:rPr lang="nl-NL" sz="1200" dirty="0" err="1"/>
              <a:t>cost-effective</a:t>
            </a:r>
            <a:r>
              <a:rPr lang="nl-NL" sz="1200" dirty="0"/>
              <a:t> treatment </a:t>
            </a:r>
            <a:r>
              <a:rPr lang="nl-NL" sz="1200" dirty="0" err="1"/>
              <a:t>to</a:t>
            </a:r>
            <a:r>
              <a:rPr lang="nl-NL" sz="1200" dirty="0"/>
              <a:t> </a:t>
            </a:r>
            <a:r>
              <a:rPr lang="nl-NL" sz="1200" dirty="0" err="1"/>
              <a:t>be</a:t>
            </a:r>
            <a:r>
              <a:rPr lang="nl-NL" sz="1200" dirty="0"/>
              <a:t> </a:t>
            </a:r>
            <a:r>
              <a:rPr lang="nl-NL" sz="1200" dirty="0" err="1"/>
              <a:t>developped</a:t>
            </a:r>
            <a:r>
              <a:rPr lang="nl-NL" sz="1200" dirty="0"/>
              <a:t>.</a:t>
            </a:r>
            <a:endParaRPr lang="nl-NL" sz="2475" dirty="0"/>
          </a:p>
          <a:p>
            <a:pPr marL="385763" indent="-342900" fontAlgn="t"/>
            <a:r>
              <a:rPr lang="nl-NL" sz="2475" dirty="0"/>
              <a:t>In situ is </a:t>
            </a:r>
            <a:r>
              <a:rPr lang="nl-NL" sz="2475" dirty="0" err="1"/>
              <a:t>primary</a:t>
            </a:r>
            <a:r>
              <a:rPr lang="nl-NL" sz="2475" dirty="0"/>
              <a:t> </a:t>
            </a:r>
            <a:r>
              <a:rPr lang="nl-NL" sz="2475" dirty="0" err="1"/>
              <a:t>choice</a:t>
            </a:r>
            <a:r>
              <a:rPr lang="nl-NL" sz="2475" dirty="0"/>
              <a:t> in large cases </a:t>
            </a:r>
            <a:r>
              <a:rPr lang="nl-NL" sz="2475" dirty="0" err="1"/>
              <a:t>and</a:t>
            </a:r>
            <a:r>
              <a:rPr lang="nl-NL" sz="2475" dirty="0"/>
              <a:t> in </a:t>
            </a:r>
            <a:r>
              <a:rPr lang="nl-NL" sz="2475" dirty="0" err="1"/>
              <a:t>urban</a:t>
            </a:r>
            <a:r>
              <a:rPr lang="nl-NL" sz="2475" dirty="0"/>
              <a:t> (</a:t>
            </a:r>
            <a:r>
              <a:rPr lang="nl-NL" sz="2475" dirty="0" err="1"/>
              <a:t>densely</a:t>
            </a:r>
            <a:r>
              <a:rPr lang="nl-NL" sz="2475" dirty="0"/>
              <a:t> built-up) area’s</a:t>
            </a:r>
          </a:p>
          <a:p>
            <a:pPr marL="385763" indent="-342900" fontAlgn="t"/>
            <a:r>
              <a:rPr lang="nl-NL" sz="2475" dirty="0" err="1"/>
              <a:t>Often</a:t>
            </a:r>
            <a:r>
              <a:rPr lang="nl-NL" sz="2475" dirty="0"/>
              <a:t> </a:t>
            </a:r>
            <a:r>
              <a:rPr lang="nl-NL" sz="2475" dirty="0" err="1"/>
              <a:t>combined</a:t>
            </a:r>
            <a:r>
              <a:rPr lang="nl-NL" sz="2475" dirty="0"/>
              <a:t>: </a:t>
            </a:r>
            <a:r>
              <a:rPr lang="nl-NL" sz="2475" dirty="0" err="1"/>
              <a:t>excavation</a:t>
            </a:r>
            <a:r>
              <a:rPr lang="nl-NL" sz="2475" dirty="0"/>
              <a:t> of hot zones </a:t>
            </a:r>
            <a:r>
              <a:rPr lang="nl-NL" sz="2475" dirty="0" err="1"/>
              <a:t>and</a:t>
            </a:r>
            <a:r>
              <a:rPr lang="nl-NL" sz="2475" dirty="0"/>
              <a:t>/or </a:t>
            </a:r>
            <a:r>
              <a:rPr lang="nl-NL" sz="2475" dirty="0" err="1"/>
              <a:t>for</a:t>
            </a:r>
            <a:r>
              <a:rPr lang="nl-NL" sz="2475" dirty="0"/>
              <a:t> </a:t>
            </a:r>
            <a:r>
              <a:rPr lang="nl-NL" sz="2475" dirty="0" err="1"/>
              <a:t>construction</a:t>
            </a:r>
            <a:r>
              <a:rPr lang="nl-NL" sz="2475" dirty="0"/>
              <a:t>, rest </a:t>
            </a:r>
            <a:r>
              <a:rPr lang="nl-NL" sz="2475" dirty="0" err="1"/>
              <a:t>by</a:t>
            </a:r>
            <a:r>
              <a:rPr lang="nl-NL" sz="2475" dirty="0"/>
              <a:t> in situ </a:t>
            </a:r>
            <a:r>
              <a:rPr lang="nl-NL" sz="2475" dirty="0" err="1"/>
              <a:t>during</a:t>
            </a:r>
            <a:r>
              <a:rPr lang="nl-NL" sz="2475" dirty="0"/>
              <a:t> </a:t>
            </a:r>
            <a:r>
              <a:rPr lang="nl-NL" sz="2475" dirty="0" err="1"/>
              <a:t>redevelopment</a:t>
            </a:r>
            <a:r>
              <a:rPr lang="nl-NL" sz="2475" dirty="0"/>
              <a:t>.</a:t>
            </a:r>
          </a:p>
          <a:p>
            <a:pPr marL="42863" indent="0" fontAlgn="t">
              <a:buNone/>
            </a:pPr>
            <a:endParaRPr lang="nl-NL" sz="2475" dirty="0"/>
          </a:p>
          <a:p>
            <a:pPr marL="42863" indent="0" fontAlgn="t">
              <a:buNone/>
            </a:pPr>
            <a:endParaRPr lang="nl-NL" sz="2475" dirty="0"/>
          </a:p>
          <a:p>
            <a:pPr marL="685800" lvl="1" indent="-342900" fontAlgn="t"/>
            <a:endParaRPr lang="nl-NL" sz="2175" dirty="0"/>
          </a:p>
          <a:p>
            <a:pPr>
              <a:buNone/>
              <a:defRPr/>
            </a:pPr>
            <a:endParaRPr lang="en-CA" dirty="0"/>
          </a:p>
        </p:txBody>
      </p:sp>
      <p:sp>
        <p:nvSpPr>
          <p:cNvPr id="20483" name="Titel 3"/>
          <p:cNvSpPr>
            <a:spLocks noGrp="1"/>
          </p:cNvSpPr>
          <p:nvPr>
            <p:ph type="title"/>
          </p:nvPr>
        </p:nvSpPr>
        <p:spPr>
          <a:xfrm>
            <a:off x="1143000" y="107158"/>
            <a:ext cx="5022177" cy="602456"/>
          </a:xfrm>
        </p:spPr>
        <p:txBody>
          <a:bodyPr/>
          <a:lstStyle/>
          <a:p>
            <a:r>
              <a:rPr lang="nl-NL" sz="2400" dirty="0">
                <a:latin typeface="Arial" charset="0"/>
                <a:cs typeface="Arial" charset="0"/>
              </a:rPr>
              <a:t>Remedial Approach</a:t>
            </a:r>
          </a:p>
        </p:txBody>
      </p:sp>
    </p:spTree>
    <p:extLst>
      <p:ext uri="{BB962C8B-B14F-4D97-AF65-F5344CB8AC3E}">
        <p14:creationId xmlns:p14="http://schemas.microsoft.com/office/powerpoint/2010/main" val="354758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Accountable</a:t>
            </a:r>
            <a:r>
              <a:rPr lang="nl-NL" dirty="0"/>
              <a:t> Party</a:t>
            </a:r>
          </a:p>
        </p:txBody>
      </p:sp>
      <p:graphicFrame>
        <p:nvGraphicFramePr>
          <p:cNvPr id="5" name="Tabel 4"/>
          <p:cNvGraphicFramePr>
            <a:graphicFrameLocks noGrp="1"/>
          </p:cNvGraphicFramePr>
          <p:nvPr/>
        </p:nvGraphicFramePr>
        <p:xfrm>
          <a:off x="1148697" y="897565"/>
          <a:ext cx="6858000" cy="3078341"/>
        </p:xfrm>
        <a:graphic>
          <a:graphicData uri="http://schemas.openxmlformats.org/drawingml/2006/table">
            <a:tbl>
              <a:tblPr firstRow="1" bandRow="1">
                <a:tableStyleId>{5C22544A-7EE6-4342-B048-85BDC9FD1C3A}</a:tableStyleId>
              </a:tblPr>
              <a:tblGrid>
                <a:gridCol w="1859265">
                  <a:extLst>
                    <a:ext uri="{9D8B030D-6E8A-4147-A177-3AD203B41FA5}">
                      <a16:colId xmlns:a16="http://schemas.microsoft.com/office/drawing/2014/main" xmlns="" val="20000"/>
                    </a:ext>
                  </a:extLst>
                </a:gridCol>
                <a:gridCol w="1146328">
                  <a:extLst>
                    <a:ext uri="{9D8B030D-6E8A-4147-A177-3AD203B41FA5}">
                      <a16:colId xmlns:a16="http://schemas.microsoft.com/office/drawing/2014/main" xmlns="" val="20001"/>
                    </a:ext>
                  </a:extLst>
                </a:gridCol>
                <a:gridCol w="1109207">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3980151974"/>
                    </a:ext>
                  </a:extLst>
                </a:gridCol>
              </a:tblGrid>
              <a:tr h="642221">
                <a:tc>
                  <a:txBody>
                    <a:bodyPr/>
                    <a:lstStyle/>
                    <a:p>
                      <a:endParaRPr lang="nl-NL" sz="1000" dirty="0"/>
                    </a:p>
                  </a:txBody>
                  <a:tcPr marL="68580" marR="68580" marT="34290" marB="34290"/>
                </a:tc>
                <a:tc>
                  <a:txBody>
                    <a:bodyPr/>
                    <a:lstStyle/>
                    <a:p>
                      <a:r>
                        <a:rPr lang="nl-NL" sz="1000" dirty="0"/>
                        <a:t>1982</a:t>
                      </a:r>
                    </a:p>
                  </a:txBody>
                  <a:tcPr marL="68580" marR="68580" marT="34290" marB="34290"/>
                </a:tc>
                <a:tc>
                  <a:txBody>
                    <a:bodyPr/>
                    <a:lstStyle/>
                    <a:p>
                      <a:r>
                        <a:rPr lang="nl-NL" sz="1000" dirty="0"/>
                        <a:t>1995</a:t>
                      </a:r>
                    </a:p>
                  </a:txBody>
                  <a:tcPr marL="68580" marR="68580" marT="34290" marB="34290"/>
                </a:tc>
                <a:tc>
                  <a:txBody>
                    <a:bodyPr/>
                    <a:lstStyle/>
                    <a:p>
                      <a:r>
                        <a:rPr lang="nl-NL" sz="1000" dirty="0"/>
                        <a:t>2006</a:t>
                      </a:r>
                    </a:p>
                  </a:txBody>
                  <a:tcPr marL="68580" marR="68580" marT="34290" marB="34290"/>
                </a:tc>
                <a:tc>
                  <a:txBody>
                    <a:bodyPr/>
                    <a:lstStyle/>
                    <a:p>
                      <a:r>
                        <a:rPr lang="nl-NL" sz="1000" dirty="0"/>
                        <a:t>2021</a:t>
                      </a:r>
                    </a:p>
                  </a:txBody>
                  <a:tcPr marL="68580" marR="68580" marT="34290" marB="34290"/>
                </a:tc>
                <a:extLst>
                  <a:ext uri="{0D108BD9-81ED-4DB2-BD59-A6C34878D82A}">
                    <a16:rowId xmlns:a16="http://schemas.microsoft.com/office/drawing/2014/main" xmlns="" val="10000"/>
                  </a:ext>
                </a:extLst>
              </a:tr>
              <a:tr h="769356">
                <a:tc>
                  <a:txBody>
                    <a:bodyPr/>
                    <a:lstStyle/>
                    <a:p>
                      <a:r>
                        <a:rPr lang="nl-NL" sz="1000" dirty="0"/>
                        <a:t>First </a:t>
                      </a:r>
                      <a:r>
                        <a:rPr lang="nl-NL" sz="1000" dirty="0" err="1"/>
                        <a:t>Accountable</a:t>
                      </a:r>
                      <a:r>
                        <a:rPr lang="nl-NL" sz="1000" baseline="0" dirty="0"/>
                        <a:t> Party</a:t>
                      </a:r>
                      <a:endParaRPr lang="nl-NL" sz="1000" dirty="0"/>
                    </a:p>
                  </a:txBody>
                  <a:tcPr marL="68580" marR="68580" marT="34290" marB="34290"/>
                </a:tc>
                <a:tc>
                  <a:txBody>
                    <a:bodyPr/>
                    <a:lstStyle/>
                    <a:p>
                      <a:r>
                        <a:rPr lang="nl-NL" sz="1000" dirty="0" err="1"/>
                        <a:t>Government</a:t>
                      </a:r>
                      <a:endParaRPr lang="nl-NL" sz="1000" dirty="0"/>
                    </a:p>
                  </a:txBody>
                  <a:tcPr marL="68580" marR="68580" marT="34290" marB="34290"/>
                </a:tc>
                <a:tc>
                  <a:txBody>
                    <a:bodyPr/>
                    <a:lstStyle/>
                    <a:p>
                      <a:r>
                        <a:rPr lang="nl-NL" sz="1000" dirty="0" err="1"/>
                        <a:t>Polluter</a:t>
                      </a:r>
                      <a:endParaRPr lang="nl-NL" sz="1000" dirty="0"/>
                    </a:p>
                  </a:txBody>
                  <a:tcPr marL="68580" marR="68580" marT="34290" marB="34290"/>
                </a:tc>
                <a:tc>
                  <a:txBody>
                    <a:bodyPr/>
                    <a:lstStyle/>
                    <a:p>
                      <a:r>
                        <a:rPr lang="nl-NL" sz="1000" dirty="0" err="1"/>
                        <a:t>Owner</a:t>
                      </a:r>
                      <a:endParaRPr lang="nl-NL" sz="1000" dirty="0"/>
                    </a:p>
                  </a:txBody>
                  <a:tcPr marL="68580" marR="68580" marT="34290" marB="34290"/>
                </a:tc>
                <a:tc>
                  <a:txBody>
                    <a:bodyPr/>
                    <a:lstStyle/>
                    <a:p>
                      <a:r>
                        <a:rPr lang="nl-NL" sz="1000" dirty="0"/>
                        <a:t>Initiator of change</a:t>
                      </a:r>
                    </a:p>
                  </a:txBody>
                  <a:tcPr marL="68580" marR="68580" marT="34290" marB="34290"/>
                </a:tc>
                <a:extLst>
                  <a:ext uri="{0D108BD9-81ED-4DB2-BD59-A6C34878D82A}">
                    <a16:rowId xmlns:a16="http://schemas.microsoft.com/office/drawing/2014/main" xmlns="" val="10001"/>
                  </a:ext>
                </a:extLst>
              </a:tr>
              <a:tr h="1015622">
                <a:tc>
                  <a:txBody>
                    <a:bodyPr/>
                    <a:lstStyle/>
                    <a:p>
                      <a:r>
                        <a:rPr lang="nl-NL" sz="1000" dirty="0"/>
                        <a:t>Will</a:t>
                      </a:r>
                      <a:r>
                        <a:rPr lang="nl-NL" sz="1000" baseline="0" dirty="0"/>
                        <a:t> </a:t>
                      </a:r>
                      <a:r>
                        <a:rPr lang="nl-NL" sz="1000" baseline="0" dirty="0" err="1"/>
                        <a:t>attempt</a:t>
                      </a:r>
                      <a:r>
                        <a:rPr lang="nl-NL" sz="1000" baseline="0" dirty="0"/>
                        <a:t> to </a:t>
                      </a:r>
                      <a:r>
                        <a:rPr lang="nl-NL" sz="1000" baseline="0" dirty="0" err="1"/>
                        <a:t>recover</a:t>
                      </a:r>
                      <a:r>
                        <a:rPr lang="nl-NL" sz="1000" baseline="0" dirty="0"/>
                        <a:t> </a:t>
                      </a:r>
                      <a:r>
                        <a:rPr lang="nl-NL" sz="1000" baseline="0" dirty="0" err="1"/>
                        <a:t>costs</a:t>
                      </a:r>
                      <a:r>
                        <a:rPr lang="nl-NL" sz="1000" baseline="0" dirty="0"/>
                        <a:t> </a:t>
                      </a:r>
                      <a:r>
                        <a:rPr lang="nl-NL" sz="1000" baseline="0" dirty="0" err="1"/>
                        <a:t>from</a:t>
                      </a:r>
                      <a:endParaRPr lang="nl-NL" sz="1000" dirty="0"/>
                    </a:p>
                  </a:txBody>
                  <a:tcPr marL="68580" marR="68580" marT="34290" marB="34290"/>
                </a:tc>
                <a:tc>
                  <a:txBody>
                    <a:bodyPr/>
                    <a:lstStyle/>
                    <a:p>
                      <a:r>
                        <a:rPr lang="nl-NL" sz="1000" dirty="0" err="1"/>
                        <a:t>Polluter</a:t>
                      </a:r>
                      <a:endParaRPr lang="nl-NL" sz="1000" dirty="0"/>
                    </a:p>
                  </a:txBody>
                  <a:tcPr marL="68580" marR="68580" marT="34290" marB="34290"/>
                </a:tc>
                <a:tc>
                  <a:txBody>
                    <a:bodyPr/>
                    <a:lstStyle/>
                    <a:p>
                      <a:r>
                        <a:rPr lang="nl-NL" sz="1000" dirty="0" err="1"/>
                        <a:t>Owner</a:t>
                      </a:r>
                      <a:endParaRPr lang="nl-NL" sz="1000" dirty="0"/>
                    </a:p>
                  </a:txBody>
                  <a:tcPr marL="68580" marR="68580" marT="34290" marB="34290"/>
                </a:tc>
                <a:tc>
                  <a:txBody>
                    <a:bodyPr/>
                    <a:lstStyle/>
                    <a:p>
                      <a:r>
                        <a:rPr lang="nl-NL" sz="1000" dirty="0" err="1"/>
                        <a:t>Polluter</a:t>
                      </a:r>
                      <a:endParaRPr lang="nl-NL" sz="1000" dirty="0"/>
                    </a:p>
                  </a:txBody>
                  <a:tcPr marL="68580" marR="68580" marT="34290" marB="34290"/>
                </a:tc>
                <a:tc>
                  <a:txBody>
                    <a:bodyPr/>
                    <a:lstStyle/>
                    <a:p>
                      <a:r>
                        <a:rPr lang="nl-NL" sz="1000" dirty="0" err="1"/>
                        <a:t>Increase</a:t>
                      </a:r>
                      <a:r>
                        <a:rPr lang="nl-NL" sz="1000" dirty="0"/>
                        <a:t> in </a:t>
                      </a:r>
                      <a:r>
                        <a:rPr lang="nl-NL" sz="1000" dirty="0" err="1"/>
                        <a:t>value</a:t>
                      </a:r>
                      <a:r>
                        <a:rPr lang="nl-NL" sz="1000" dirty="0"/>
                        <a:t>;</a:t>
                      </a:r>
                      <a:br>
                        <a:rPr lang="nl-NL" sz="1000" dirty="0"/>
                      </a:br>
                      <a:r>
                        <a:rPr lang="nl-NL" sz="1000" dirty="0"/>
                        <a:t>Discount </a:t>
                      </a:r>
                      <a:r>
                        <a:rPr lang="nl-NL" sz="1000" dirty="0" err="1"/>
                        <a:t>purchase</a:t>
                      </a:r>
                      <a:r>
                        <a:rPr lang="nl-NL" sz="1000" dirty="0"/>
                        <a:t> </a:t>
                      </a:r>
                      <a:r>
                        <a:rPr lang="nl-NL" sz="1000" dirty="0" err="1"/>
                        <a:t>price</a:t>
                      </a:r>
                      <a:endParaRPr lang="nl-NL" sz="1000" dirty="0"/>
                    </a:p>
                  </a:txBody>
                  <a:tcPr marL="68580" marR="68580" marT="34290" marB="34290"/>
                </a:tc>
                <a:extLst>
                  <a:ext uri="{0D108BD9-81ED-4DB2-BD59-A6C34878D82A}">
                    <a16:rowId xmlns:a16="http://schemas.microsoft.com/office/drawing/2014/main" xmlns="" val="10002"/>
                  </a:ext>
                </a:extLst>
              </a:tr>
              <a:tr h="651142">
                <a:tc>
                  <a:txBody>
                    <a:bodyPr/>
                    <a:lstStyle/>
                    <a:p>
                      <a:r>
                        <a:rPr lang="nl-NL" sz="1000" dirty="0"/>
                        <a:t>Last party to </a:t>
                      </a:r>
                      <a:r>
                        <a:rPr lang="nl-NL" sz="1000" dirty="0" err="1"/>
                        <a:t>be</a:t>
                      </a:r>
                      <a:r>
                        <a:rPr lang="nl-NL" sz="1000" dirty="0"/>
                        <a:t> held </a:t>
                      </a:r>
                      <a:r>
                        <a:rPr lang="nl-NL" sz="1000" dirty="0" err="1"/>
                        <a:t>accountable</a:t>
                      </a:r>
                      <a:endParaRPr lang="nl-NL" sz="10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a:t>(</a:t>
                      </a:r>
                      <a:r>
                        <a:rPr lang="nl-NL" sz="1000" dirty="0" err="1"/>
                        <a:t>Owner</a:t>
                      </a:r>
                      <a:r>
                        <a:rPr lang="nl-NL" sz="1000" dirty="0"/>
                        <a:t>)</a:t>
                      </a:r>
                    </a:p>
                  </a:txBody>
                  <a:tcPr marL="68580" marR="68580" marT="34290" marB="34290"/>
                </a:tc>
                <a:tc>
                  <a:txBody>
                    <a:bodyPr/>
                    <a:lstStyle/>
                    <a:p>
                      <a:r>
                        <a:rPr lang="nl-NL" sz="1000" dirty="0" err="1"/>
                        <a:t>Government</a:t>
                      </a:r>
                      <a:endParaRPr lang="nl-NL" sz="1000" dirty="0"/>
                    </a:p>
                  </a:txBody>
                  <a:tcPr marL="68580" marR="68580" marT="34290" marB="34290"/>
                </a:tc>
                <a:tc>
                  <a:txBody>
                    <a:bodyPr/>
                    <a:lstStyle/>
                    <a:p>
                      <a:r>
                        <a:rPr lang="nl-NL" sz="1000" dirty="0" err="1"/>
                        <a:t>Government</a:t>
                      </a:r>
                      <a:endParaRPr lang="nl-NL" sz="1000" dirty="0"/>
                    </a:p>
                  </a:txBody>
                  <a:tcPr marL="68580" marR="68580" marT="34290" marB="34290"/>
                </a:tc>
                <a:tc>
                  <a:txBody>
                    <a:bodyPr/>
                    <a:lstStyle/>
                    <a:p>
                      <a:r>
                        <a:rPr lang="nl-NL" sz="1000" dirty="0" err="1"/>
                        <a:t>Government</a:t>
                      </a:r>
                      <a:endParaRPr lang="nl-NL" sz="1000" dirty="0"/>
                    </a:p>
                  </a:txBody>
                  <a:tcPr marL="68580" marR="68580" marT="34290" marB="34290"/>
                </a:tc>
                <a:extLst>
                  <a:ext uri="{0D108BD9-81ED-4DB2-BD59-A6C34878D82A}">
                    <a16:rowId xmlns:a16="http://schemas.microsoft.com/office/drawing/2014/main" xmlns="" val="10003"/>
                  </a:ext>
                </a:extLst>
              </a:tr>
            </a:tbl>
          </a:graphicData>
        </a:graphic>
      </p:graphicFrame>
      <p:sp>
        <p:nvSpPr>
          <p:cNvPr id="4" name="Tekstvak 3">
            <a:extLst>
              <a:ext uri="{FF2B5EF4-FFF2-40B4-BE49-F238E27FC236}">
                <a16:creationId xmlns:a16="http://schemas.microsoft.com/office/drawing/2014/main" xmlns="" id="{B802A48C-4186-49B0-BFB0-5C885810D2BA}"/>
              </a:ext>
            </a:extLst>
          </p:cNvPr>
          <p:cNvSpPr txBox="1"/>
          <p:nvPr/>
        </p:nvSpPr>
        <p:spPr>
          <a:xfrm flipH="1">
            <a:off x="1446939" y="4326945"/>
            <a:ext cx="6203404" cy="300082"/>
          </a:xfrm>
          <a:prstGeom prst="rect">
            <a:avLst/>
          </a:prstGeom>
          <a:noFill/>
        </p:spPr>
        <p:txBody>
          <a:bodyPr wrap="square" rtlCol="0">
            <a:spAutoFit/>
          </a:bodyPr>
          <a:lstStyle/>
          <a:p>
            <a:pPr defTabSz="685800"/>
            <a:r>
              <a:rPr lang="nl-NL" sz="1350" dirty="0">
                <a:solidFill>
                  <a:prstClr val="black"/>
                </a:solidFill>
              </a:rPr>
              <a:t>NB: </a:t>
            </a:r>
            <a:r>
              <a:rPr lang="nl-NL" sz="1350" dirty="0" err="1">
                <a:solidFill>
                  <a:prstClr val="black"/>
                </a:solidFill>
              </a:rPr>
              <a:t>Applies</a:t>
            </a:r>
            <a:r>
              <a:rPr lang="nl-NL" sz="1350" dirty="0">
                <a:solidFill>
                  <a:prstClr val="black"/>
                </a:solidFill>
              </a:rPr>
              <a:t> </a:t>
            </a:r>
            <a:r>
              <a:rPr lang="nl-NL" sz="1350" dirty="0" err="1">
                <a:solidFill>
                  <a:prstClr val="black"/>
                </a:solidFill>
              </a:rPr>
              <a:t>only</a:t>
            </a:r>
            <a:r>
              <a:rPr lang="nl-NL" sz="1350" dirty="0">
                <a:solidFill>
                  <a:prstClr val="black"/>
                </a:solidFill>
              </a:rPr>
              <a:t> </a:t>
            </a:r>
            <a:r>
              <a:rPr lang="nl-NL" sz="1350" dirty="0" err="1">
                <a:solidFill>
                  <a:prstClr val="black"/>
                </a:solidFill>
              </a:rPr>
              <a:t>to</a:t>
            </a:r>
            <a:r>
              <a:rPr lang="nl-NL" sz="1350" dirty="0">
                <a:solidFill>
                  <a:prstClr val="black"/>
                </a:solidFill>
              </a:rPr>
              <a:t> </a:t>
            </a:r>
            <a:r>
              <a:rPr lang="nl-NL" sz="1350" dirty="0" err="1">
                <a:solidFill>
                  <a:prstClr val="black"/>
                </a:solidFill>
              </a:rPr>
              <a:t>existing</a:t>
            </a:r>
            <a:r>
              <a:rPr lang="nl-NL" sz="1350" dirty="0">
                <a:solidFill>
                  <a:prstClr val="black"/>
                </a:solidFill>
              </a:rPr>
              <a:t> </a:t>
            </a:r>
            <a:r>
              <a:rPr lang="nl-NL" sz="1350" dirty="0" err="1">
                <a:solidFill>
                  <a:prstClr val="black"/>
                </a:solidFill>
              </a:rPr>
              <a:t>contamination</a:t>
            </a:r>
            <a:r>
              <a:rPr lang="nl-NL" sz="1350" dirty="0">
                <a:solidFill>
                  <a:prstClr val="black"/>
                </a:solidFill>
              </a:rPr>
              <a:t>. For new </a:t>
            </a:r>
            <a:r>
              <a:rPr lang="nl-NL" sz="1350" dirty="0" err="1">
                <a:solidFill>
                  <a:prstClr val="black"/>
                </a:solidFill>
              </a:rPr>
              <a:t>contamination</a:t>
            </a:r>
            <a:r>
              <a:rPr lang="nl-NL" sz="1350" dirty="0">
                <a:solidFill>
                  <a:prstClr val="black"/>
                </a:solidFill>
              </a:rPr>
              <a:t> </a:t>
            </a:r>
            <a:r>
              <a:rPr lang="nl-NL" sz="1350" dirty="0" err="1">
                <a:solidFill>
                  <a:prstClr val="black"/>
                </a:solidFill>
              </a:rPr>
              <a:t>polluter</a:t>
            </a:r>
            <a:r>
              <a:rPr lang="nl-NL" sz="1350" dirty="0">
                <a:solidFill>
                  <a:prstClr val="black"/>
                </a:solidFill>
              </a:rPr>
              <a:t> </a:t>
            </a:r>
            <a:r>
              <a:rPr lang="nl-NL" sz="1350" dirty="0" err="1">
                <a:solidFill>
                  <a:prstClr val="black"/>
                </a:solidFill>
              </a:rPr>
              <a:t>pays</a:t>
            </a:r>
            <a:endParaRPr lang="nl-NL" sz="1350" dirty="0">
              <a:solidFill>
                <a:prstClr val="black"/>
              </a:solidFill>
            </a:endParaRPr>
          </a:p>
        </p:txBody>
      </p:sp>
    </p:spTree>
    <p:extLst>
      <p:ext uri="{BB962C8B-B14F-4D97-AF65-F5344CB8AC3E}">
        <p14:creationId xmlns:p14="http://schemas.microsoft.com/office/powerpoint/2010/main" val="420150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520661" y="843560"/>
            <a:ext cx="7020780" cy="3267362"/>
          </a:xfrm>
        </p:spPr>
        <p:txBody>
          <a:bodyPr rtlCol="0">
            <a:normAutofit fontScale="92500" lnSpcReduction="20000"/>
          </a:bodyPr>
          <a:lstStyle/>
          <a:p>
            <a:pPr>
              <a:spcBef>
                <a:spcPct val="0"/>
              </a:spcBef>
            </a:pPr>
            <a:r>
              <a:rPr lang="en-CA" dirty="0"/>
              <a:t>First environmental legislation: Nuisance act of 1875:</a:t>
            </a:r>
            <a:endParaRPr lang="en-CA" sz="4050" dirty="0">
              <a:latin typeface="Times New Roman" pitchFamily="18" charset="0"/>
              <a:cs typeface="Times New Roman" pitchFamily="18" charset="0"/>
            </a:endParaRPr>
          </a:p>
          <a:p>
            <a:pPr>
              <a:spcBef>
                <a:spcPct val="0"/>
              </a:spcBef>
              <a:buFontTx/>
              <a:buNone/>
            </a:pPr>
            <a:r>
              <a:rPr lang="en-CA" sz="1050" b="1" dirty="0">
                <a:latin typeface="Arial Narrow" pitchFamily="34" charset="0"/>
                <a:cs typeface="Times New Roman" pitchFamily="18" charset="0"/>
              </a:rPr>
              <a:t>Art. 1. Het is </a:t>
            </a:r>
            <a:r>
              <a:rPr lang="en-CA" sz="1050" b="1" dirty="0" err="1">
                <a:latin typeface="Arial Narrow" pitchFamily="34" charset="0"/>
                <a:cs typeface="Times New Roman" pitchFamily="18" charset="0"/>
              </a:rPr>
              <a:t>verboden</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inrigtingen</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welke</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gevaar</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schade</a:t>
            </a:r>
            <a:r>
              <a:rPr lang="en-CA" sz="1050" b="1" dirty="0">
                <a:latin typeface="Arial Narrow" pitchFamily="34" charset="0"/>
                <a:cs typeface="Times New Roman" pitchFamily="18" charset="0"/>
              </a:rPr>
              <a:t> of hinder </a:t>
            </a:r>
            <a:r>
              <a:rPr lang="en-CA" sz="1050" b="1" dirty="0" err="1">
                <a:latin typeface="Arial Narrow" pitchFamily="34" charset="0"/>
                <a:cs typeface="Times New Roman" pitchFamily="18" charset="0"/>
              </a:rPr>
              <a:t>kunnen</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veroorzaken</a:t>
            </a:r>
            <a:r>
              <a:rPr lang="en-CA" sz="1050" b="1" dirty="0">
                <a:latin typeface="Arial Narrow" pitchFamily="34" charset="0"/>
                <a:cs typeface="Times New Roman" pitchFamily="18" charset="0"/>
              </a:rPr>
              <a:t>, op </a:t>
            </a:r>
            <a:r>
              <a:rPr lang="en-CA" sz="1050" b="1" dirty="0" err="1">
                <a:latin typeface="Arial Narrow" pitchFamily="34" charset="0"/>
                <a:cs typeface="Times New Roman" pitchFamily="18" charset="0"/>
              </a:rPr>
              <a:t>te</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rigten</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zonder</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vergunning</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welke</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behoudens</a:t>
            </a:r>
            <a:r>
              <a:rPr lang="en-CA" sz="1050" b="1" dirty="0">
                <a:latin typeface="Arial Narrow" pitchFamily="34" charset="0"/>
                <a:cs typeface="Times New Roman" pitchFamily="18" charset="0"/>
              </a:rPr>
              <a:t> de </a:t>
            </a:r>
            <a:r>
              <a:rPr lang="en-CA" sz="1050" b="1" dirty="0" err="1">
                <a:latin typeface="Arial Narrow" pitchFamily="34" charset="0"/>
                <a:cs typeface="Times New Roman" pitchFamily="18" charset="0"/>
              </a:rPr>
              <a:t>bij</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deze</a:t>
            </a:r>
            <a:r>
              <a:rPr lang="en-CA" sz="1050" b="1" dirty="0">
                <a:latin typeface="Arial Narrow" pitchFamily="34" charset="0"/>
                <a:cs typeface="Times New Roman" pitchFamily="18" charset="0"/>
              </a:rPr>
              <a:t> wet </a:t>
            </a:r>
            <a:r>
              <a:rPr lang="en-CA" sz="1050" b="1" dirty="0" err="1">
                <a:latin typeface="Arial Narrow" pitchFamily="34" charset="0"/>
                <a:cs typeface="Times New Roman" pitchFamily="18" charset="0"/>
              </a:rPr>
              <a:t>gemaakte</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uitzonderingen</a:t>
            </a:r>
            <a:r>
              <a:rPr lang="en-CA" sz="1050" b="1" dirty="0">
                <a:latin typeface="Arial Narrow" pitchFamily="34" charset="0"/>
                <a:cs typeface="Times New Roman" pitchFamily="18" charset="0"/>
              </a:rPr>
              <a:t>, door het </a:t>
            </a:r>
            <a:r>
              <a:rPr lang="en-CA" sz="1050" b="1" dirty="0" err="1">
                <a:latin typeface="Arial Narrow" pitchFamily="34" charset="0"/>
                <a:cs typeface="Times New Roman" pitchFamily="18" charset="0"/>
              </a:rPr>
              <a:t>gemeentebestuur</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wordt</a:t>
            </a:r>
            <a:r>
              <a:rPr lang="en-CA" sz="1050" b="1" dirty="0">
                <a:latin typeface="Arial Narrow" pitchFamily="34" charset="0"/>
                <a:cs typeface="Times New Roman" pitchFamily="18" charset="0"/>
              </a:rPr>
              <a:t> </a:t>
            </a:r>
            <a:r>
              <a:rPr lang="en-CA" sz="1050" b="1" dirty="0" err="1">
                <a:latin typeface="Arial Narrow" pitchFamily="34" charset="0"/>
                <a:cs typeface="Times New Roman" pitchFamily="18" charset="0"/>
              </a:rPr>
              <a:t>gegeven</a:t>
            </a:r>
            <a:endParaRPr lang="en-CA" sz="1050" dirty="0">
              <a:latin typeface="Arial Narrow" pitchFamily="34" charset="0"/>
            </a:endParaRPr>
          </a:p>
          <a:p>
            <a:pPr>
              <a:defRPr/>
            </a:pPr>
            <a:r>
              <a:rPr lang="en-CA" dirty="0"/>
              <a:t>1928: Natural Beauty Act </a:t>
            </a:r>
            <a:r>
              <a:rPr lang="en-CA" sz="975" dirty="0"/>
              <a:t>(enacted to prevent Lake </a:t>
            </a:r>
            <a:r>
              <a:rPr lang="en-CA" sz="975" dirty="0" err="1"/>
              <a:t>Naarden</a:t>
            </a:r>
            <a:r>
              <a:rPr lang="en-CA" sz="975" dirty="0"/>
              <a:t>, a man-made lake – turned into nature – from being landfilled with Amsterdam City waste)</a:t>
            </a:r>
          </a:p>
          <a:p>
            <a:pPr>
              <a:defRPr/>
            </a:pPr>
            <a:r>
              <a:rPr lang="en-CA" dirty="0"/>
              <a:t>1967: Nature Protection Act</a:t>
            </a:r>
          </a:p>
          <a:p>
            <a:pPr>
              <a:defRPr/>
            </a:pPr>
            <a:r>
              <a:rPr lang="en-CA" dirty="0"/>
              <a:t>1970: Act Protection Surface Waters</a:t>
            </a:r>
          </a:p>
          <a:p>
            <a:pPr>
              <a:defRPr/>
            </a:pPr>
            <a:r>
              <a:rPr lang="en-CA" dirty="0"/>
              <a:t>Prior to 1972: concept soil pollution unknown</a:t>
            </a:r>
          </a:p>
          <a:p>
            <a:pPr>
              <a:defRPr/>
            </a:pPr>
            <a:r>
              <a:rPr lang="en-CA" dirty="0"/>
              <a:t>Underground used for waste disposal</a:t>
            </a:r>
          </a:p>
          <a:p>
            <a:pPr>
              <a:defRPr/>
            </a:pPr>
            <a:r>
              <a:rPr lang="en-CA" dirty="0"/>
              <a:t>1972: legislation on soil first announced in Queen’s Speech </a:t>
            </a:r>
            <a:r>
              <a:rPr lang="en-CA" sz="1275" dirty="0"/>
              <a:t>(equivalent to US ‘State of the Union’)</a:t>
            </a:r>
          </a:p>
        </p:txBody>
      </p:sp>
      <p:sp>
        <p:nvSpPr>
          <p:cNvPr id="20483" name="Titel 3"/>
          <p:cNvSpPr>
            <a:spLocks noGrp="1"/>
          </p:cNvSpPr>
          <p:nvPr>
            <p:ph type="title"/>
          </p:nvPr>
        </p:nvSpPr>
        <p:spPr>
          <a:xfrm>
            <a:off x="1340644" y="107158"/>
            <a:ext cx="4710113" cy="602456"/>
          </a:xfrm>
        </p:spPr>
        <p:txBody>
          <a:bodyPr/>
          <a:lstStyle/>
          <a:p>
            <a:r>
              <a:rPr lang="nl-NL" dirty="0">
                <a:latin typeface="Arial" charset="0"/>
                <a:cs typeface="Arial" charset="0"/>
              </a:rPr>
              <a:t>PREHISTORIC AGE: &lt; 1978</a:t>
            </a:r>
          </a:p>
        </p:txBody>
      </p:sp>
      <p:sp>
        <p:nvSpPr>
          <p:cNvPr id="2" name="Tekstvak 1">
            <a:extLst>
              <a:ext uri="{FF2B5EF4-FFF2-40B4-BE49-F238E27FC236}">
                <a16:creationId xmlns:a16="http://schemas.microsoft.com/office/drawing/2014/main" xmlns="" id="{3A00CD9B-01EF-4FFA-A9F5-1093FF5142AA}"/>
              </a:ext>
            </a:extLst>
          </p:cNvPr>
          <p:cNvSpPr txBox="1"/>
          <p:nvPr/>
        </p:nvSpPr>
        <p:spPr>
          <a:xfrm>
            <a:off x="2404475" y="4164928"/>
            <a:ext cx="5380883" cy="507831"/>
          </a:xfrm>
          <a:prstGeom prst="rect">
            <a:avLst/>
          </a:prstGeom>
          <a:noFill/>
        </p:spPr>
        <p:txBody>
          <a:bodyPr wrap="square" rtlCol="0">
            <a:spAutoFit/>
          </a:bodyPr>
          <a:lstStyle/>
          <a:p>
            <a:pPr defTabSz="685800"/>
            <a:r>
              <a:rPr lang="en-CA" sz="1350">
                <a:solidFill>
                  <a:prstClr val="black"/>
                </a:solidFill>
              </a:rPr>
              <a:t>Note: ‘Soil’ refers to (subsurfaces) solid-phase soil, groundwater, gasses and biology)</a:t>
            </a:r>
          </a:p>
        </p:txBody>
      </p:sp>
    </p:spTree>
    <p:extLst>
      <p:ext uri="{BB962C8B-B14F-4D97-AF65-F5344CB8AC3E}">
        <p14:creationId xmlns:p14="http://schemas.microsoft.com/office/powerpoint/2010/main" val="37356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a:t>Thank</a:t>
            </a:r>
            <a:r>
              <a:rPr lang="nl-NL" dirty="0"/>
              <a:t> </a:t>
            </a:r>
            <a:r>
              <a:rPr lang="nl-NL" dirty="0" err="1"/>
              <a:t>you</a:t>
            </a:r>
            <a:r>
              <a:rPr lang="nl-NL" dirty="0"/>
              <a:t> </a:t>
            </a:r>
            <a:r>
              <a:rPr lang="nl-NL" dirty="0" err="1"/>
              <a:t>for</a:t>
            </a:r>
            <a:r>
              <a:rPr lang="nl-NL" dirty="0"/>
              <a:t> </a:t>
            </a:r>
            <a:r>
              <a:rPr lang="nl-NL" dirty="0" err="1"/>
              <a:t>your</a:t>
            </a:r>
            <a:r>
              <a:rPr lang="nl-NL" dirty="0"/>
              <a:t> </a:t>
            </a:r>
            <a:r>
              <a:rPr lang="nl-NL" dirty="0" err="1"/>
              <a:t>attention</a:t>
            </a:r>
            <a:endParaRPr lang="nl-NL" dirty="0"/>
          </a:p>
        </p:txBody>
      </p:sp>
    </p:spTree>
    <p:extLst>
      <p:ext uri="{BB962C8B-B14F-4D97-AF65-F5344CB8AC3E}">
        <p14:creationId xmlns:p14="http://schemas.microsoft.com/office/powerpoint/2010/main" val="206322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41731" y="816556"/>
            <a:ext cx="5859269" cy="3861428"/>
          </a:xfrm>
        </p:spPr>
        <p:txBody>
          <a:bodyPr rtlCol="0">
            <a:normAutofit fontScale="92500" lnSpcReduction="10000"/>
          </a:bodyPr>
          <a:lstStyle/>
          <a:p>
            <a:pPr>
              <a:defRPr/>
            </a:pPr>
            <a:r>
              <a:rPr lang="en-CA" dirty="0"/>
              <a:t>1979: </a:t>
            </a:r>
            <a:r>
              <a:rPr lang="en-CA" dirty="0" err="1">
                <a:hlinkClick r:id="rId2" action="ppaction://hlinkpres?slideindex=1&amp;slidetitle="/>
              </a:rPr>
              <a:t>Lekkerkerk</a:t>
            </a:r>
            <a:r>
              <a:rPr lang="en-CA" dirty="0"/>
              <a:t/>
            </a:r>
            <a:br>
              <a:rPr lang="en-CA" dirty="0"/>
            </a:br>
            <a:r>
              <a:rPr lang="en-CA" sz="1050" dirty="0">
                <a:latin typeface="Arial Narrow" pitchFamily="34" charset="0"/>
              </a:rPr>
              <a:t>Development on landfill site. Officially only construction &amp; demolition waste, chemical waste dumped illegally. First signs: strange taste in potable water. Signs ignored. 1978 gas main burst dissolved in solvents: repair worker overcome by toxic fumes: panic ! </a:t>
            </a:r>
            <a:r>
              <a:rPr lang="en-CA" dirty="0"/>
              <a:t>Assessment</a:t>
            </a:r>
            <a:r>
              <a:rPr lang="en-CA" sz="1050" dirty="0">
                <a:latin typeface="Arial Narrow" pitchFamily="34" charset="0"/>
              </a:rPr>
              <a:t> started 1979, remediation 1980.</a:t>
            </a:r>
          </a:p>
          <a:p>
            <a:pPr>
              <a:defRPr/>
            </a:pPr>
            <a:r>
              <a:rPr lang="en-CA" dirty="0"/>
              <a:t>First public appearance of HM Queen Beatrix after her coronation</a:t>
            </a:r>
            <a:br>
              <a:rPr lang="en-CA" dirty="0"/>
            </a:br>
            <a:r>
              <a:rPr lang="en-CA" dirty="0"/>
              <a:t>Minister </a:t>
            </a:r>
            <a:r>
              <a:rPr lang="en-CA" dirty="0" err="1"/>
              <a:t>Ginjaar</a:t>
            </a:r>
            <a:r>
              <a:rPr lang="en-CA" dirty="0"/>
              <a:t>: Pledge to Clean The Nation. </a:t>
            </a:r>
            <a:br>
              <a:rPr lang="en-CA" dirty="0"/>
            </a:br>
            <a:r>
              <a:rPr lang="en-CA" sz="1050" dirty="0" err="1">
                <a:latin typeface="Arial Narrow" pitchFamily="34" charset="0"/>
              </a:rPr>
              <a:t>Lekkerkerk</a:t>
            </a:r>
            <a:r>
              <a:rPr lang="en-CA" sz="1050" dirty="0">
                <a:latin typeface="Arial Narrow" pitchFamily="34" charset="0"/>
              </a:rPr>
              <a:t> costs: NLG 160M; Estimate early ‘80: maximum 4200 ‘suspect’ &amp; 350 remediation cases, costs €450M</a:t>
            </a:r>
          </a:p>
          <a:p>
            <a:pPr>
              <a:defRPr/>
            </a:pPr>
            <a:r>
              <a:rPr lang="en-CA" dirty="0"/>
              <a:t>Budget no issue, but politicians question: ‘how clean is clean’?</a:t>
            </a:r>
            <a:br>
              <a:rPr lang="en-CA" dirty="0"/>
            </a:br>
            <a:r>
              <a:rPr lang="en-CA" sz="1050" dirty="0">
                <a:latin typeface="Arial Narrow" pitchFamily="34" charset="0"/>
              </a:rPr>
              <a:t>Scientific research: dunes and nature area used as reference for the ‘famous’ Dutch List (A,B &amp; C levels for solid soil &amp; groundwater).</a:t>
            </a:r>
          </a:p>
          <a:p>
            <a:pPr>
              <a:defRPr/>
            </a:pPr>
            <a:r>
              <a:rPr lang="en-CA" dirty="0"/>
              <a:t>Result: almost the entire nation is polluted.</a:t>
            </a:r>
            <a:br>
              <a:rPr lang="en-CA" dirty="0"/>
            </a:br>
            <a:r>
              <a:rPr lang="en-CA" sz="1050" dirty="0">
                <a:latin typeface="Arial Narrow" pitchFamily="34" charset="0"/>
              </a:rPr>
              <a:t>Cost sky-rocket to  NLG 50 E+09.</a:t>
            </a:r>
          </a:p>
        </p:txBody>
      </p:sp>
      <p:sp>
        <p:nvSpPr>
          <p:cNvPr id="20483" name="Titel 3"/>
          <p:cNvSpPr>
            <a:spLocks noGrp="1"/>
          </p:cNvSpPr>
          <p:nvPr>
            <p:ph type="title"/>
          </p:nvPr>
        </p:nvSpPr>
        <p:spPr>
          <a:xfrm>
            <a:off x="1143000" y="107158"/>
            <a:ext cx="5103186" cy="602456"/>
          </a:xfrm>
        </p:spPr>
        <p:txBody>
          <a:bodyPr/>
          <a:lstStyle/>
          <a:p>
            <a:r>
              <a:rPr lang="nl-NL" sz="2100" dirty="0">
                <a:latin typeface="Arial" charset="0"/>
                <a:cs typeface="Arial" charset="0"/>
              </a:rPr>
              <a:t>PROTOHISTORIC AGE: 1979 - 1982</a:t>
            </a:r>
          </a:p>
        </p:txBody>
      </p:sp>
    </p:spTree>
    <p:extLst>
      <p:ext uri="{BB962C8B-B14F-4D97-AF65-F5344CB8AC3E}">
        <p14:creationId xmlns:p14="http://schemas.microsoft.com/office/powerpoint/2010/main" val="95714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68734" y="816556"/>
            <a:ext cx="5832266" cy="3780449"/>
          </a:xfrm>
        </p:spPr>
        <p:txBody>
          <a:bodyPr rtlCol="0">
            <a:normAutofit lnSpcReduction="10000"/>
          </a:bodyPr>
          <a:lstStyle/>
          <a:p>
            <a:pPr>
              <a:defRPr/>
            </a:pPr>
            <a:r>
              <a:rPr lang="en-CA" dirty="0"/>
              <a:t>1982: Interim-act Soil Remediation</a:t>
            </a:r>
            <a:br>
              <a:rPr lang="en-CA" dirty="0"/>
            </a:br>
            <a:r>
              <a:rPr lang="en-CA" dirty="0"/>
              <a:t>Effective 1-1-1983</a:t>
            </a:r>
            <a:br>
              <a:rPr lang="en-CA" dirty="0"/>
            </a:br>
            <a:r>
              <a:rPr lang="en-CA" sz="1050" dirty="0">
                <a:latin typeface="Arial Narrow" pitchFamily="34" charset="0"/>
              </a:rPr>
              <a:t>Contains regulations on soil &amp; groundwater  remediation, introduces fixed norms (ABC-levels: A= natural background level ; C= threshold level mandatory remediation; B= average A&amp;C, trigger more detailed assessment)</a:t>
            </a:r>
          </a:p>
          <a:p>
            <a:pPr>
              <a:defRPr/>
            </a:pPr>
            <a:r>
              <a:rPr lang="en-CA" dirty="0"/>
              <a:t>Principle: the Government implements </a:t>
            </a:r>
            <a:r>
              <a:rPr lang="en-CA" dirty="0" err="1"/>
              <a:t>remedation</a:t>
            </a:r>
            <a:r>
              <a:rPr lang="en-CA" dirty="0"/>
              <a:t>. </a:t>
            </a:r>
            <a:br>
              <a:rPr lang="en-CA" dirty="0"/>
            </a:br>
            <a:r>
              <a:rPr lang="en-CA" sz="1050" dirty="0">
                <a:latin typeface="Arial Narrow" pitchFamily="34" charset="0"/>
              </a:rPr>
              <a:t>The government remediates to restore the A - level and recovers costs from polluter. Ownership is not relevant, but there are clauses to counter speculation.</a:t>
            </a:r>
          </a:p>
          <a:p>
            <a:pPr>
              <a:defRPr/>
            </a:pPr>
            <a:r>
              <a:rPr lang="en-CA" dirty="0"/>
              <a:t>Recovering legal action failed</a:t>
            </a:r>
            <a:br>
              <a:rPr lang="en-CA" dirty="0"/>
            </a:br>
            <a:r>
              <a:rPr lang="en-CA" sz="1050" dirty="0">
                <a:latin typeface="Arial Narrow" pitchFamily="34" charset="0"/>
              </a:rPr>
              <a:t>Cases went to Supreme Court: ruled that contamination caused before 1975 could not be recovered. (cf. Shell, </a:t>
            </a:r>
            <a:r>
              <a:rPr lang="en-CA" sz="1050" dirty="0" err="1">
                <a:latin typeface="Arial Narrow" pitchFamily="34" charset="0"/>
              </a:rPr>
              <a:t>Fasson</a:t>
            </a:r>
            <a:r>
              <a:rPr lang="en-CA" sz="1050" dirty="0">
                <a:latin typeface="Arial Narrow" pitchFamily="34" charset="0"/>
              </a:rPr>
              <a:t>).</a:t>
            </a:r>
          </a:p>
          <a:p>
            <a:pPr>
              <a:defRPr/>
            </a:pPr>
            <a:r>
              <a:rPr lang="en-CA" dirty="0"/>
              <a:t>Consequence: Costs landed with the government.</a:t>
            </a:r>
            <a:br>
              <a:rPr lang="en-CA" dirty="0"/>
            </a:br>
            <a:r>
              <a:rPr lang="en-CA" sz="1050" dirty="0">
                <a:latin typeface="Arial Narrow" pitchFamily="34" charset="0"/>
              </a:rPr>
              <a:t>Remediation program stalled.</a:t>
            </a:r>
          </a:p>
        </p:txBody>
      </p:sp>
      <p:sp>
        <p:nvSpPr>
          <p:cNvPr id="20483" name="Titel 3"/>
          <p:cNvSpPr>
            <a:spLocks noGrp="1"/>
          </p:cNvSpPr>
          <p:nvPr>
            <p:ph type="title"/>
          </p:nvPr>
        </p:nvSpPr>
        <p:spPr>
          <a:xfrm>
            <a:off x="1143001" y="107158"/>
            <a:ext cx="4907756" cy="602456"/>
          </a:xfrm>
        </p:spPr>
        <p:txBody>
          <a:bodyPr/>
          <a:lstStyle/>
          <a:p>
            <a:r>
              <a:rPr lang="nl-NL" dirty="0">
                <a:latin typeface="Arial" charset="0"/>
                <a:cs typeface="Arial" charset="0"/>
              </a:rPr>
              <a:t>EARLY HISTORY 1982 - 1987</a:t>
            </a:r>
          </a:p>
        </p:txBody>
      </p:sp>
    </p:spTree>
    <p:extLst>
      <p:ext uri="{BB962C8B-B14F-4D97-AF65-F5344CB8AC3E}">
        <p14:creationId xmlns:p14="http://schemas.microsoft.com/office/powerpoint/2010/main" val="157373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68734" y="816556"/>
            <a:ext cx="5832266" cy="3861428"/>
          </a:xfrm>
        </p:spPr>
        <p:txBody>
          <a:bodyPr rtlCol="0">
            <a:normAutofit fontScale="92500"/>
          </a:bodyPr>
          <a:lstStyle/>
          <a:p>
            <a:pPr>
              <a:defRPr/>
            </a:pPr>
            <a:r>
              <a:rPr lang="en-CA" dirty="0"/>
              <a:t>1987: Soil Protection Act (Interim-act Soil Remediation remained in force)</a:t>
            </a:r>
            <a:br>
              <a:rPr lang="en-CA" dirty="0"/>
            </a:br>
            <a:r>
              <a:rPr lang="en-CA" sz="1050" dirty="0">
                <a:latin typeface="Arial Narrow" pitchFamily="34" charset="0"/>
              </a:rPr>
              <a:t>Contains regulations to prevent soil &amp; groundwater contamination. Differentiates between  </a:t>
            </a:r>
            <a:br>
              <a:rPr lang="en-CA" sz="1050" dirty="0">
                <a:latin typeface="Arial Narrow" pitchFamily="34" charset="0"/>
              </a:rPr>
            </a:br>
            <a:r>
              <a:rPr lang="en-CA" sz="1050" dirty="0">
                <a:latin typeface="Arial Narrow" pitchFamily="34" charset="0"/>
              </a:rPr>
              <a:t>New (On or after 1-1-1987): full clean-up mandatory (irrespective of risk)</a:t>
            </a:r>
            <a:br>
              <a:rPr lang="en-CA" sz="1050" dirty="0">
                <a:latin typeface="Arial Narrow" pitchFamily="34" charset="0"/>
              </a:rPr>
            </a:br>
            <a:r>
              <a:rPr lang="en-CA" sz="1050" dirty="0">
                <a:latin typeface="Arial Narrow" pitchFamily="34" charset="0"/>
              </a:rPr>
              <a:t>Historic (Before 1-1-1987): risk-driven remediation (Multi-functional unless too expensive: then Isolating, Containing, Monitoring (ICM))</a:t>
            </a:r>
          </a:p>
          <a:p>
            <a:pPr>
              <a:defRPr/>
            </a:pPr>
            <a:r>
              <a:rPr lang="en-CA" dirty="0"/>
              <a:t>Early ’90: “</a:t>
            </a:r>
            <a:r>
              <a:rPr lang="en-CA" dirty="0" err="1">
                <a:hlinkClick r:id="rId2" action="ppaction://hlinkpres?slideindex=1&amp;slidetitle="/>
              </a:rPr>
              <a:t>gedoogbeleid</a:t>
            </a:r>
            <a:r>
              <a:rPr lang="en-CA" dirty="0"/>
              <a:t>”: Tolerating Policy</a:t>
            </a:r>
            <a:br>
              <a:rPr lang="en-CA" dirty="0"/>
            </a:br>
            <a:r>
              <a:rPr lang="en-CA" sz="1050" dirty="0">
                <a:latin typeface="Arial Narrow" pitchFamily="34" charset="0"/>
              </a:rPr>
              <a:t>Multifunctional  was far too expensive: many ICM remediation projects (even if multi-functional should have been selected), Often, only top soil addressed (in violation of the law, but officially tolerated and accepted)</a:t>
            </a:r>
          </a:p>
          <a:p>
            <a:pPr>
              <a:defRPr/>
            </a:pPr>
            <a:r>
              <a:rPr lang="en-CA" dirty="0"/>
              <a:t>Inventory Soil &amp; Groundwater contamination</a:t>
            </a:r>
            <a:br>
              <a:rPr lang="en-CA" dirty="0"/>
            </a:br>
            <a:r>
              <a:rPr lang="en-CA" sz="1050" dirty="0">
                <a:latin typeface="Arial Narrow" pitchFamily="34" charset="0"/>
              </a:rPr>
              <a:t>Start nation-wide soil quality mapping, all business required to assess &amp; report soil quality approx. 600.000 cases found; NLG 200 E+09</a:t>
            </a:r>
          </a:p>
          <a:p>
            <a:pPr>
              <a:defRPr/>
            </a:pPr>
            <a:r>
              <a:rPr lang="en-CA" dirty="0"/>
              <a:t>Remediation only as last resort, in particular private business delayed</a:t>
            </a:r>
            <a:br>
              <a:rPr lang="en-CA" dirty="0"/>
            </a:br>
            <a:r>
              <a:rPr lang="en-CA" sz="1050" dirty="0">
                <a:latin typeface="Arial Narrow" pitchFamily="34" charset="0"/>
              </a:rPr>
              <a:t>Soil remediation came to a halt (or never started: government refuses to pay, businesses could /would not).</a:t>
            </a:r>
          </a:p>
        </p:txBody>
      </p:sp>
      <p:sp>
        <p:nvSpPr>
          <p:cNvPr id="20483" name="Titel 3"/>
          <p:cNvSpPr>
            <a:spLocks noGrp="1"/>
          </p:cNvSpPr>
          <p:nvPr>
            <p:ph type="title"/>
          </p:nvPr>
        </p:nvSpPr>
        <p:spPr>
          <a:xfrm>
            <a:off x="1143001" y="107158"/>
            <a:ext cx="4907756" cy="602456"/>
          </a:xfrm>
        </p:spPr>
        <p:txBody>
          <a:bodyPr/>
          <a:lstStyle/>
          <a:p>
            <a:r>
              <a:rPr lang="nl-NL" dirty="0">
                <a:latin typeface="Arial" charset="0"/>
                <a:cs typeface="Arial" charset="0"/>
              </a:rPr>
              <a:t>MIDDLE AGES 1987 - 1994</a:t>
            </a:r>
          </a:p>
        </p:txBody>
      </p:sp>
    </p:spTree>
    <p:extLst>
      <p:ext uri="{BB962C8B-B14F-4D97-AF65-F5344CB8AC3E}">
        <p14:creationId xmlns:p14="http://schemas.microsoft.com/office/powerpoint/2010/main" val="3290493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547665" y="816556"/>
            <a:ext cx="7371818" cy="3861428"/>
          </a:xfrm>
        </p:spPr>
        <p:txBody>
          <a:bodyPr rtlCol="0">
            <a:normAutofit/>
          </a:bodyPr>
          <a:lstStyle/>
          <a:p>
            <a:pPr>
              <a:defRPr/>
            </a:pPr>
            <a:r>
              <a:rPr lang="en-CA" dirty="0"/>
              <a:t>2005: 2</a:t>
            </a:r>
            <a:r>
              <a:rPr lang="en-CA" baseline="30000" dirty="0"/>
              <a:t>e</a:t>
            </a:r>
            <a:r>
              <a:rPr lang="en-CA" dirty="0"/>
              <a:t> Phase Soil Protection Act;  incorporating Interim-act Soil Remediation </a:t>
            </a:r>
            <a:br>
              <a:rPr lang="en-CA" dirty="0"/>
            </a:br>
            <a:r>
              <a:rPr lang="en-CA" sz="1050" dirty="0">
                <a:latin typeface="Arial Narrow" pitchFamily="34" charset="0"/>
              </a:rPr>
              <a:t>ABC levels replaced by S (desired level) and I (Intervention level). B-level eliminated officially, but the market re-introduced it as ‘T’- (intermediate) level. Levels based on new research, and to some extent dependent on soil type &amp; risks.</a:t>
            </a:r>
          </a:p>
          <a:p>
            <a:pPr>
              <a:defRPr/>
            </a:pPr>
            <a:r>
              <a:rPr lang="en-CA" dirty="0"/>
              <a:t>Still: law demands Multi-functional, in real world: tolerating policies remain</a:t>
            </a:r>
            <a:br>
              <a:rPr lang="en-CA" dirty="0"/>
            </a:br>
            <a:r>
              <a:rPr lang="en-CA" sz="1050" dirty="0">
                <a:latin typeface="Arial Narrow" pitchFamily="34" charset="0"/>
              </a:rPr>
              <a:t>Multifunctional far too expensive, many remediation projects based on C-soil –risk  approach and still many cases of top soil only remediation (against the law, but still tolerated officially)</a:t>
            </a:r>
          </a:p>
          <a:p>
            <a:pPr>
              <a:defRPr/>
            </a:pPr>
            <a:r>
              <a:rPr lang="en-CA" dirty="0"/>
              <a:t>Shift in accountability</a:t>
            </a:r>
            <a:br>
              <a:rPr lang="en-CA" dirty="0"/>
            </a:br>
            <a:r>
              <a:rPr lang="en-CA" sz="1050" dirty="0">
                <a:latin typeface="Arial Narrow" pitchFamily="34" charset="0"/>
              </a:rPr>
              <a:t>Now mostly the polluter held liable. If not found, then the site owner. government  last to be accountable </a:t>
            </a:r>
          </a:p>
        </p:txBody>
      </p:sp>
      <p:sp>
        <p:nvSpPr>
          <p:cNvPr id="20483" name="Titel 3"/>
          <p:cNvSpPr>
            <a:spLocks noGrp="1"/>
          </p:cNvSpPr>
          <p:nvPr>
            <p:ph type="title"/>
          </p:nvPr>
        </p:nvSpPr>
        <p:spPr>
          <a:xfrm>
            <a:off x="1143001" y="107158"/>
            <a:ext cx="4907756" cy="602456"/>
          </a:xfrm>
        </p:spPr>
        <p:txBody>
          <a:bodyPr/>
          <a:lstStyle/>
          <a:p>
            <a:r>
              <a:rPr lang="nl-NL" dirty="0">
                <a:latin typeface="Arial" charset="0"/>
                <a:cs typeface="Arial" charset="0"/>
              </a:rPr>
              <a:t>REVOLUTION 1994 - 1995</a:t>
            </a:r>
          </a:p>
        </p:txBody>
      </p:sp>
    </p:spTree>
    <p:extLst>
      <p:ext uri="{BB962C8B-B14F-4D97-AF65-F5344CB8AC3E}">
        <p14:creationId xmlns:p14="http://schemas.microsoft.com/office/powerpoint/2010/main" val="3561706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1439653" y="816556"/>
            <a:ext cx="7452827" cy="3861428"/>
          </a:xfrm>
        </p:spPr>
        <p:txBody>
          <a:bodyPr rtlCol="0">
            <a:normAutofit lnSpcReduction="10000"/>
          </a:bodyPr>
          <a:lstStyle/>
          <a:p>
            <a:pPr>
              <a:defRPr/>
            </a:pPr>
            <a:r>
              <a:rPr lang="en-CA" dirty="0"/>
              <a:t>1995 - 2001: BEVER</a:t>
            </a:r>
            <a:br>
              <a:rPr lang="en-CA" dirty="0"/>
            </a:br>
            <a:r>
              <a:rPr lang="en-CA" sz="1050" b="1" dirty="0" err="1">
                <a:latin typeface="Arial Narrow" pitchFamily="34" charset="0"/>
              </a:rPr>
              <a:t>Be</a:t>
            </a:r>
            <a:r>
              <a:rPr lang="en-CA" sz="1050" dirty="0" err="1">
                <a:latin typeface="Arial Narrow" pitchFamily="34" charset="0"/>
              </a:rPr>
              <a:t>leids</a:t>
            </a:r>
            <a:r>
              <a:rPr lang="en-CA" sz="1050" b="1" dirty="0" err="1">
                <a:latin typeface="Arial Narrow" pitchFamily="34" charset="0"/>
              </a:rPr>
              <a:t>ver</a:t>
            </a:r>
            <a:r>
              <a:rPr lang="en-CA" sz="1050" dirty="0" err="1">
                <a:latin typeface="Arial Narrow" pitchFamily="34" charset="0"/>
              </a:rPr>
              <a:t>nieuwing</a:t>
            </a:r>
            <a:r>
              <a:rPr lang="en-CA" sz="1050" dirty="0">
                <a:latin typeface="Arial Narrow" pitchFamily="34" charset="0"/>
              </a:rPr>
              <a:t> </a:t>
            </a:r>
            <a:r>
              <a:rPr lang="en-CA" sz="1050" dirty="0" err="1">
                <a:latin typeface="Arial Narrow" pitchFamily="34" charset="0"/>
              </a:rPr>
              <a:t>Bodemsanering</a:t>
            </a:r>
            <a:r>
              <a:rPr lang="en-CA" sz="1050" dirty="0">
                <a:latin typeface="Arial Narrow" pitchFamily="34" charset="0"/>
              </a:rPr>
              <a:t> . New policy on soil &amp; groundwater remediation: studies into better policy and legislation to incorporate real-life practice:</a:t>
            </a:r>
          </a:p>
          <a:p>
            <a:pPr>
              <a:buNone/>
              <a:defRPr/>
            </a:pPr>
            <a:r>
              <a:rPr lang="en-CA" sz="1050" dirty="0">
                <a:latin typeface="Arial Narrow" pitchFamily="34" charset="0"/>
              </a:rPr>
              <a:t/>
            </a:r>
            <a:br>
              <a:rPr lang="en-CA" sz="1050" dirty="0">
                <a:latin typeface="Arial Narrow" pitchFamily="34" charset="0"/>
              </a:rPr>
            </a:br>
            <a:r>
              <a:rPr lang="en-CA" sz="2100" dirty="0">
                <a:latin typeface="Arial Black" pitchFamily="34" charset="0"/>
              </a:rPr>
              <a:t>If it cannot be done the way it should, it should be done the way it can! </a:t>
            </a:r>
          </a:p>
          <a:p>
            <a:pPr>
              <a:defRPr/>
            </a:pPr>
            <a:r>
              <a:rPr lang="en-CA" dirty="0"/>
              <a:t>New policy</a:t>
            </a:r>
            <a:br>
              <a:rPr lang="en-CA" dirty="0"/>
            </a:br>
            <a:r>
              <a:rPr lang="en-CA" sz="1050" dirty="0">
                <a:latin typeface="Arial Narrow" pitchFamily="34" charset="0"/>
              </a:rPr>
              <a:t>One of the studies results in a new policy: functional remediation final report issued on </a:t>
            </a:r>
            <a:r>
              <a:rPr lang="en-CA" sz="1050" dirty="0"/>
              <a:t>2nd July 2001</a:t>
            </a:r>
            <a:endParaRPr lang="en-CA" sz="1050" dirty="0">
              <a:latin typeface="Arial Narrow" pitchFamily="34" charset="0"/>
            </a:endParaRPr>
          </a:p>
          <a:p>
            <a:pPr>
              <a:defRPr/>
            </a:pPr>
            <a:r>
              <a:rPr lang="en-CA" dirty="0"/>
              <a:t>From Multi-functional to Functional</a:t>
            </a:r>
            <a:br>
              <a:rPr lang="en-CA" dirty="0"/>
            </a:br>
            <a:r>
              <a:rPr lang="en-CA" sz="1050" dirty="0">
                <a:latin typeface="Arial Narrow" pitchFamily="34" charset="0"/>
              </a:rPr>
              <a:t>Still not incorporated into law, but well based en generally accepted policy</a:t>
            </a:r>
          </a:p>
          <a:p>
            <a:pPr>
              <a:defRPr/>
            </a:pPr>
            <a:r>
              <a:rPr lang="en-CA" dirty="0"/>
              <a:t>Stable Final Situation</a:t>
            </a:r>
            <a:br>
              <a:rPr lang="en-CA" dirty="0"/>
            </a:br>
            <a:r>
              <a:rPr lang="en-CA" sz="1275" dirty="0"/>
              <a:t>(facilitates re-use of non-leaching slightly contaminated material)</a:t>
            </a:r>
          </a:p>
          <a:p>
            <a:pPr lvl="1">
              <a:buNone/>
            </a:pPr>
            <a:r>
              <a:rPr lang="en-CA" sz="1050" dirty="0">
                <a:latin typeface="Arial Narrow" pitchFamily="34" charset="0"/>
              </a:rPr>
              <a:t>a. No further migration of contamination (stable situation);</a:t>
            </a:r>
          </a:p>
          <a:p>
            <a:pPr lvl="1">
              <a:buNone/>
            </a:pPr>
            <a:r>
              <a:rPr lang="en-CA" sz="1050" dirty="0">
                <a:latin typeface="Arial Narrow" pitchFamily="34" charset="0"/>
              </a:rPr>
              <a:t>b. No risk (human exposure or ecological);</a:t>
            </a:r>
          </a:p>
          <a:p>
            <a:pPr lvl="1">
              <a:buNone/>
            </a:pPr>
            <a:r>
              <a:rPr lang="en-CA" sz="1050" dirty="0">
                <a:latin typeface="Arial Narrow" pitchFamily="34" charset="0"/>
              </a:rPr>
              <a:t>c. No sensitive receptors at risk;</a:t>
            </a:r>
          </a:p>
          <a:p>
            <a:pPr lvl="1">
              <a:buNone/>
            </a:pPr>
            <a:r>
              <a:rPr lang="en-CA" sz="1050" dirty="0">
                <a:latin typeface="Arial Narrow" pitchFamily="34" charset="0"/>
              </a:rPr>
              <a:t>d. No disturbance of stable situation from anticipated developments</a:t>
            </a:r>
          </a:p>
          <a:p>
            <a:pPr>
              <a:defRPr/>
            </a:pPr>
            <a:endParaRPr lang="nl-NL" sz="1050" dirty="0">
              <a:latin typeface="Arial Narrow" pitchFamily="34" charset="0"/>
            </a:endParaRPr>
          </a:p>
        </p:txBody>
      </p:sp>
      <p:sp>
        <p:nvSpPr>
          <p:cNvPr id="20483" name="Titel 3"/>
          <p:cNvSpPr>
            <a:spLocks noGrp="1"/>
          </p:cNvSpPr>
          <p:nvPr>
            <p:ph type="title"/>
          </p:nvPr>
        </p:nvSpPr>
        <p:spPr>
          <a:xfrm>
            <a:off x="1143001" y="107158"/>
            <a:ext cx="4907756" cy="602456"/>
          </a:xfrm>
        </p:spPr>
        <p:txBody>
          <a:bodyPr/>
          <a:lstStyle/>
          <a:p>
            <a:r>
              <a:rPr lang="nl-NL" dirty="0">
                <a:latin typeface="Arial" charset="0"/>
                <a:cs typeface="Arial" charset="0"/>
              </a:rPr>
              <a:t>RENAISSANCE 1995 - 2006</a:t>
            </a:r>
          </a:p>
        </p:txBody>
      </p:sp>
    </p:spTree>
    <p:extLst>
      <p:ext uri="{BB962C8B-B14F-4D97-AF65-F5344CB8AC3E}">
        <p14:creationId xmlns:p14="http://schemas.microsoft.com/office/powerpoint/2010/main" val="260681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340600" y="-101547"/>
            <a:ext cx="4710177" cy="602465"/>
          </a:xfrm>
        </p:spPr>
        <p:txBody>
          <a:bodyPr/>
          <a:lstStyle/>
          <a:p>
            <a:r>
              <a:rPr lang="nl-NL" dirty="0" err="1"/>
              <a:t>Choice</a:t>
            </a:r>
            <a:r>
              <a:rPr lang="nl-NL" dirty="0"/>
              <a:t> of </a:t>
            </a:r>
            <a:r>
              <a:rPr lang="nl-NL" dirty="0" err="1"/>
              <a:t>options</a:t>
            </a:r>
            <a:endParaRPr lang="nl-NL" dirty="0"/>
          </a:p>
        </p:txBody>
      </p:sp>
      <p:graphicFrame>
        <p:nvGraphicFramePr>
          <p:cNvPr id="11" name="Tabel 10"/>
          <p:cNvGraphicFramePr>
            <a:graphicFrameLocks noGrp="1"/>
          </p:cNvGraphicFramePr>
          <p:nvPr/>
        </p:nvGraphicFramePr>
        <p:xfrm>
          <a:off x="1143000" y="816562"/>
          <a:ext cx="6858000" cy="3861428"/>
        </p:xfrm>
        <a:graphic>
          <a:graphicData uri="http://schemas.openxmlformats.org/drawingml/2006/table">
            <a:tbl>
              <a:tblPr/>
              <a:tblGrid>
                <a:gridCol w="1371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tblGrid>
              <a:tr h="149991">
                <a:tc gridSpan="3">
                  <a:txBody>
                    <a:bodyPr/>
                    <a:lstStyle/>
                    <a:p>
                      <a:pPr algn="ctr" fontAlgn="b"/>
                      <a:r>
                        <a:rPr lang="nl-NL" sz="800" b="0" i="0" u="none" strike="noStrike" dirty="0" err="1">
                          <a:solidFill>
                            <a:srgbClr val="000000"/>
                          </a:solidFill>
                          <a:latin typeface="Calibri"/>
                        </a:rPr>
                        <a:t>Stable</a:t>
                      </a:r>
                      <a:r>
                        <a:rPr lang="nl-NL" sz="800" b="0" i="0" u="none" strike="noStrike" dirty="0">
                          <a:solidFill>
                            <a:srgbClr val="000000"/>
                          </a:solidFill>
                          <a:latin typeface="Calibri"/>
                        </a:rPr>
                        <a:t> </a:t>
                      </a:r>
                      <a:r>
                        <a:rPr lang="nl-NL" sz="800" b="0" i="0" u="none" strike="noStrike" dirty="0" err="1">
                          <a:solidFill>
                            <a:srgbClr val="000000"/>
                          </a:solidFill>
                          <a:latin typeface="Calibri"/>
                        </a:rPr>
                        <a:t>final</a:t>
                      </a:r>
                      <a:r>
                        <a:rPr lang="nl-NL" sz="800" b="0" i="0" u="none" strike="noStrike" dirty="0">
                          <a:solidFill>
                            <a:srgbClr val="000000"/>
                          </a:solidFill>
                          <a:latin typeface="Calibri"/>
                        </a:rPr>
                        <a:t> </a:t>
                      </a:r>
                      <a:r>
                        <a:rPr lang="nl-NL" sz="800" b="0" i="0" u="none" strike="noStrike" dirty="0" err="1">
                          <a:solidFill>
                            <a:srgbClr val="000000"/>
                          </a:solidFill>
                          <a:latin typeface="Calibri"/>
                        </a:rPr>
                        <a:t>situation</a:t>
                      </a:r>
                      <a:endParaRPr lang="nl-NL" sz="800" b="0" i="0" u="none" strike="noStrike" dirty="0">
                        <a:solidFill>
                          <a:srgbClr val="000000"/>
                        </a:solidFill>
                        <a:latin typeface="Calibri"/>
                      </a:endParaRP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gridSpan="2">
                  <a:txBody>
                    <a:bodyPr/>
                    <a:lstStyle/>
                    <a:p>
                      <a:pPr algn="ctr" fontAlgn="b"/>
                      <a:r>
                        <a:rPr lang="nl-NL" sz="800" b="0" i="0" u="none" strike="noStrike">
                          <a:solidFill>
                            <a:srgbClr val="000000"/>
                          </a:solidFill>
                          <a:latin typeface="Calibri"/>
                        </a:rPr>
                        <a:t>No Stable final situation</a:t>
                      </a:r>
                    </a:p>
                  </a:txBody>
                  <a:tcPr marL="0" marR="0" marT="0"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extLst>
                  <a:ext uri="{0D108BD9-81ED-4DB2-BD59-A6C34878D82A}">
                    <a16:rowId xmlns:a16="http://schemas.microsoft.com/office/drawing/2014/main" xmlns="" val="10000"/>
                  </a:ext>
                </a:extLst>
              </a:tr>
              <a:tr h="149991">
                <a:tc gridSpan="3">
                  <a:txBody>
                    <a:bodyPr/>
                    <a:lstStyle/>
                    <a:p>
                      <a:pPr algn="ctr" fontAlgn="b"/>
                      <a:r>
                        <a:rPr lang="en-US" sz="800" b="0" i="0" u="none" strike="noStrike" dirty="0">
                          <a:solidFill>
                            <a:srgbClr val="000000"/>
                          </a:solidFill>
                          <a:latin typeface="Calibri"/>
                        </a:rPr>
                        <a:t>To be reached in 30 years maximum</a:t>
                      </a:r>
                    </a:p>
                  </a:txBody>
                  <a:tcPr marL="0" marR="0" marT="0"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a:txBody>
                    <a:bodyPr/>
                    <a:lstStyle/>
                    <a:p>
                      <a:pPr algn="l" fontAlgn="b"/>
                      <a:r>
                        <a:rPr lang="nl-NL" sz="8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nl-NL" sz="800" b="0" i="0" u="none" strike="noStrike">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9991">
                <a:tc>
                  <a:txBody>
                    <a:bodyPr/>
                    <a:lstStyle/>
                    <a:p>
                      <a:pPr algn="ctr" fontAlgn="t"/>
                      <a:r>
                        <a:rPr lang="nl-NL" sz="800" b="0" i="0" u="none" strike="noStrike">
                          <a:solidFill>
                            <a:srgbClr val="000000"/>
                          </a:solidFill>
                          <a:latin typeface="Calibri"/>
                        </a:rPr>
                        <a:t>Step 1</a:t>
                      </a:r>
                    </a:p>
                  </a:txBody>
                  <a:tcPr marL="0" marR="0" marT="0" marB="0">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l-NL" sz="800" b="0" i="0" u="none" strike="noStrike" dirty="0">
                          <a:solidFill>
                            <a:srgbClr val="000000"/>
                          </a:solidFill>
                          <a:latin typeface="Calibri"/>
                        </a:rPr>
                        <a:t>Step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l-NL" sz="800" b="0" i="0" u="none" strike="noStrike">
                          <a:solidFill>
                            <a:srgbClr val="000000"/>
                          </a:solidFill>
                          <a:latin typeface="Calibri"/>
                        </a:rPr>
                        <a:t>Step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l-NL" sz="800" b="0" i="0" u="none" strike="noStrike" dirty="0">
                          <a:solidFill>
                            <a:srgbClr val="000000"/>
                          </a:solidFill>
                          <a:latin typeface="Calibri"/>
                        </a:rPr>
                        <a:t>Step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nl-NL" sz="800" b="0" i="0" u="none" strike="noStrike">
                          <a:solidFill>
                            <a:srgbClr val="000000"/>
                          </a:solidFill>
                          <a:latin typeface="Calibri"/>
                        </a:rPr>
                        <a:t>Step 5</a:t>
                      </a: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28319">
                <a:tc rowSpan="5">
                  <a:txBody>
                    <a:bodyPr/>
                    <a:lstStyle/>
                    <a:p>
                      <a:pPr algn="ctr" fontAlgn="t"/>
                      <a:r>
                        <a:rPr lang="nl-NL" sz="800" b="0" i="0" u="none" strike="noStrike" dirty="0">
                          <a:solidFill>
                            <a:srgbClr val="000000"/>
                          </a:solidFill>
                          <a:latin typeface="Arial Narrow"/>
                        </a:rPr>
                        <a:t>No </a:t>
                      </a:r>
                      <a:r>
                        <a:rPr lang="nl-NL" sz="800" b="0" i="0" u="none" strike="noStrike" dirty="0" err="1">
                          <a:solidFill>
                            <a:srgbClr val="000000"/>
                          </a:solidFill>
                          <a:latin typeface="Arial Narrow"/>
                        </a:rPr>
                        <a:t>contramination</a:t>
                      </a:r>
                      <a:endParaRPr lang="nl-NL" sz="800" b="0" i="0" u="none" strike="noStrike" dirty="0">
                        <a:solidFill>
                          <a:srgbClr val="000000"/>
                        </a:solidFill>
                        <a:latin typeface="Arial Narrow"/>
                      </a:endParaRP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t"/>
                      <a:endParaRPr lang="nl-NL" sz="800" b="0" i="0" u="none" strike="noStrike" dirty="0">
                        <a:solidFill>
                          <a:srgbClr val="000000"/>
                        </a:solidFill>
                        <a:latin typeface="Arial Narrow"/>
                      </a:endParaRPr>
                    </a:p>
                  </a:txBody>
                  <a:tcPr marL="0" marR="0" marT="0"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nl-NL" sz="800" b="0" i="0" u="none" strike="noStrike" dirty="0">
                          <a:solidFill>
                            <a:srgbClr val="000000"/>
                          </a:solidFill>
                          <a:latin typeface="Arial Narrow"/>
                        </a:rPr>
                        <a:t> </a:t>
                      </a: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t"/>
                      <a:endParaRPr lang="nl-NL" sz="800" b="0" i="0" u="none" strike="noStrike">
                        <a:solidFill>
                          <a:srgbClr val="000000"/>
                        </a:solidFill>
                        <a:latin typeface="Arial Narrow"/>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nl-NL" sz="800" b="0" i="0" u="none" strike="noStrike">
                          <a:solidFill>
                            <a:srgbClr val="000000"/>
                          </a:solidFill>
                          <a:latin typeface="Arial Narrow"/>
                        </a:rPr>
                        <a:t> </a:t>
                      </a:r>
                    </a:p>
                  </a:txBody>
                  <a:tcPr marL="0" marR="0" marT="0" marB="0">
                    <a:lnL>
                      <a:noFill/>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3"/>
                  </a:ext>
                </a:extLst>
              </a:tr>
              <a:tr h="228319">
                <a:tc vMerge="1">
                  <a:txBody>
                    <a:bodyPr/>
                    <a:lstStyle/>
                    <a:p>
                      <a:endParaRPr lang="nl-NL"/>
                    </a:p>
                  </a:txBody>
                  <a:tcPr/>
                </a:tc>
                <a:tc rowSpan="4">
                  <a:txBody>
                    <a:bodyPr/>
                    <a:lstStyle/>
                    <a:p>
                      <a:pPr algn="ctr" fontAlgn="t"/>
                      <a:r>
                        <a:rPr lang="nl-NL" sz="800" b="0" i="0" u="none" strike="noStrike" dirty="0" err="1">
                          <a:solidFill>
                            <a:srgbClr val="000000"/>
                          </a:solidFill>
                          <a:latin typeface="Arial Narrow"/>
                        </a:rPr>
                        <a:t>Small</a:t>
                      </a:r>
                      <a:r>
                        <a:rPr lang="nl-NL" sz="800" b="0" i="0" u="none" strike="noStrike" dirty="0">
                          <a:solidFill>
                            <a:srgbClr val="000000"/>
                          </a:solidFill>
                          <a:latin typeface="Arial Narrow"/>
                        </a:rPr>
                        <a:t> </a:t>
                      </a:r>
                      <a:r>
                        <a:rPr lang="nl-NL" sz="800" b="0" i="0" u="none" strike="noStrike" dirty="0" err="1">
                          <a:solidFill>
                            <a:srgbClr val="000000"/>
                          </a:solidFill>
                          <a:latin typeface="Arial Narrow"/>
                        </a:rPr>
                        <a:t>residual</a:t>
                      </a:r>
                      <a:r>
                        <a:rPr lang="nl-NL" sz="800" b="0" i="0" u="none" strike="noStrike" dirty="0">
                          <a:solidFill>
                            <a:srgbClr val="000000"/>
                          </a:solidFill>
                          <a:latin typeface="Arial Narrow"/>
                        </a:rPr>
                        <a:t> </a:t>
                      </a:r>
                      <a:r>
                        <a:rPr lang="nl-NL" sz="800" b="0" i="0" u="none" strike="noStrike" dirty="0" err="1">
                          <a:solidFill>
                            <a:srgbClr val="000000"/>
                          </a:solidFill>
                          <a:latin typeface="Arial Narrow"/>
                        </a:rPr>
                        <a:t>contamination</a:t>
                      </a:r>
                      <a:endParaRPr lang="nl-NL" sz="800" b="0" i="0" u="none" strike="noStrike" dirty="0">
                        <a:solidFill>
                          <a:srgbClr val="000000"/>
                        </a:solidFill>
                        <a:latin typeface="Arial Narrow"/>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t"/>
                      <a:r>
                        <a:rPr lang="nl-NL" sz="800" b="0" i="0" u="none" strike="noStrike" dirty="0">
                          <a:solidFill>
                            <a:srgbClr val="000000"/>
                          </a:solidFill>
                          <a:latin typeface="Arial Narrow"/>
                        </a:rPr>
                        <a:t> </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endParaRPr lang="nl-NL" sz="800" b="0" i="0" u="none" strike="noStrike">
                        <a:solidFill>
                          <a:srgbClr val="000000"/>
                        </a:solidFill>
                        <a:latin typeface="Arial Narrow"/>
                      </a:endParaRPr>
                    </a:p>
                  </a:txBody>
                  <a:tcPr marL="0" marR="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t"/>
                      <a:r>
                        <a:rPr lang="nl-NL" sz="800" b="0" i="0" u="none" strike="noStrike">
                          <a:solidFill>
                            <a:srgbClr val="000000"/>
                          </a:solidFill>
                          <a:latin typeface="Arial Narrow"/>
                        </a:rPr>
                        <a:t> </a:t>
                      </a:r>
                    </a:p>
                  </a:txBody>
                  <a:tcPr marL="0" marR="0" marT="0" marB="0">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28319">
                <a:tc vMerge="1">
                  <a:txBody>
                    <a:bodyPr/>
                    <a:lstStyle/>
                    <a:p>
                      <a:endParaRPr lang="nl-NL"/>
                    </a:p>
                  </a:txBody>
                  <a:tcPr/>
                </a:tc>
                <a:tc vMerge="1">
                  <a:txBody>
                    <a:bodyPr/>
                    <a:lstStyle/>
                    <a:p>
                      <a:endParaRPr lang="nl-NL"/>
                    </a:p>
                  </a:txBody>
                  <a:tcPr/>
                </a:tc>
                <a:tc rowSpan="3">
                  <a:txBody>
                    <a:bodyPr/>
                    <a:lstStyle/>
                    <a:p>
                      <a:pPr algn="ctr" fontAlgn="t"/>
                      <a:r>
                        <a:rPr lang="nl-NL" sz="800" b="0" i="0" u="none" strike="noStrike" dirty="0" err="1">
                          <a:solidFill>
                            <a:srgbClr val="000000"/>
                          </a:solidFill>
                          <a:latin typeface="Arial Narrow"/>
                        </a:rPr>
                        <a:t>Large</a:t>
                      </a:r>
                      <a:r>
                        <a:rPr lang="nl-NL" sz="800" b="0" i="0" u="none" strike="noStrike" dirty="0">
                          <a:solidFill>
                            <a:srgbClr val="000000"/>
                          </a:solidFill>
                          <a:latin typeface="Arial Narrow"/>
                        </a:rPr>
                        <a:t> </a:t>
                      </a:r>
                      <a:r>
                        <a:rPr lang="nl-NL" sz="800" b="0" i="0" u="none" strike="noStrike" dirty="0" err="1">
                          <a:solidFill>
                            <a:srgbClr val="000000"/>
                          </a:solidFill>
                          <a:latin typeface="Arial Narrow"/>
                        </a:rPr>
                        <a:t>residual</a:t>
                      </a:r>
                      <a:r>
                        <a:rPr lang="nl-NL" sz="800" b="0" i="0" u="none" strike="noStrike" dirty="0">
                          <a:solidFill>
                            <a:srgbClr val="000000"/>
                          </a:solidFill>
                          <a:latin typeface="Arial Narrow"/>
                        </a:rPr>
                        <a:t> </a:t>
                      </a:r>
                      <a:r>
                        <a:rPr lang="nl-NL" sz="800" b="0" i="0" u="none" strike="noStrike" dirty="0" err="1">
                          <a:solidFill>
                            <a:srgbClr val="000000"/>
                          </a:solidFill>
                          <a:latin typeface="Arial Narrow"/>
                        </a:rPr>
                        <a:t>contamination</a:t>
                      </a:r>
                      <a:endParaRPr lang="nl-NL" sz="800" b="0" i="0" u="none" strike="noStrike" dirty="0">
                        <a:solidFill>
                          <a:srgbClr val="000000"/>
                        </a:solidFill>
                        <a:latin typeface="Arial Narrow"/>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t"/>
                      <a:endParaRPr lang="nl-NL" sz="800" b="0" i="0" u="none" strike="noStrike">
                        <a:solidFill>
                          <a:srgbClr val="000000"/>
                        </a:solidFill>
                        <a:latin typeface="Arial Narrow"/>
                      </a:endParaRPr>
                    </a:p>
                  </a:txBody>
                  <a:tcPr marL="0" marR="0" marT="0" marB="0">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t"/>
                      <a:r>
                        <a:rPr lang="nl-NL" sz="800" b="0" i="0" u="none" strike="noStrike">
                          <a:solidFill>
                            <a:srgbClr val="000000"/>
                          </a:solidFill>
                          <a:latin typeface="Arial Narrow"/>
                        </a:rPr>
                        <a:t> </a:t>
                      </a:r>
                    </a:p>
                  </a:txBody>
                  <a:tcPr marL="0" marR="0" marT="0" marB="0">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228319">
                <a:tc vMerge="1">
                  <a:txBody>
                    <a:bodyPr/>
                    <a:lstStyle/>
                    <a:p>
                      <a:endParaRPr lang="nl-NL"/>
                    </a:p>
                  </a:txBody>
                  <a:tcPr/>
                </a:tc>
                <a:tc vMerge="1">
                  <a:txBody>
                    <a:bodyPr/>
                    <a:lstStyle/>
                    <a:p>
                      <a:endParaRPr lang="nl-NL"/>
                    </a:p>
                  </a:txBody>
                  <a:tcPr/>
                </a:tc>
                <a:tc vMerge="1">
                  <a:txBody>
                    <a:bodyPr/>
                    <a:lstStyle/>
                    <a:p>
                      <a:endParaRPr lang="nl-NL"/>
                    </a:p>
                  </a:txBody>
                  <a:tcPr/>
                </a:tc>
                <a:tc rowSpan="2">
                  <a:txBody>
                    <a:bodyPr/>
                    <a:lstStyle/>
                    <a:p>
                      <a:pPr algn="ctr" fontAlgn="t"/>
                      <a:r>
                        <a:rPr lang="nl-NL" sz="800" b="0" i="0" u="none" strike="noStrike">
                          <a:solidFill>
                            <a:srgbClr val="000000"/>
                          </a:solidFill>
                          <a:latin typeface="Arial Narrow"/>
                        </a:rPr>
                        <a:t>Residual contamination</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fontAlgn="t"/>
                      <a:r>
                        <a:rPr lang="nl-NL" sz="800" b="0" i="0" u="none" strike="noStrike">
                          <a:solidFill>
                            <a:srgbClr val="000000"/>
                          </a:solidFill>
                          <a:latin typeface="Arial Narrow"/>
                        </a:rPr>
                        <a:t> </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8319">
                <a:tc vMerge="1">
                  <a:txBody>
                    <a:bodyPr/>
                    <a:lstStyle/>
                    <a:p>
                      <a:endParaRPr lang="nl-NL"/>
                    </a:p>
                  </a:txBody>
                  <a:tcPr/>
                </a:tc>
                <a:tc vMerge="1">
                  <a:txBody>
                    <a:bodyPr/>
                    <a:lstStyle/>
                    <a:p>
                      <a:endParaRPr lang="nl-NL"/>
                    </a:p>
                  </a:txBody>
                  <a:tcPr/>
                </a:tc>
                <a:tc vMerge="1">
                  <a:txBody>
                    <a:bodyPr/>
                    <a:lstStyle/>
                    <a:p>
                      <a:endParaRPr lang="nl-NL"/>
                    </a:p>
                  </a:txBody>
                  <a:tcPr/>
                </a:tc>
                <a:tc vMerge="1">
                  <a:txBody>
                    <a:bodyPr/>
                    <a:lstStyle/>
                    <a:p>
                      <a:endParaRPr lang="nl-NL"/>
                    </a:p>
                  </a:txBody>
                  <a:tcPr/>
                </a:tc>
                <a:tc>
                  <a:txBody>
                    <a:bodyPr/>
                    <a:lstStyle/>
                    <a:p>
                      <a:pPr algn="ctr" fontAlgn="t"/>
                      <a:r>
                        <a:rPr lang="nl-NL" sz="800" b="0" i="0" u="none" strike="noStrike">
                          <a:solidFill>
                            <a:srgbClr val="000000"/>
                          </a:solidFill>
                          <a:latin typeface="Arial Narrow"/>
                        </a:rPr>
                        <a:t>Residual contamination</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extLst>
                  <a:ext uri="{0D108BD9-81ED-4DB2-BD59-A6C34878D82A}">
                    <a16:rowId xmlns:a16="http://schemas.microsoft.com/office/drawing/2014/main" xmlns="" val="10007"/>
                  </a:ext>
                </a:extLst>
              </a:tr>
              <a:tr h="228319">
                <a:tc rowSpan="4">
                  <a:txBody>
                    <a:bodyPr/>
                    <a:lstStyle/>
                    <a:p>
                      <a:pPr algn="ctr" fontAlgn="t"/>
                      <a:r>
                        <a:rPr lang="nl-NL" sz="800" b="0" i="0" u="none" strike="noStrike">
                          <a:solidFill>
                            <a:srgbClr val="000000"/>
                          </a:solidFill>
                          <a:latin typeface="Arial Narrow"/>
                        </a:rPr>
                        <a:t> </a:t>
                      </a:r>
                    </a:p>
                  </a:txBody>
                  <a:tcPr marL="0" marR="0" marT="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gridSpan="3">
                  <a:txBody>
                    <a:bodyPr/>
                    <a:lstStyle/>
                    <a:p>
                      <a:pPr algn="ctr" fontAlgn="t"/>
                      <a:r>
                        <a:rPr lang="nl-NL" sz="800" b="0" i="0" u="none" strike="noStrike" dirty="0" err="1">
                          <a:solidFill>
                            <a:srgbClr val="000000"/>
                          </a:solidFill>
                          <a:latin typeface="Arial Narrow"/>
                        </a:rPr>
                        <a:t>Risks</a:t>
                      </a:r>
                      <a:r>
                        <a:rPr lang="nl-NL" sz="800" b="0" i="0" u="none" strike="noStrike" dirty="0">
                          <a:solidFill>
                            <a:srgbClr val="000000"/>
                          </a:solidFill>
                          <a:latin typeface="Arial Narrow"/>
                        </a:rPr>
                        <a:t> and </a:t>
                      </a:r>
                      <a:r>
                        <a:rPr lang="nl-NL" sz="800" b="0" i="0" u="none" strike="noStrike" dirty="0" err="1">
                          <a:solidFill>
                            <a:srgbClr val="000000"/>
                          </a:solidFill>
                          <a:latin typeface="Arial Narrow"/>
                        </a:rPr>
                        <a:t>constraints</a:t>
                      </a:r>
                      <a:endParaRPr lang="nl-NL" sz="800" b="0" i="0" u="none" strike="noStrike" dirty="0">
                        <a:solidFill>
                          <a:srgbClr val="000000"/>
                        </a:solidFill>
                        <a:latin typeface="Arial Narrow"/>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nl-NL"/>
                    </a:p>
                  </a:txBody>
                  <a:tcPr/>
                </a:tc>
                <a:tc hMerge="1">
                  <a:txBody>
                    <a:bodyPr/>
                    <a:lstStyle/>
                    <a:p>
                      <a:endParaRPr lang="nl-NL"/>
                    </a:p>
                  </a:txBody>
                  <a:tcPr/>
                </a:tc>
                <a:tc rowSpan="4">
                  <a:txBody>
                    <a:bodyPr/>
                    <a:lstStyle/>
                    <a:p>
                      <a:pPr algn="ctr" fontAlgn="t"/>
                      <a:r>
                        <a:rPr lang="en-US" sz="800" b="0" i="0" u="none" strike="noStrike">
                          <a:solidFill>
                            <a:srgbClr val="000000"/>
                          </a:solidFill>
                          <a:latin typeface="Arial Narrow"/>
                        </a:rPr>
                        <a:t>No risk, no restraints, no migration through active containment and/or isolation</a:t>
                      </a:r>
                    </a:p>
                  </a:txBody>
                  <a:tcPr marL="0" marR="0" marT="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extLst>
                  <a:ext uri="{0D108BD9-81ED-4DB2-BD59-A6C34878D82A}">
                    <a16:rowId xmlns:a16="http://schemas.microsoft.com/office/drawing/2014/main" xmlns="" val="10008"/>
                  </a:ext>
                </a:extLst>
              </a:tr>
              <a:tr h="228319">
                <a:tc vMerge="1">
                  <a:txBody>
                    <a:bodyPr/>
                    <a:lstStyle/>
                    <a:p>
                      <a:endParaRPr lang="nl-NL"/>
                    </a:p>
                  </a:txBody>
                  <a:tcPr/>
                </a:tc>
                <a:tc>
                  <a:txBody>
                    <a:bodyPr/>
                    <a:lstStyle/>
                    <a:p>
                      <a:pPr algn="ctr" fontAlgn="t"/>
                      <a:r>
                        <a:rPr lang="nl-NL" sz="800" b="0" i="0" u="none" strike="noStrike">
                          <a:solidFill>
                            <a:srgbClr val="000000"/>
                          </a:solidFill>
                          <a:latin typeface="Arial Narrow"/>
                        </a:rPr>
                        <a:t>None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t"/>
                      <a:r>
                        <a:rPr lang="nl-NL" sz="800" b="0" i="0" u="none" strike="noStrike">
                          <a:solidFill>
                            <a:srgbClr val="000000"/>
                          </a:solidFill>
                          <a:latin typeface="Arial Narrow"/>
                        </a:rPr>
                        <a:t>None</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t"/>
                      <a:r>
                        <a:rPr lang="nl-NL" sz="800" b="0" i="0" u="none" strike="noStrike" dirty="0">
                          <a:solidFill>
                            <a:srgbClr val="000000"/>
                          </a:solidFill>
                          <a:latin typeface="Arial Narrow"/>
                        </a:rPr>
                        <a:t>None</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vMerge="1">
                  <a:txBody>
                    <a:bodyPr/>
                    <a:lstStyle/>
                    <a:p>
                      <a:endParaRPr lang="nl-NL"/>
                    </a:p>
                  </a:txBody>
                  <a:tcPr/>
                </a:tc>
                <a:extLst>
                  <a:ext uri="{0D108BD9-81ED-4DB2-BD59-A6C34878D82A}">
                    <a16:rowId xmlns:a16="http://schemas.microsoft.com/office/drawing/2014/main" xmlns="" val="10009"/>
                  </a:ext>
                </a:extLst>
              </a:tr>
              <a:tr h="228319">
                <a:tc vMerge="1">
                  <a:txBody>
                    <a:bodyPr/>
                    <a:lstStyle/>
                    <a:p>
                      <a:endParaRPr lang="nl-NL"/>
                    </a:p>
                  </a:txBody>
                  <a:tcPr/>
                </a:tc>
                <a:tc gridSpan="3">
                  <a:txBody>
                    <a:bodyPr/>
                    <a:lstStyle/>
                    <a:p>
                      <a:pPr algn="ctr" fontAlgn="t"/>
                      <a:r>
                        <a:rPr lang="nl-NL" sz="800" b="0" i="0" u="none" strike="noStrike" dirty="0" err="1">
                          <a:solidFill>
                            <a:srgbClr val="000000"/>
                          </a:solidFill>
                          <a:latin typeface="Arial Narrow"/>
                        </a:rPr>
                        <a:t>Migration</a:t>
                      </a:r>
                      <a:endParaRPr lang="nl-NL" sz="800" b="0" i="0" u="none" strike="noStrike" dirty="0">
                        <a:solidFill>
                          <a:srgbClr val="000000"/>
                        </a:solidFill>
                        <a:latin typeface="Arial Narrow"/>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hMerge="1">
                  <a:txBody>
                    <a:bodyPr/>
                    <a:lstStyle/>
                    <a:p>
                      <a:endParaRPr lang="nl-NL"/>
                    </a:p>
                  </a:txBody>
                  <a:tcPr/>
                </a:tc>
                <a:tc hMerge="1">
                  <a:txBody>
                    <a:bodyPr/>
                    <a:lstStyle/>
                    <a:p>
                      <a:endParaRPr lang="nl-NL"/>
                    </a:p>
                  </a:txBody>
                  <a:tcPr/>
                </a:tc>
                <a:tc vMerge="1">
                  <a:txBody>
                    <a:bodyPr/>
                    <a:lstStyle/>
                    <a:p>
                      <a:endParaRPr lang="nl-NL"/>
                    </a:p>
                  </a:txBody>
                  <a:tcPr/>
                </a:tc>
                <a:extLst>
                  <a:ext uri="{0D108BD9-81ED-4DB2-BD59-A6C34878D82A}">
                    <a16:rowId xmlns:a16="http://schemas.microsoft.com/office/drawing/2014/main" xmlns="" val="10010"/>
                  </a:ext>
                </a:extLst>
              </a:tr>
              <a:tr h="299982">
                <a:tc vMerge="1">
                  <a:txBody>
                    <a:bodyPr/>
                    <a:lstStyle/>
                    <a:p>
                      <a:endParaRPr lang="nl-NL"/>
                    </a:p>
                  </a:txBody>
                  <a:tcPr/>
                </a:tc>
                <a:tc>
                  <a:txBody>
                    <a:bodyPr/>
                    <a:lstStyle/>
                    <a:p>
                      <a:pPr algn="ctr" fontAlgn="t"/>
                      <a:r>
                        <a:rPr lang="en-US" sz="800" b="0" i="0" u="none" strike="noStrike" dirty="0">
                          <a:solidFill>
                            <a:srgbClr val="000000"/>
                          </a:solidFill>
                          <a:latin typeface="Arial Narrow"/>
                        </a:rPr>
                        <a:t>Stability demonstrated within 30 years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t"/>
                      <a:r>
                        <a:rPr lang="en-US" sz="800" b="0" i="0" u="none" strike="noStrike" dirty="0">
                          <a:solidFill>
                            <a:srgbClr val="000000"/>
                          </a:solidFill>
                          <a:latin typeface="Arial Narrow"/>
                        </a:rPr>
                        <a:t>Stability demonstrated within 30 years, including monitoring</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t"/>
                      <a:r>
                        <a:rPr lang="nl-NL" sz="800" b="0" i="0" u="none" strike="noStrike" dirty="0" err="1">
                          <a:solidFill>
                            <a:srgbClr val="000000"/>
                          </a:solidFill>
                          <a:latin typeface="Arial Narrow"/>
                        </a:rPr>
                        <a:t>Monitoring</a:t>
                      </a:r>
                      <a:r>
                        <a:rPr lang="nl-NL" sz="800" b="0" i="0" u="none" strike="noStrike" dirty="0">
                          <a:solidFill>
                            <a:srgbClr val="000000"/>
                          </a:solidFill>
                          <a:latin typeface="Arial Narrow"/>
                        </a:rPr>
                        <a:t> system &amp; </a:t>
                      </a:r>
                      <a:r>
                        <a:rPr lang="nl-NL" sz="800" b="0" i="0" u="none" strike="noStrike" dirty="0" err="1">
                          <a:solidFill>
                            <a:srgbClr val="000000"/>
                          </a:solidFill>
                          <a:latin typeface="Arial Narrow"/>
                        </a:rPr>
                        <a:t>fall-back</a:t>
                      </a:r>
                      <a:r>
                        <a:rPr lang="nl-NL" sz="800" b="0" i="0" u="none" strike="noStrike" dirty="0">
                          <a:solidFill>
                            <a:srgbClr val="000000"/>
                          </a:solidFill>
                          <a:latin typeface="Arial Narrow"/>
                        </a:rPr>
                        <a:t> scenario  </a:t>
                      </a:r>
                      <a:r>
                        <a:rPr lang="nl-NL" sz="800" b="0" i="0" u="none" strike="noStrike" dirty="0" err="1">
                          <a:solidFill>
                            <a:srgbClr val="000000"/>
                          </a:solidFill>
                          <a:latin typeface="Arial Narrow"/>
                        </a:rPr>
                        <a:t>required</a:t>
                      </a:r>
                      <a:endParaRPr lang="nl-NL" sz="800" b="0" i="0" u="none" strike="noStrike" dirty="0">
                        <a:solidFill>
                          <a:srgbClr val="000000"/>
                        </a:solidFill>
                        <a:latin typeface="Arial Narrow"/>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vMerge="1">
                  <a:txBody>
                    <a:bodyPr/>
                    <a:lstStyle/>
                    <a:p>
                      <a:endParaRPr lang="nl-NL"/>
                    </a:p>
                  </a:txBody>
                  <a:tcPr/>
                </a:tc>
                <a:extLst>
                  <a:ext uri="{0D108BD9-81ED-4DB2-BD59-A6C34878D82A}">
                    <a16:rowId xmlns:a16="http://schemas.microsoft.com/office/drawing/2014/main" xmlns="" val="10011"/>
                  </a:ext>
                </a:extLst>
              </a:tr>
              <a:tr h="228319">
                <a:tc gridSpan="5">
                  <a:txBody>
                    <a:bodyPr/>
                    <a:lstStyle/>
                    <a:p>
                      <a:pPr algn="ctr" fontAlgn="t"/>
                      <a:r>
                        <a:rPr lang="en-US" sz="800" b="0" i="0" u="none" strike="noStrike" dirty="0">
                          <a:solidFill>
                            <a:srgbClr val="000000"/>
                          </a:solidFill>
                          <a:latin typeface="Arial Narrow"/>
                        </a:rPr>
                        <a:t>Care after reaching remediation goals</a:t>
                      </a:r>
                    </a:p>
                  </a:txBody>
                  <a:tcPr marL="0" marR="0" marT="0" marB="0">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xmlns="" val="10012"/>
                  </a:ext>
                </a:extLst>
              </a:tr>
              <a:tr h="228319">
                <a:tc>
                  <a:txBody>
                    <a:bodyPr/>
                    <a:lstStyle/>
                    <a:p>
                      <a:pPr algn="ctr" fontAlgn="t"/>
                      <a:r>
                        <a:rPr lang="nl-NL" sz="800" b="0" i="0" u="none" strike="noStrike">
                          <a:solidFill>
                            <a:srgbClr val="000000"/>
                          </a:solidFill>
                          <a:latin typeface="Arial Narrow"/>
                        </a:rPr>
                        <a:t>None</a:t>
                      </a:r>
                    </a:p>
                  </a:txBody>
                  <a:tcPr marL="0" marR="0" marT="0" marB="0">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gridSpan="2">
                  <a:txBody>
                    <a:bodyPr/>
                    <a:lstStyle/>
                    <a:p>
                      <a:pPr algn="ctr" fontAlgn="t"/>
                      <a:r>
                        <a:rPr lang="nl-NL" sz="800" b="0" i="0" u="none" strike="noStrike">
                          <a:solidFill>
                            <a:srgbClr val="000000"/>
                          </a:solidFill>
                          <a:latin typeface="Arial Narrow"/>
                        </a:rPr>
                        <a:t>Passive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hMerge="1">
                  <a:txBody>
                    <a:bodyPr/>
                    <a:lstStyle/>
                    <a:p>
                      <a:endParaRPr lang="nl-NL"/>
                    </a:p>
                  </a:txBody>
                  <a:tcPr/>
                </a:tc>
                <a:tc gridSpan="2">
                  <a:txBody>
                    <a:bodyPr/>
                    <a:lstStyle/>
                    <a:p>
                      <a:pPr algn="ctr" fontAlgn="t"/>
                      <a:r>
                        <a:rPr lang="nl-NL" sz="800" b="0" i="0" u="none" strike="noStrike" dirty="0">
                          <a:solidFill>
                            <a:srgbClr val="000000"/>
                          </a:solidFill>
                          <a:latin typeface="Arial Narrow"/>
                        </a:rPr>
                        <a:t>Active</a:t>
                      </a: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hMerge="1">
                  <a:txBody>
                    <a:bodyPr/>
                    <a:lstStyle/>
                    <a:p>
                      <a:endParaRPr lang="nl-NL"/>
                    </a:p>
                  </a:txBody>
                  <a:tcPr/>
                </a:tc>
                <a:extLst>
                  <a:ext uri="{0D108BD9-81ED-4DB2-BD59-A6C34878D82A}">
                    <a16:rowId xmlns:a16="http://schemas.microsoft.com/office/drawing/2014/main" xmlns="" val="10013"/>
                  </a:ext>
                </a:extLst>
              </a:tr>
              <a:tr h="228319">
                <a:tc>
                  <a:txBody>
                    <a:bodyPr/>
                    <a:lstStyle/>
                    <a:p>
                      <a:pPr algn="l" fontAlgn="b"/>
                      <a:r>
                        <a:rPr lang="nl-NL" sz="800" b="0" i="0" u="none" strike="noStrike">
                          <a:solidFill>
                            <a:srgbClr val="000000"/>
                          </a:solidFill>
                          <a:latin typeface="Arial Narrow"/>
                        </a:rPr>
                        <a:t> </a:t>
                      </a:r>
                      <a:endParaRPr lang="nl-NL" sz="800" b="0" i="0" u="none" strike="noStrike">
                        <a:solidFill>
                          <a:srgbClr val="000000"/>
                        </a:solidFill>
                        <a:latin typeface="Calibri"/>
                      </a:endParaRPr>
                    </a:p>
                  </a:txBody>
                  <a:tcPr marL="0" marR="0" marT="0" marB="0">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gridSpan="2">
                  <a:txBody>
                    <a:bodyPr/>
                    <a:lstStyle/>
                    <a:p>
                      <a:pPr algn="ctr" fontAlgn="t"/>
                      <a:r>
                        <a:rPr lang="nl-NL" sz="800" b="0" i="0" u="none" strike="noStrike">
                          <a:solidFill>
                            <a:srgbClr val="000000"/>
                          </a:solidFill>
                          <a:latin typeface="Arial Narrow"/>
                        </a:rPr>
                        <a:t>Registration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hMerge="1">
                  <a:txBody>
                    <a:bodyPr/>
                    <a:lstStyle/>
                    <a:p>
                      <a:endParaRPr lang="nl-NL"/>
                    </a:p>
                  </a:txBody>
                  <a:tcPr/>
                </a:tc>
                <a:tc>
                  <a:txBody>
                    <a:bodyPr/>
                    <a:lstStyle/>
                    <a:p>
                      <a:pPr algn="ctr" fontAlgn="t"/>
                      <a:r>
                        <a:rPr lang="nl-NL" sz="800" b="0" i="0" u="none" strike="noStrike">
                          <a:solidFill>
                            <a:srgbClr val="000000"/>
                          </a:solidFill>
                          <a:latin typeface="Arial Narrow"/>
                        </a:rPr>
                        <a:t>Monitoring</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tc>
                  <a:txBody>
                    <a:bodyPr/>
                    <a:lstStyle/>
                    <a:p>
                      <a:pPr algn="ctr" fontAlgn="t"/>
                      <a:r>
                        <a:rPr lang="nl-NL" sz="800" b="0" i="0" u="none" strike="noStrike" dirty="0" err="1">
                          <a:solidFill>
                            <a:srgbClr val="000000"/>
                          </a:solidFill>
                          <a:latin typeface="Arial Narrow"/>
                        </a:rPr>
                        <a:t>Isolation</a:t>
                      </a:r>
                      <a:r>
                        <a:rPr lang="nl-NL" sz="800" b="0" i="0" u="none" strike="noStrike" dirty="0">
                          <a:solidFill>
                            <a:srgbClr val="000000"/>
                          </a:solidFill>
                          <a:latin typeface="Arial Narrow"/>
                        </a:rPr>
                        <a:t>, </a:t>
                      </a:r>
                      <a:r>
                        <a:rPr lang="nl-NL" sz="800" b="0" i="0" u="none" strike="noStrike" dirty="0" err="1">
                          <a:solidFill>
                            <a:srgbClr val="000000"/>
                          </a:solidFill>
                          <a:latin typeface="Arial Narrow"/>
                        </a:rPr>
                        <a:t>containment</a:t>
                      </a:r>
                      <a:r>
                        <a:rPr lang="nl-NL" sz="800" b="0" i="0" u="none" strike="noStrike" dirty="0">
                          <a:solidFill>
                            <a:srgbClr val="000000"/>
                          </a:solidFill>
                          <a:latin typeface="Arial Narrow"/>
                        </a:rPr>
                        <a:t> &amp; </a:t>
                      </a:r>
                      <a:r>
                        <a:rPr lang="nl-NL" sz="800" b="0" i="0" u="none" strike="noStrike" dirty="0" err="1">
                          <a:solidFill>
                            <a:srgbClr val="000000"/>
                          </a:solidFill>
                          <a:latin typeface="Arial Narrow"/>
                        </a:rPr>
                        <a:t>monitoring</a:t>
                      </a:r>
                      <a:endParaRPr lang="nl-NL" sz="800" b="0" i="0" u="none" strike="noStrike" dirty="0">
                        <a:solidFill>
                          <a:srgbClr val="000000"/>
                        </a:solidFill>
                        <a:latin typeface="Arial Narrow"/>
                      </a:endParaRPr>
                    </a:p>
                  </a:txBody>
                  <a:tcPr marL="0" marR="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99"/>
                    </a:solidFill>
                  </a:tcPr>
                </a:tc>
                <a:extLst>
                  <a:ext uri="{0D108BD9-81ED-4DB2-BD59-A6C34878D82A}">
                    <a16:rowId xmlns:a16="http://schemas.microsoft.com/office/drawing/2014/main" xmlns="" val="10014"/>
                  </a:ext>
                </a:extLst>
              </a:tr>
              <a:tr h="149991">
                <a:tc>
                  <a:txBody>
                    <a:bodyPr/>
                    <a:lstStyle/>
                    <a:p>
                      <a:pPr algn="l" fontAlgn="b"/>
                      <a:r>
                        <a:rPr lang="nl-NL" sz="800" b="0" i="0" u="none" strike="noStrike">
                          <a:solidFill>
                            <a:srgbClr val="000000"/>
                          </a:solidFill>
                          <a:latin typeface="Calibri"/>
                        </a:rPr>
                        <a:t> </a:t>
                      </a:r>
                    </a:p>
                  </a:txBody>
                  <a:tcPr marL="0" marR="0" marT="0" marB="0" anchor="b">
                    <a:lnL w="25400" cap="flat" cmpd="dbl"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8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nl-NL" sz="800" b="0" i="0" u="none" strike="noStrike" dirty="0">
                          <a:solidFill>
                            <a:srgbClr val="000000"/>
                          </a:solidFill>
                          <a:latin typeface="Calibri"/>
                        </a:rPr>
                        <a:t> </a:t>
                      </a:r>
                    </a:p>
                  </a:txBody>
                  <a:tcPr marL="0" marR="0" marT="0" marB="0" anchor="b">
                    <a:lnL>
                      <a:noFill/>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5"/>
                  </a:ext>
                </a:extLst>
              </a:tr>
              <a:tr h="149991">
                <a:tc>
                  <a:txBody>
                    <a:bodyPr/>
                    <a:lstStyle/>
                    <a:p>
                      <a:pPr algn="l" fontAlgn="b"/>
                      <a:r>
                        <a:rPr lang="nl-NL" sz="800" b="0" i="0" u="none" strike="noStrike">
                          <a:solidFill>
                            <a:srgbClr val="000000"/>
                          </a:solidFill>
                          <a:latin typeface="Calibri"/>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gridSpan="3">
                  <a:txBody>
                    <a:bodyPr/>
                    <a:lstStyle/>
                    <a:p>
                      <a:pPr algn="ctr" fontAlgn="b"/>
                      <a:r>
                        <a:rPr lang="nl-NL" sz="800" b="0" i="0" u="none" strike="noStrike">
                          <a:solidFill>
                            <a:srgbClr val="000000"/>
                          </a:solidFill>
                          <a:latin typeface="Calibri"/>
                        </a:rPr>
                        <a:t>More source &amp; plume removal</a:t>
                      </a:r>
                    </a:p>
                  </a:txBody>
                  <a:tcPr marL="0" marR="0" marT="0" marB="0" anchor="b">
                    <a:lnL>
                      <a:noFill/>
                    </a:lnL>
                    <a:lnR>
                      <a:noFill/>
                    </a:lnR>
                    <a:lnT>
                      <a:noFill/>
                    </a:lnT>
                    <a:lnB>
                      <a:noFill/>
                    </a:lnB>
                  </a:tcPr>
                </a:tc>
                <a:tc hMerge="1">
                  <a:txBody>
                    <a:bodyPr/>
                    <a:lstStyle/>
                    <a:p>
                      <a:endParaRPr lang="nl-NL"/>
                    </a:p>
                  </a:txBody>
                  <a:tcPr/>
                </a:tc>
                <a:tc hMerge="1">
                  <a:txBody>
                    <a:bodyPr/>
                    <a:lstStyle/>
                    <a:p>
                      <a:endParaRPr lang="nl-NL"/>
                    </a:p>
                  </a:txBody>
                  <a:tcPr/>
                </a:tc>
                <a:tc>
                  <a:txBody>
                    <a:bodyPr/>
                    <a:lstStyle/>
                    <a:p>
                      <a:pPr algn="l" fontAlgn="b"/>
                      <a:r>
                        <a:rPr lang="nl-NL" sz="800" b="0" i="0" u="none" strike="noStrike" dirty="0">
                          <a:solidFill>
                            <a:srgbClr val="000000"/>
                          </a:solidFill>
                          <a:latin typeface="Calibri"/>
                        </a:rPr>
                        <a:t> </a:t>
                      </a: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49991">
                <a:tc>
                  <a:txBody>
                    <a:bodyPr/>
                    <a:lstStyle/>
                    <a:p>
                      <a:pPr algn="l" fontAlgn="b"/>
                      <a:r>
                        <a:rPr lang="nl-NL" sz="800" b="0" i="0" u="none" strike="noStrike">
                          <a:solidFill>
                            <a:srgbClr val="000000"/>
                          </a:solidFill>
                          <a:latin typeface="Calibri"/>
                        </a:rPr>
                        <a:t> </a:t>
                      </a: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nl-NL"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nl-NL" sz="8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nl-NL" sz="800" b="0" i="0" u="none" strike="noStrike" dirty="0">
                          <a:solidFill>
                            <a:srgbClr val="000000"/>
                          </a:solidFill>
                          <a:latin typeface="Calibri"/>
                        </a:rPr>
                        <a:t> </a:t>
                      </a: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149991">
                <a:tc>
                  <a:txBody>
                    <a:bodyPr/>
                    <a:lstStyle/>
                    <a:p>
                      <a:pPr algn="l" fontAlgn="b"/>
                      <a:r>
                        <a:rPr lang="nl-NL" sz="800" b="0" i="0" u="none" strike="noStrike">
                          <a:solidFill>
                            <a:srgbClr val="000000"/>
                          </a:solidFill>
                          <a:latin typeface="Calibri"/>
                        </a:rPr>
                        <a:t> </a:t>
                      </a:r>
                    </a:p>
                  </a:txBody>
                  <a:tcPr marL="0" marR="0" marT="0" marB="0" anchor="b">
                    <a:lnL w="25400" cap="flat" cmpd="dbl" algn="ctr">
                      <a:solidFill>
                        <a:srgbClr val="000000"/>
                      </a:solidFill>
                      <a:prstDash val="solid"/>
                      <a:round/>
                      <a:headEnd type="none" w="med" len="med"/>
                      <a:tailEnd type="none" w="med" len="med"/>
                    </a:lnL>
                    <a:lnR>
                      <a:noFill/>
                    </a:lnR>
                    <a:lnT>
                      <a:noFill/>
                    </a:lnT>
                    <a:lnB w="25400" cap="flat" cmpd="dbl" algn="ctr">
                      <a:solidFill>
                        <a:srgbClr val="000000"/>
                      </a:solidFill>
                      <a:prstDash val="solid"/>
                      <a:round/>
                      <a:headEnd type="none" w="med" len="med"/>
                      <a:tailEnd type="none" w="med" len="med"/>
                    </a:lnB>
                  </a:tcPr>
                </a:tc>
                <a:tc gridSpan="3">
                  <a:txBody>
                    <a:bodyPr/>
                    <a:lstStyle/>
                    <a:p>
                      <a:pPr algn="ctr" fontAlgn="b"/>
                      <a:r>
                        <a:rPr lang="nl-NL" sz="800" b="0" i="0" u="none" strike="noStrike">
                          <a:solidFill>
                            <a:srgbClr val="000000"/>
                          </a:solidFill>
                          <a:latin typeface="Calibri"/>
                        </a:rPr>
                        <a:t>Reduction in care</a:t>
                      </a: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a:txBody>
                    <a:bodyPr/>
                    <a:lstStyle/>
                    <a:p>
                      <a:pPr algn="l" fontAlgn="b"/>
                      <a:r>
                        <a:rPr lang="nl-NL" sz="800" b="0" i="0" u="none" strike="noStrike" dirty="0">
                          <a:solidFill>
                            <a:srgbClr val="000000"/>
                          </a:solidFill>
                          <a:latin typeface="Calibri"/>
                        </a:rPr>
                        <a:t> </a:t>
                      </a:r>
                    </a:p>
                  </a:txBody>
                  <a:tcPr marL="0" marR="0" marT="0" marB="0" anchor="b">
                    <a:lnL>
                      <a:noFill/>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bl>
          </a:graphicData>
        </a:graphic>
      </p:graphicFrame>
      <p:cxnSp>
        <p:nvCxnSpPr>
          <p:cNvPr id="12" name="Rechte verbindingslijn met pijl 11"/>
          <p:cNvCxnSpPr/>
          <p:nvPr/>
        </p:nvCxnSpPr>
        <p:spPr>
          <a:xfrm flipV="1">
            <a:off x="1628673" y="4218933"/>
            <a:ext cx="5994666" cy="14288"/>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p:cNvCxnSpPr/>
          <p:nvPr/>
        </p:nvCxnSpPr>
        <p:spPr>
          <a:xfrm flipV="1">
            <a:off x="1628673" y="4488963"/>
            <a:ext cx="5994666" cy="14288"/>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40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2168734" y="816556"/>
            <a:ext cx="5832266" cy="3861428"/>
          </a:xfrm>
        </p:spPr>
        <p:txBody>
          <a:bodyPr rtlCol="0">
            <a:normAutofit/>
          </a:bodyPr>
          <a:lstStyle/>
          <a:p>
            <a:pPr>
              <a:defRPr/>
            </a:pPr>
            <a:r>
              <a:rPr lang="en-CA" dirty="0"/>
              <a:t>2006: Review Soil Protection Act</a:t>
            </a:r>
            <a:br>
              <a:rPr lang="en-CA" dirty="0"/>
            </a:br>
            <a:r>
              <a:rPr lang="en-CA" sz="1050" dirty="0">
                <a:latin typeface="Arial Narrow" pitchFamily="34" charset="0"/>
              </a:rPr>
              <a:t>Remediation goal Stable final situation, to be reached  everywhere in 2030 (for historic contamination only; for new contamination 100% removal mandatory).</a:t>
            </a:r>
          </a:p>
          <a:p>
            <a:pPr>
              <a:defRPr/>
            </a:pPr>
            <a:r>
              <a:rPr lang="en-CA" dirty="0"/>
              <a:t>Remediation Order</a:t>
            </a:r>
            <a:br>
              <a:rPr lang="en-CA" dirty="0"/>
            </a:br>
            <a:r>
              <a:rPr lang="en-CA" sz="1050" dirty="0">
                <a:latin typeface="Arial Narrow" pitchFamily="34" charset="0"/>
              </a:rPr>
              <a:t>Owners (NB NOT polluters or government) have duty to remediate. Mainly carried out by investing industry and property developers. </a:t>
            </a:r>
            <a:r>
              <a:rPr lang="en-CA" sz="1050" dirty="0" err="1">
                <a:latin typeface="Arial Narrow" pitchFamily="34" charset="0"/>
              </a:rPr>
              <a:t>Orphin</a:t>
            </a:r>
            <a:r>
              <a:rPr lang="en-CA" sz="1050" dirty="0">
                <a:latin typeface="Arial Narrow" pitchFamily="34" charset="0"/>
              </a:rPr>
              <a:t> cases land with government (larger municipalities or provinces; very large cases (&gt;€10M) with national government.</a:t>
            </a:r>
          </a:p>
          <a:p>
            <a:pPr>
              <a:defRPr/>
            </a:pPr>
            <a:r>
              <a:rPr lang="en-CA" dirty="0"/>
              <a:t>Risk-based </a:t>
            </a:r>
            <a:r>
              <a:rPr lang="en-CA" dirty="0">
                <a:hlinkClick r:id="rId2" action="ppaction://hlinkpres?slideindex=1&amp;slidetitle="/>
              </a:rPr>
              <a:t>Remediation goal</a:t>
            </a:r>
            <a:r>
              <a:rPr lang="en-CA" dirty="0"/>
              <a:t/>
            </a:r>
            <a:br>
              <a:rPr lang="en-CA" dirty="0"/>
            </a:br>
            <a:r>
              <a:rPr lang="en-CA" sz="1050" dirty="0">
                <a:latin typeface="Arial Narrow" pitchFamily="34" charset="0"/>
              </a:rPr>
              <a:t>Based on </a:t>
            </a:r>
            <a:r>
              <a:rPr lang="en-CA" sz="1050" dirty="0" err="1">
                <a:latin typeface="Arial Narrow" pitchFamily="34" charset="0"/>
              </a:rPr>
              <a:t>Sanscrit</a:t>
            </a:r>
            <a:r>
              <a:rPr lang="en-CA" sz="1050" dirty="0">
                <a:latin typeface="Arial Narrow" pitchFamily="34" charset="0"/>
              </a:rPr>
              <a:t> model, but other forms of proof now accepted.</a:t>
            </a:r>
          </a:p>
          <a:p>
            <a:pPr>
              <a:defRPr/>
            </a:pPr>
            <a:r>
              <a:rPr lang="en-CA" dirty="0"/>
              <a:t>Subsidy for </a:t>
            </a:r>
            <a:r>
              <a:rPr lang="en-CA" dirty="0">
                <a:hlinkClick r:id="rId3" action="ppaction://hlinkpres?slideindex=1&amp;slidetitle="/>
              </a:rPr>
              <a:t>Industry</a:t>
            </a:r>
            <a:r>
              <a:rPr lang="en-CA" dirty="0"/>
              <a:t/>
            </a:r>
            <a:br>
              <a:rPr lang="en-CA" dirty="0"/>
            </a:br>
            <a:r>
              <a:rPr lang="en-CA" sz="1050" dirty="0">
                <a:latin typeface="Arial Narrow" pitchFamily="34" charset="0"/>
              </a:rPr>
              <a:t>Government subsidises part of remedial costs:</a:t>
            </a:r>
            <a:br>
              <a:rPr lang="en-CA" sz="1050" dirty="0">
                <a:latin typeface="Arial Narrow" pitchFamily="34" charset="0"/>
              </a:rPr>
            </a:br>
            <a:r>
              <a:rPr lang="en-CA" sz="1050" dirty="0">
                <a:latin typeface="Arial Narrow" pitchFamily="34" charset="0"/>
              </a:rPr>
              <a:t>- Max 70% if owner is not the polluter, AND site was acquired before 1975</a:t>
            </a:r>
            <a:br>
              <a:rPr lang="en-CA" sz="1050" dirty="0">
                <a:latin typeface="Arial Narrow" pitchFamily="34" charset="0"/>
              </a:rPr>
            </a:br>
            <a:r>
              <a:rPr lang="en-CA" sz="1050" dirty="0">
                <a:latin typeface="Arial Narrow" pitchFamily="34" charset="0"/>
              </a:rPr>
              <a:t>- If site acquired between 1975 and 1987: less subsidy</a:t>
            </a:r>
            <a:br>
              <a:rPr lang="en-CA" sz="1050" dirty="0">
                <a:latin typeface="Arial Narrow" pitchFamily="34" charset="0"/>
              </a:rPr>
            </a:br>
            <a:r>
              <a:rPr lang="en-CA" sz="1050" dirty="0">
                <a:latin typeface="Arial Narrow" pitchFamily="34" charset="0"/>
              </a:rPr>
              <a:t>- If site acquired between 1987 en 1995: limited subsidy </a:t>
            </a:r>
            <a:br>
              <a:rPr lang="en-CA" sz="1050" dirty="0">
                <a:latin typeface="Arial Narrow" pitchFamily="34" charset="0"/>
              </a:rPr>
            </a:br>
            <a:r>
              <a:rPr lang="en-CA" sz="1050" dirty="0">
                <a:latin typeface="Arial Narrow" pitchFamily="34" charset="0"/>
              </a:rPr>
              <a:t>- If site acquired after 1995: no subsidy</a:t>
            </a:r>
          </a:p>
          <a:p>
            <a:pPr>
              <a:defRPr/>
            </a:pPr>
            <a:endParaRPr lang="nl-NL" sz="1050" dirty="0">
              <a:latin typeface="Arial Narrow" pitchFamily="34" charset="0"/>
            </a:endParaRPr>
          </a:p>
          <a:p>
            <a:pPr>
              <a:defRPr/>
            </a:pPr>
            <a:endParaRPr lang="nl-NL" sz="1050" dirty="0">
              <a:latin typeface="Arial Narrow" pitchFamily="34" charset="0"/>
            </a:endParaRPr>
          </a:p>
        </p:txBody>
      </p:sp>
      <p:sp>
        <p:nvSpPr>
          <p:cNvPr id="20483" name="Titel 3"/>
          <p:cNvSpPr>
            <a:spLocks noGrp="1"/>
          </p:cNvSpPr>
          <p:nvPr>
            <p:ph type="title"/>
          </p:nvPr>
        </p:nvSpPr>
        <p:spPr>
          <a:xfrm>
            <a:off x="1143000" y="107158"/>
            <a:ext cx="5022177" cy="602456"/>
          </a:xfrm>
        </p:spPr>
        <p:txBody>
          <a:bodyPr/>
          <a:lstStyle/>
          <a:p>
            <a:r>
              <a:rPr lang="nl-NL" sz="2400" dirty="0" err="1">
                <a:latin typeface="Arial" charset="0"/>
                <a:cs typeface="Arial" charset="0"/>
              </a:rPr>
              <a:t>Phase</a:t>
            </a:r>
            <a:r>
              <a:rPr lang="nl-NL" sz="2400" dirty="0">
                <a:latin typeface="Arial" charset="0"/>
                <a:cs typeface="Arial" charset="0"/>
              </a:rPr>
              <a:t> 3 2006 - 2020</a:t>
            </a:r>
          </a:p>
        </p:txBody>
      </p:sp>
    </p:spTree>
    <p:extLst>
      <p:ext uri="{BB962C8B-B14F-4D97-AF65-F5344CB8AC3E}">
        <p14:creationId xmlns:p14="http://schemas.microsoft.com/office/powerpoint/2010/main" val="169965623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Theme">
  <a:themeElements>
    <a:clrScheme name="SLR brand colours">
      <a:dk1>
        <a:srgbClr val="595959"/>
      </a:dk1>
      <a:lt1>
        <a:sysClr val="window" lastClr="FFFFFF"/>
      </a:lt1>
      <a:dk2>
        <a:srgbClr val="004B8D"/>
      </a:dk2>
      <a:lt2>
        <a:srgbClr val="FFFFFF"/>
      </a:lt2>
      <a:accent1>
        <a:srgbClr val="BFC936"/>
      </a:accent1>
      <a:accent2>
        <a:srgbClr val="7F9B3C"/>
      </a:accent2>
      <a:accent3>
        <a:srgbClr val="424242"/>
      </a:accent3>
      <a:accent4>
        <a:srgbClr val="059AC4"/>
      </a:accent4>
      <a:accent5>
        <a:srgbClr val="4BACC6"/>
      </a:accent5>
      <a:accent6>
        <a:srgbClr val="B0DFE8"/>
      </a:accent6>
      <a:hlink>
        <a:srgbClr val="0F939D"/>
      </a:hlink>
      <a:folHlink>
        <a:srgbClr val="1E6C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3136</TotalTime>
  <Words>723</Words>
  <Application>Microsoft Office PowerPoint</Application>
  <PresentationFormat>On-screen Show (16:9)</PresentationFormat>
  <Paragraphs>180</Paragraphs>
  <Slides>20</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Arial Black</vt:lpstr>
      <vt:lpstr>Arial Narrow</vt:lpstr>
      <vt:lpstr>Calibri</vt:lpstr>
      <vt:lpstr>Calibri Light</vt:lpstr>
      <vt:lpstr>Times New Roman</vt:lpstr>
      <vt:lpstr>1_Custom Design</vt:lpstr>
      <vt:lpstr>Custom Design</vt:lpstr>
      <vt:lpstr>Office-thema</vt:lpstr>
      <vt:lpstr>Default Theme</vt:lpstr>
      <vt:lpstr>The history and evolution of contaminated sites regulation and remediation in the Netherlands   </vt:lpstr>
      <vt:lpstr>PREHISTORIC AGE: &lt; 1978</vt:lpstr>
      <vt:lpstr>PROTOHISTORIC AGE: 1979 - 1982</vt:lpstr>
      <vt:lpstr>EARLY HISTORY 1982 - 1987</vt:lpstr>
      <vt:lpstr>MIDDLE AGES 1987 - 1994</vt:lpstr>
      <vt:lpstr>REVOLUTION 1994 - 1995</vt:lpstr>
      <vt:lpstr>RENAISSANCE 1995 - 2006</vt:lpstr>
      <vt:lpstr>Choice of options</vt:lpstr>
      <vt:lpstr>Phase 3 2006 - 2020</vt:lpstr>
      <vt:lpstr>The Reverend vs The Merchant</vt:lpstr>
      <vt:lpstr>FUTURE</vt:lpstr>
      <vt:lpstr>Potable Water</vt:lpstr>
      <vt:lpstr>Phase 4: 2021 - ???</vt:lpstr>
      <vt:lpstr>Phase 4: 2021 - ???</vt:lpstr>
      <vt:lpstr>Phase 4: 2021 - ???</vt:lpstr>
      <vt:lpstr>Phase 4: 2021 - ???</vt:lpstr>
      <vt:lpstr>Phase 4: 2021 - ???</vt:lpstr>
      <vt:lpstr>Remedial Approach</vt:lpstr>
      <vt:lpstr>Accountable Party</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Norn</dc:creator>
  <cp:lastModifiedBy>CSAP Communications</cp:lastModifiedBy>
  <cp:revision>214</cp:revision>
  <dcterms:created xsi:type="dcterms:W3CDTF">2015-09-30T16:24:48Z</dcterms:created>
  <dcterms:modified xsi:type="dcterms:W3CDTF">2020-01-08T22:17:28Z</dcterms:modified>
</cp:coreProperties>
</file>