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60" r:id="rId2"/>
    <p:sldMasterId id="2147483687" r:id="rId3"/>
    <p:sldMasterId id="2147483867" r:id="rId4"/>
    <p:sldMasterId id="2147483900" r:id="rId5"/>
  </p:sldMasterIdLst>
  <p:notesMasterIdLst>
    <p:notesMasterId r:id="rId22"/>
  </p:notesMasterIdLst>
  <p:sldIdLst>
    <p:sldId id="756" r:id="rId6"/>
    <p:sldId id="749" r:id="rId7"/>
    <p:sldId id="275" r:id="rId8"/>
    <p:sldId id="283" r:id="rId9"/>
    <p:sldId id="287" r:id="rId10"/>
    <p:sldId id="284" r:id="rId11"/>
    <p:sldId id="285" r:id="rId12"/>
    <p:sldId id="288" r:id="rId13"/>
    <p:sldId id="298" r:id="rId14"/>
    <p:sldId id="297" r:id="rId15"/>
    <p:sldId id="296" r:id="rId16"/>
    <p:sldId id="295" r:id="rId17"/>
    <p:sldId id="290" r:id="rId18"/>
    <p:sldId id="299" r:id="rId19"/>
    <p:sldId id="300" r:id="rId20"/>
    <p:sldId id="294"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82E"/>
    <a:srgbClr val="879F28"/>
    <a:srgbClr val="75904A"/>
    <a:srgbClr val="759014"/>
    <a:srgbClr val="303030"/>
    <a:srgbClr val="000000"/>
    <a:srgbClr val="66B03B"/>
    <a:srgbClr val="72AE39"/>
    <a:srgbClr val="176CA5"/>
    <a:srgbClr val="21A5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55" autoAdjust="0"/>
    <p:restoredTop sz="92168" autoAdjust="0"/>
  </p:normalViewPr>
  <p:slideViewPr>
    <p:cSldViewPr snapToGrid="0" snapToObjects="1">
      <p:cViewPr varScale="1">
        <p:scale>
          <a:sx n="139" d="100"/>
          <a:sy n="139" d="100"/>
        </p:scale>
        <p:origin x="402" y="11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89443-CF89-2F44-A47B-EB1E94209FF5}" type="datetimeFigureOut">
              <a:rPr lang="en-US" smtClean="0"/>
              <a:t>2/19/2020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4D099-CE26-8E49-83A4-6B6F183967B7}" type="slidenum">
              <a:rPr lang="en-US" smtClean="0"/>
              <a:t>‹#›</a:t>
            </a:fld>
            <a:endParaRPr lang="en-US" dirty="0"/>
          </a:p>
        </p:txBody>
      </p:sp>
    </p:spTree>
    <p:extLst>
      <p:ext uri="{BB962C8B-B14F-4D97-AF65-F5344CB8AC3E}">
        <p14:creationId xmlns:p14="http://schemas.microsoft.com/office/powerpoint/2010/main" val="1029466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r>
              <a:rPr lang="en-US" dirty="0"/>
              <a:t>BC is roughly 20 times the size of the Netherlands</a:t>
            </a:r>
          </a:p>
          <a:p>
            <a:pPr marL="171450" indent="-171450">
              <a:buFontTx/>
              <a:buChar char="-"/>
            </a:pPr>
            <a:r>
              <a:rPr lang="en-US" dirty="0"/>
              <a:t>Based on an inventory conducted in 2004 in the Netherland, there were approximately 425K potentially contaminated sites in the Neth., this number was reduced (through inv and rem) to approximately 260,000 by 2009</a:t>
            </a:r>
          </a:p>
          <a:p>
            <a:pPr marL="171450" indent="-171450">
              <a:buFontTx/>
              <a:buChar char="-"/>
            </a:pPr>
            <a:r>
              <a:rPr lang="en-US" dirty="0"/>
              <a:t>According to the BC Site Registry database, there are approximately XXX registered sites in BC</a:t>
            </a:r>
          </a:p>
          <a:p>
            <a:pPr marL="171450" indent="-171450">
              <a:buFontTx/>
              <a:buChar char="-"/>
            </a:pPr>
            <a:r>
              <a:rPr lang="en-US" dirty="0"/>
              <a:t>The Netherlands has a very long history of industrial use dating back to the Industrial Revolution in the 1700’s, whereas in BC, industrial development began later around the 1850’s, and to this day remains localized to major centers with large quantities of undeveloped lands remaining.</a:t>
            </a:r>
          </a:p>
          <a:p>
            <a:pPr marL="171450" indent="-171450">
              <a:buFontTx/>
              <a:buChar char="-"/>
            </a:pPr>
            <a:r>
              <a:rPr lang="en-US" dirty="0"/>
              <a:t>Based on the information presented by </a:t>
            </a:r>
            <a:r>
              <a:rPr lang="en-US" dirty="0" err="1"/>
              <a:t>Yvo</a:t>
            </a:r>
            <a:r>
              <a:rPr lang="en-US" dirty="0"/>
              <a:t>, the first true soil protection standards came into force in January 1983. In BC, of course, the CSR came in nearly 14 years later in Dec 1996, which gives the Dutch a bit of a head start compared to BC, but not as much as you might think, given their history</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06E14D-C075-CF4D-B139-1BF85B1B0C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20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0B8D-19D9-41BF-9721-8FFCA8962A9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29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1BF78-5D2F-4E9F-B1F3-CEEE0340A1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95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F04DE-C736-491A-9B17-82C8112AC10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0498" name="Rectangle 2"/>
          <p:cNvSpPr>
            <a:spLocks noGrp="1" noRot="1" noChangeAspect="1" noChangeArrowheads="1" noTextEdit="1"/>
          </p:cNvSpPr>
          <p:nvPr>
            <p:ph type="sldImg"/>
          </p:nvPr>
        </p:nvSpPr>
        <p:spPr>
          <a:xfrm>
            <a:off x="330200" y="696913"/>
            <a:ext cx="6197600" cy="3486150"/>
          </a:xfrm>
          <a:ln/>
        </p:spPr>
      </p:sp>
      <p:sp>
        <p:nvSpPr>
          <p:cNvPr id="4904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baseline="0" dirty="0"/>
              <a:t>Last bullet: What we have now has criteria, they just don’t work in many situations.</a:t>
            </a:r>
          </a:p>
        </p:txBody>
      </p:sp>
    </p:spTree>
    <p:extLst>
      <p:ext uri="{BB962C8B-B14F-4D97-AF65-F5344CB8AC3E}">
        <p14:creationId xmlns:p14="http://schemas.microsoft.com/office/powerpoint/2010/main" val="404351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For the audience, define what EC20 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1BF78-5D2F-4E9F-B1F3-CEEE0340A1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95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F04DE-C736-491A-9B17-82C8112AC10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0498" name="Rectangle 2"/>
          <p:cNvSpPr>
            <a:spLocks noGrp="1" noRot="1" noChangeAspect="1" noChangeArrowheads="1" noTextEdit="1"/>
          </p:cNvSpPr>
          <p:nvPr>
            <p:ph type="sldImg"/>
          </p:nvPr>
        </p:nvSpPr>
        <p:spPr>
          <a:xfrm>
            <a:off x="330200" y="696913"/>
            <a:ext cx="6197600" cy="3486150"/>
          </a:xfrm>
          <a:ln/>
        </p:spPr>
      </p:sp>
      <p:sp>
        <p:nvSpPr>
          <p:cNvPr id="4904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CA" baseline="0" dirty="0"/>
          </a:p>
        </p:txBody>
      </p:sp>
    </p:spTree>
    <p:extLst>
      <p:ext uri="{BB962C8B-B14F-4D97-AF65-F5344CB8AC3E}">
        <p14:creationId xmlns:p14="http://schemas.microsoft.com/office/powerpoint/2010/main" val="4043512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F04DE-C736-491A-9B17-82C8112AC10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0498" name="Rectangle 2"/>
          <p:cNvSpPr>
            <a:spLocks noGrp="1" noRot="1" noChangeAspect="1" noChangeArrowheads="1" noTextEdit="1"/>
          </p:cNvSpPr>
          <p:nvPr>
            <p:ph type="sldImg"/>
          </p:nvPr>
        </p:nvSpPr>
        <p:spPr>
          <a:xfrm>
            <a:off x="330200" y="696913"/>
            <a:ext cx="6197600" cy="3486150"/>
          </a:xfrm>
          <a:ln/>
        </p:spPr>
      </p:sp>
      <p:sp>
        <p:nvSpPr>
          <p:cNvPr id="4904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CA" baseline="0" dirty="0"/>
          </a:p>
        </p:txBody>
      </p:sp>
    </p:spTree>
    <p:extLst>
      <p:ext uri="{BB962C8B-B14F-4D97-AF65-F5344CB8AC3E}">
        <p14:creationId xmlns:p14="http://schemas.microsoft.com/office/powerpoint/2010/main" val="404351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F04DE-C736-491A-9B17-82C8112AC10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0498" name="Rectangle 2"/>
          <p:cNvSpPr>
            <a:spLocks noGrp="1" noRot="1" noChangeAspect="1" noChangeArrowheads="1" noTextEdit="1"/>
          </p:cNvSpPr>
          <p:nvPr>
            <p:ph type="sldImg"/>
          </p:nvPr>
        </p:nvSpPr>
        <p:spPr>
          <a:xfrm>
            <a:off x="330200" y="696913"/>
            <a:ext cx="6197600" cy="3486150"/>
          </a:xfrm>
          <a:ln/>
        </p:spPr>
      </p:sp>
      <p:sp>
        <p:nvSpPr>
          <p:cNvPr id="4904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CA" baseline="0" dirty="0"/>
          </a:p>
        </p:txBody>
      </p:sp>
    </p:spTree>
    <p:extLst>
      <p:ext uri="{BB962C8B-B14F-4D97-AF65-F5344CB8AC3E}">
        <p14:creationId xmlns:p14="http://schemas.microsoft.com/office/powerpoint/2010/main" val="404351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F04DE-C736-491A-9B17-82C8112AC10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0498" name="Rectangle 2"/>
          <p:cNvSpPr>
            <a:spLocks noGrp="1" noRot="1" noChangeAspect="1" noChangeArrowheads="1" noTextEdit="1"/>
          </p:cNvSpPr>
          <p:nvPr>
            <p:ph type="sldImg"/>
          </p:nvPr>
        </p:nvSpPr>
        <p:spPr>
          <a:xfrm>
            <a:off x="330200" y="696913"/>
            <a:ext cx="6197600" cy="3486150"/>
          </a:xfrm>
          <a:ln/>
        </p:spPr>
      </p:sp>
      <p:sp>
        <p:nvSpPr>
          <p:cNvPr id="4904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CA" baseline="0" dirty="0"/>
          </a:p>
        </p:txBody>
      </p:sp>
    </p:spTree>
    <p:extLst>
      <p:ext uri="{BB962C8B-B14F-4D97-AF65-F5344CB8AC3E}">
        <p14:creationId xmlns:p14="http://schemas.microsoft.com/office/powerpoint/2010/main" val="404351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Master" Target="../slideMasters/slideMaster4.xml"/><Relationship Id="rId4" Type="http://schemas.openxmlformats.org/officeDocument/2006/relationships/image" Target="../media/image17.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43490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52347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98752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69951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73823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46792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32853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2113860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782134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227199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4207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3841573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381984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58381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612443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867143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328" y="205978"/>
            <a:ext cx="2602061" cy="4278248"/>
          </a:xfrm>
        </p:spPr>
        <p:txBody>
          <a:bodyPr>
            <a:normAutofit/>
          </a:bodyPr>
          <a:lstStyle>
            <a:lvl1pPr>
              <a:defRPr sz="3600">
                <a:solidFill>
                  <a:schemeClr val="bg1"/>
                </a:solidFill>
              </a:defRPr>
            </a:lvl1pPr>
          </a:lstStyle>
          <a:p>
            <a:endParaRPr lang="en-US" dirty="0"/>
          </a:p>
        </p:txBody>
      </p:sp>
      <p:sp>
        <p:nvSpPr>
          <p:cNvPr id="3" name="Date Placeholder 2"/>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64447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770" y="1428911"/>
            <a:ext cx="8377031" cy="1138482"/>
          </a:xfrm>
        </p:spPr>
        <p:txBody>
          <a:bodyPr/>
          <a:lstStyle/>
          <a:p>
            <a:r>
              <a:rPr lang="en-CA" dirty="0"/>
              <a:t>Click to edit Master title style</a:t>
            </a:r>
            <a:endParaRPr lang="en-US" dirty="0"/>
          </a:p>
        </p:txBody>
      </p:sp>
      <p:sp>
        <p:nvSpPr>
          <p:cNvPr id="3" name="Date Placeholder 2"/>
          <p:cNvSpPr>
            <a:spLocks noGrp="1"/>
          </p:cNvSpPr>
          <p:nvPr>
            <p:ph type="dt" sz="half" idx="10"/>
          </p:nvPr>
        </p:nvSpPr>
        <p:spPr/>
        <p:txBody>
          <a:bodyPr/>
          <a:lstStyle/>
          <a:p>
            <a:fld id="{52FBFD14-192E-BE44-B48C-0F1F28649908}" type="datetimeFigureOut">
              <a:rPr lang="en-US" smtClean="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126198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descr="cover-b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36739"/>
            <a:ext cx="9144000" cy="2914650"/>
          </a:xfrm>
          <a:prstGeom prst="rect">
            <a:avLst/>
          </a:prstGeom>
        </p:spPr>
      </p:pic>
      <p:sp>
        <p:nvSpPr>
          <p:cNvPr id="7" name="Text Placeholder 6"/>
          <p:cNvSpPr>
            <a:spLocks noGrp="1"/>
          </p:cNvSpPr>
          <p:nvPr>
            <p:ph type="body" sz="quarter" idx="13" hasCustomPrompt="1"/>
          </p:nvPr>
        </p:nvSpPr>
        <p:spPr>
          <a:xfrm>
            <a:off x="418704" y="1332942"/>
            <a:ext cx="6498948" cy="520942"/>
          </a:xfrm>
          <a:prstGeom prst="rect">
            <a:avLst/>
          </a:prstGeom>
        </p:spPr>
        <p:txBody>
          <a:bodyPr>
            <a:noAutofit/>
          </a:bodyPr>
          <a:lstStyle>
            <a:lvl1pPr marL="0" indent="0">
              <a:buNone/>
              <a:defRPr sz="3400" b="1" baseline="0"/>
            </a:lvl1pPr>
          </a:lstStyle>
          <a:p>
            <a:pPr lvl="0"/>
            <a:r>
              <a:rPr lang="en-US" dirty="0"/>
              <a:t>7TH ANNUAL GENERAL MEETING</a:t>
            </a:r>
          </a:p>
        </p:txBody>
      </p:sp>
      <p:sp>
        <p:nvSpPr>
          <p:cNvPr id="9" name="Text Placeholder 8"/>
          <p:cNvSpPr>
            <a:spLocks noGrp="1"/>
          </p:cNvSpPr>
          <p:nvPr>
            <p:ph type="body" sz="quarter" idx="14" hasCustomPrompt="1"/>
          </p:nvPr>
        </p:nvSpPr>
        <p:spPr>
          <a:xfrm>
            <a:off x="418704" y="1853884"/>
            <a:ext cx="5749925" cy="496518"/>
          </a:xfrm>
          <a:prstGeom prst="rect">
            <a:avLst/>
          </a:prstGeom>
        </p:spPr>
        <p:txBody>
          <a:bodyPr>
            <a:noAutofit/>
          </a:bodyPr>
          <a:lstStyle>
            <a:lvl1pPr marL="0" indent="0">
              <a:buNone/>
              <a:defRPr sz="3000" baseline="0"/>
            </a:lvl1pPr>
          </a:lstStyle>
          <a:p>
            <a:pPr lvl="0"/>
            <a:r>
              <a:rPr lang="en-US" dirty="0"/>
              <a:t>&amp; PD Workshop | Month x, 2014 </a:t>
            </a:r>
          </a:p>
        </p:txBody>
      </p:sp>
      <p:pic>
        <p:nvPicPr>
          <p:cNvPr id="11" name="Picture 10" descr="CSAP_Logo_Cl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5013" y="350640"/>
            <a:ext cx="2490658" cy="966524"/>
          </a:xfrm>
          <a:prstGeom prst="rect">
            <a:avLst/>
          </a:prstGeom>
        </p:spPr>
      </p:pic>
    </p:spTree>
    <p:extLst>
      <p:ext uri="{BB962C8B-B14F-4D97-AF65-F5344CB8AC3E}">
        <p14:creationId xmlns:p14="http://schemas.microsoft.com/office/powerpoint/2010/main" val="2211965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34925"/>
            <a:ext cx="7772400" cy="1102519"/>
          </a:xfrm>
          <a:prstGeom prst="rect">
            <a:avLst/>
          </a:prstGeo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371600" y="2551756"/>
            <a:ext cx="6400800" cy="131445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31551" y="954544"/>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Footer Placeholder 2"/>
          <p:cNvSpPr>
            <a:spLocks noGrp="1"/>
          </p:cNvSpPr>
          <p:nvPr>
            <p:ph type="ftr" sz="quarter" idx="10"/>
          </p:nvPr>
        </p:nvSpPr>
        <p:spPr>
          <a:xfrm>
            <a:off x="1770632" y="4854300"/>
            <a:ext cx="5588736" cy="285679"/>
          </a:xfrm>
        </p:spPr>
        <p:txBody>
          <a:bodyPr/>
          <a:lstStyle/>
          <a:p>
            <a:r>
              <a:rPr lang="en-US" dirty="0" err="1"/>
              <a:t>www.csapsociety.bc.ca</a:t>
            </a:r>
            <a:r>
              <a:rPr lang="en-US" dirty="0"/>
              <a:t> | ©Copyright 2014. Society of Contaminated Sites Approved Professionals of British Columbia.</a:t>
            </a:r>
            <a:endParaRPr lang="en-US" dirty="0">
              <a:solidFill>
                <a:srgbClr val="008000"/>
              </a:solidFill>
            </a:endParaRPr>
          </a:p>
        </p:txBody>
      </p:sp>
      <p:pic>
        <p:nvPicPr>
          <p:cNvPr id="9" name="Picture 8" descr="CSAP_Logo_Rev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4789" y="4498148"/>
            <a:ext cx="1337758" cy="519131"/>
          </a:xfrm>
          <a:prstGeom prst="rect">
            <a:avLst/>
          </a:prstGeom>
        </p:spPr>
      </p:pic>
    </p:spTree>
    <p:extLst>
      <p:ext uri="{BB962C8B-B14F-4D97-AF65-F5344CB8AC3E}">
        <p14:creationId xmlns:p14="http://schemas.microsoft.com/office/powerpoint/2010/main" val="3324690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www.csapsociety.bc.ca</a:t>
            </a:r>
            <a:r>
              <a:rPr lang="en-US" dirty="0"/>
              <a:t> | ©Copyright 2014. Society of Contaminated Sites Approved Professionals of British Columbia.</a:t>
            </a:r>
            <a:endParaRPr lang="en-US" dirty="0">
              <a:solidFill>
                <a:srgbClr val="008000"/>
              </a:solidFill>
            </a:endParaRPr>
          </a:p>
        </p:txBody>
      </p:sp>
      <p:sp>
        <p:nvSpPr>
          <p:cNvPr id="4" name="Title 1"/>
          <p:cNvSpPr>
            <a:spLocks noGrp="1"/>
          </p:cNvSpPr>
          <p:nvPr>
            <p:ph type="ctrTitle"/>
          </p:nvPr>
        </p:nvSpPr>
        <p:spPr>
          <a:xfrm>
            <a:off x="685800" y="1234925"/>
            <a:ext cx="7772400" cy="1102519"/>
          </a:xfrm>
          <a:prstGeom prst="rect">
            <a:avLst/>
          </a:prstGeom>
        </p:spPr>
        <p:txBody>
          <a:bodyPr/>
          <a:lstStyle>
            <a:lvl1pPr>
              <a:defRPr b="1">
                <a:solidFill>
                  <a:srgbClr val="FFFFFF"/>
                </a:solidFill>
              </a:defRPr>
            </a:lvl1pPr>
          </a:lstStyle>
          <a:p>
            <a:r>
              <a:rPr lang="en-US" dirty="0"/>
              <a:t>Click to edit Master title style</a:t>
            </a:r>
          </a:p>
        </p:txBody>
      </p:sp>
      <p:sp>
        <p:nvSpPr>
          <p:cNvPr id="5" name="Subtitle 2"/>
          <p:cNvSpPr>
            <a:spLocks noGrp="1"/>
          </p:cNvSpPr>
          <p:nvPr>
            <p:ph type="subTitle" idx="1"/>
          </p:nvPr>
        </p:nvSpPr>
        <p:spPr>
          <a:xfrm>
            <a:off x="1371600" y="2551756"/>
            <a:ext cx="6400800" cy="131445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1551" y="954544"/>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 name="Picture 7" descr="CSAP_Logo_Rev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4789" y="4498148"/>
            <a:ext cx="1337758" cy="519131"/>
          </a:xfrm>
          <a:prstGeom prst="rect">
            <a:avLst/>
          </a:prstGeom>
        </p:spPr>
      </p:pic>
    </p:spTree>
    <p:extLst>
      <p:ext uri="{BB962C8B-B14F-4D97-AF65-F5344CB8AC3E}">
        <p14:creationId xmlns:p14="http://schemas.microsoft.com/office/powerpoint/2010/main" val="3324895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ectangle 5"/>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normAutofit/>
          </a:bodyPr>
          <a:lstStyle>
            <a:lvl1pPr>
              <a:defRPr sz="4400" baseline="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Footer Placeholder 3"/>
          <p:cNvSpPr>
            <a:spLocks noGrp="1"/>
          </p:cNvSpPr>
          <p:nvPr>
            <p:ph type="ftr" sz="quarter" idx="10"/>
          </p:nvPr>
        </p:nvSpPr>
        <p:spPr/>
        <p:txBody>
          <a:bodyPr/>
          <a:lstStyle/>
          <a:p>
            <a:r>
              <a:rPr lang="en-US" dirty="0" err="1"/>
              <a:t>www.csapsociety.bc.ca</a:t>
            </a:r>
            <a:r>
              <a:rPr lang="en-US" dirty="0"/>
              <a:t> | ©Copyright 2014. Society of Contaminated Sites Approved Professionals of British Columbia.</a:t>
            </a:r>
          </a:p>
        </p:txBody>
      </p:sp>
    </p:spTree>
    <p:extLst>
      <p:ext uri="{BB962C8B-B14F-4D97-AF65-F5344CB8AC3E}">
        <p14:creationId xmlns:p14="http://schemas.microsoft.com/office/powerpoint/2010/main" val="286160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2755484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www.csapsociety.bc.ca | ©Copyright 2014. Society of Contaminated Sites Approved Professionals of British Columbia.</a:t>
            </a:r>
            <a:endParaRPr lang="en-US" dirty="0"/>
          </a:p>
        </p:txBody>
      </p:sp>
      <p:sp>
        <p:nvSpPr>
          <p:cNvPr id="9" name="Rectangle 8"/>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8806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 name="Rectangle 12"/>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Footer Placeholder 8"/>
          <p:cNvSpPr>
            <a:spLocks noGrp="1"/>
          </p:cNvSpPr>
          <p:nvPr>
            <p:ph type="ftr" sz="quarter" idx="10"/>
          </p:nvPr>
        </p:nvSpPr>
        <p:spPr/>
        <p:txBody>
          <a:bodyPr/>
          <a:lstStyle/>
          <a:p>
            <a:r>
              <a:rPr lang="en-US"/>
              <a:t>www.csapsociety.bc.ca | ©Copyright 2014. Society of Contaminated Sites Approved Professionals of British Columbia.</a:t>
            </a:r>
            <a:endParaRPr lang="en-US" dirty="0"/>
          </a:p>
        </p:txBody>
      </p:sp>
    </p:spTree>
    <p:extLst>
      <p:ext uri="{BB962C8B-B14F-4D97-AF65-F5344CB8AC3E}">
        <p14:creationId xmlns:p14="http://schemas.microsoft.com/office/powerpoint/2010/main" val="2964478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8" name="Rectangle 7"/>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Rectangle 8"/>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Picture Placeholder 12"/>
          <p:cNvSpPr>
            <a:spLocks noGrp="1"/>
          </p:cNvSpPr>
          <p:nvPr>
            <p:ph type="pic" sz="quarter" idx="10"/>
          </p:nvPr>
        </p:nvSpPr>
        <p:spPr>
          <a:xfrm>
            <a:off x="457200" y="1230653"/>
            <a:ext cx="2555875" cy="3273854"/>
          </a:xfrm>
          <a:prstGeom prst="rect">
            <a:avLst/>
          </a:prstGeom>
        </p:spPr>
        <p:txBody>
          <a:bodyPr/>
          <a:lstStyle/>
          <a:p>
            <a:endParaRPr lang="en-US" dirty="0"/>
          </a:p>
        </p:txBody>
      </p:sp>
      <p:sp>
        <p:nvSpPr>
          <p:cNvPr id="15" name="Text Placeholder 14"/>
          <p:cNvSpPr>
            <a:spLocks noGrp="1"/>
          </p:cNvSpPr>
          <p:nvPr>
            <p:ph type="body" sz="quarter" idx="11"/>
          </p:nvPr>
        </p:nvSpPr>
        <p:spPr>
          <a:xfrm>
            <a:off x="3178175" y="1230653"/>
            <a:ext cx="5508625" cy="336397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17"/>
          <p:cNvSpPr>
            <a:spLocks noGrp="1"/>
          </p:cNvSpPr>
          <p:nvPr>
            <p:ph type="ftr" sz="quarter" idx="12"/>
          </p:nvPr>
        </p:nvSpPr>
        <p:spPr/>
        <p:txBody>
          <a:bodyPr/>
          <a:lstStyle/>
          <a:p>
            <a:r>
              <a:rPr lang="en-US"/>
              <a:t>www.csapsociety.bc.ca | ©Copyright 2014. Society of Contaminated Sites Approved Professionals of British Columbia.</a:t>
            </a:r>
            <a:endParaRPr lang="en-US" dirty="0"/>
          </a:p>
        </p:txBody>
      </p:sp>
      <p:sp>
        <p:nvSpPr>
          <p:cNvPr id="20" name="Title 19"/>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35863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Rectangle 7"/>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9" name="Rectangle 8"/>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hart Placeholder 14"/>
          <p:cNvSpPr>
            <a:spLocks noGrp="1"/>
          </p:cNvSpPr>
          <p:nvPr>
            <p:ph type="chart" sz="quarter" idx="10"/>
          </p:nvPr>
        </p:nvSpPr>
        <p:spPr>
          <a:xfrm>
            <a:off x="457200" y="1144588"/>
            <a:ext cx="8229600" cy="3336925"/>
          </a:xfrm>
          <a:prstGeom prst="rect">
            <a:avLst/>
          </a:prstGeom>
        </p:spPr>
        <p:txBody>
          <a:bodyPr/>
          <a:lstStyle/>
          <a:p>
            <a:endParaRPr lang="en-US"/>
          </a:p>
        </p:txBody>
      </p:sp>
      <p:sp>
        <p:nvSpPr>
          <p:cNvPr id="18" name="Footer Placeholder 17"/>
          <p:cNvSpPr>
            <a:spLocks noGrp="1"/>
          </p:cNvSpPr>
          <p:nvPr>
            <p:ph type="ftr" sz="quarter" idx="11"/>
          </p:nvPr>
        </p:nvSpPr>
        <p:spPr/>
        <p:txBody>
          <a:bodyPr/>
          <a:lstStyle/>
          <a:p>
            <a:r>
              <a:rPr lang="en-US"/>
              <a:t>www.csapsociety.bc.ca | ©Copyright 2014. Society of Contaminated Sites Approved Professionals of British Columbia.</a:t>
            </a:r>
            <a:endParaRPr lang="en-US" dirty="0"/>
          </a:p>
        </p:txBody>
      </p:sp>
    </p:spTree>
    <p:extLst>
      <p:ext uri="{BB962C8B-B14F-4D97-AF65-F5344CB8AC3E}">
        <p14:creationId xmlns:p14="http://schemas.microsoft.com/office/powerpoint/2010/main" val="2333706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8"/>
          <p:cNvSpPr/>
          <p:nvPr userDrawn="1"/>
        </p:nvSpPr>
        <p:spPr>
          <a:xfrm>
            <a:off x="457200" y="205979"/>
            <a:ext cx="8229600" cy="857250"/>
          </a:xfrm>
          <a:prstGeom prst="rect">
            <a:avLst/>
          </a:prstGeom>
          <a:gradFill flip="none" rotWithShape="1">
            <a:gsLst>
              <a:gs pos="64000">
                <a:schemeClr val="tx1"/>
              </a:gs>
              <a:gs pos="100000">
                <a:srgbClr val="FFFFF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05979"/>
            <a:ext cx="8229600" cy="857250"/>
          </a:xfrm>
          <a:prstGeom prst="rect">
            <a:avLst/>
          </a:prstGeo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8834402" y="-23667"/>
            <a:ext cx="386505" cy="34710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ooter Placeholder 4"/>
          <p:cNvSpPr>
            <a:spLocks noGrp="1"/>
          </p:cNvSpPr>
          <p:nvPr>
            <p:ph type="ftr" sz="quarter" idx="10"/>
          </p:nvPr>
        </p:nvSpPr>
        <p:spPr/>
        <p:txBody>
          <a:bodyPr/>
          <a:lstStyle/>
          <a:p>
            <a:r>
              <a:rPr lang="en-US"/>
              <a:t>www.csapsociety.bc.ca | ©Copyright 2014. Society of Contaminated Sites Approved Professionals of British Columbia.</a:t>
            </a:r>
            <a:endParaRPr lang="en-US" dirty="0"/>
          </a:p>
        </p:txBody>
      </p:sp>
    </p:spTree>
    <p:extLst>
      <p:ext uri="{BB962C8B-B14F-4D97-AF65-F5344CB8AC3E}">
        <p14:creationId xmlns:p14="http://schemas.microsoft.com/office/powerpoint/2010/main" val="2452119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4" name="Picture 3" descr="blue-fade-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843146" y="114429"/>
            <a:ext cx="3991256" cy="1076196"/>
          </a:xfrm>
          <a:prstGeom prst="rect">
            <a:avLst/>
          </a:prstGeom>
        </p:spPr>
      </p:pic>
      <p:sp>
        <p:nvSpPr>
          <p:cNvPr id="21" name="Title 1"/>
          <p:cNvSpPr>
            <a:spLocks noGrp="1"/>
          </p:cNvSpPr>
          <p:nvPr>
            <p:ph type="title" hasCustomPrompt="1"/>
          </p:nvPr>
        </p:nvSpPr>
        <p:spPr>
          <a:xfrm>
            <a:off x="457200" y="205979"/>
            <a:ext cx="4385945" cy="857250"/>
          </a:xfrm>
          <a:prstGeom prst="rect">
            <a:avLst/>
          </a:prstGeom>
        </p:spPr>
        <p:txBody>
          <a:bodyPr>
            <a:noAutofit/>
          </a:bodyPr>
          <a:lstStyle>
            <a:lvl1pPr algn="l">
              <a:defRPr sz="4000" baseline="0">
                <a:solidFill>
                  <a:schemeClr val="tx1"/>
                </a:solidFill>
              </a:defRPr>
            </a:lvl1pPr>
          </a:lstStyle>
          <a:p>
            <a:r>
              <a:rPr lang="en-US" dirty="0"/>
              <a:t>SECTION TITLE</a:t>
            </a:r>
          </a:p>
        </p:txBody>
      </p:sp>
      <p:sp>
        <p:nvSpPr>
          <p:cNvPr id="22" name="Content Placeholder 7"/>
          <p:cNvSpPr>
            <a:spLocks noGrp="1"/>
          </p:cNvSpPr>
          <p:nvPr>
            <p:ph sz="quarter" idx="13"/>
          </p:nvPr>
        </p:nvSpPr>
        <p:spPr>
          <a:xfrm>
            <a:off x="457200" y="1190625"/>
            <a:ext cx="8229600" cy="335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p:cNvSpPr/>
          <p:nvPr userDrawn="1"/>
        </p:nvSpPr>
        <p:spPr>
          <a:xfrm>
            <a:off x="8834402" y="-23667"/>
            <a:ext cx="386505" cy="34710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 Placeholder 15"/>
          <p:cNvSpPr>
            <a:spLocks noGrp="1"/>
          </p:cNvSpPr>
          <p:nvPr>
            <p:ph type="body" sz="quarter" idx="14" hasCustomPrompt="1"/>
          </p:nvPr>
        </p:nvSpPr>
        <p:spPr>
          <a:xfrm>
            <a:off x="5789688" y="206376"/>
            <a:ext cx="2889503" cy="432618"/>
          </a:xfrm>
          <a:prstGeom prst="rect">
            <a:avLst/>
          </a:prstGeom>
        </p:spPr>
        <p:txBody>
          <a:bodyPr>
            <a:normAutofit/>
          </a:bodyPr>
          <a:lstStyle>
            <a:lvl1pPr marL="0" indent="0">
              <a:buNone/>
              <a:defRPr sz="1000" baseline="0"/>
            </a:lvl1pPr>
          </a:lstStyle>
          <a:p>
            <a:pPr lvl="0"/>
            <a:r>
              <a:rPr lang="en-US" dirty="0"/>
              <a:t>Enter in names here.</a:t>
            </a:r>
          </a:p>
        </p:txBody>
      </p:sp>
      <p:sp>
        <p:nvSpPr>
          <p:cNvPr id="28" name="Text Placeholder 17"/>
          <p:cNvSpPr>
            <a:spLocks noGrp="1"/>
          </p:cNvSpPr>
          <p:nvPr>
            <p:ph type="body" sz="quarter" idx="15" hasCustomPrompt="1"/>
          </p:nvPr>
        </p:nvSpPr>
        <p:spPr>
          <a:xfrm>
            <a:off x="4929913" y="206375"/>
            <a:ext cx="780898" cy="433388"/>
          </a:xfrm>
          <a:prstGeom prst="rect">
            <a:avLst/>
          </a:prstGeom>
        </p:spPr>
        <p:txBody>
          <a:bodyPr>
            <a:noAutofit/>
          </a:bodyPr>
          <a:lstStyle>
            <a:lvl1pPr marL="0" indent="0" algn="r">
              <a:buNone/>
              <a:defRPr sz="1000" b="1" baseline="0"/>
            </a:lvl1pPr>
          </a:lstStyle>
          <a:p>
            <a:pPr lvl="0"/>
            <a:r>
              <a:rPr lang="en-US" dirty="0"/>
              <a:t>Chair: </a:t>
            </a:r>
          </a:p>
          <a:p>
            <a:pPr lvl="0"/>
            <a:r>
              <a:rPr lang="en-US" dirty="0"/>
              <a:t>Vice Chair:</a:t>
            </a:r>
          </a:p>
        </p:txBody>
      </p:sp>
      <p:sp>
        <p:nvSpPr>
          <p:cNvPr id="29" name="Text Placeholder 15"/>
          <p:cNvSpPr>
            <a:spLocks noGrp="1"/>
          </p:cNvSpPr>
          <p:nvPr>
            <p:ph type="body" sz="quarter" idx="16" hasCustomPrompt="1"/>
          </p:nvPr>
        </p:nvSpPr>
        <p:spPr>
          <a:xfrm>
            <a:off x="5789690" y="634891"/>
            <a:ext cx="1404038" cy="432618"/>
          </a:xfrm>
          <a:prstGeom prst="rect">
            <a:avLst/>
          </a:prstGeom>
        </p:spPr>
        <p:txBody>
          <a:bodyPr>
            <a:normAutofit/>
          </a:bodyPr>
          <a:lstStyle>
            <a:lvl1pPr marL="0" indent="0">
              <a:buNone/>
              <a:defRPr sz="900"/>
            </a:lvl1pPr>
          </a:lstStyle>
          <a:p>
            <a:pPr lvl="0"/>
            <a:r>
              <a:rPr lang="en-US" dirty="0"/>
              <a:t>Enter names here</a:t>
            </a:r>
          </a:p>
        </p:txBody>
      </p:sp>
      <p:sp>
        <p:nvSpPr>
          <p:cNvPr id="30" name="Text Placeholder 17"/>
          <p:cNvSpPr>
            <a:spLocks noGrp="1"/>
          </p:cNvSpPr>
          <p:nvPr>
            <p:ph type="body" sz="quarter" idx="17" hasCustomPrompt="1"/>
          </p:nvPr>
        </p:nvSpPr>
        <p:spPr>
          <a:xfrm>
            <a:off x="4929913" y="634890"/>
            <a:ext cx="780899" cy="433388"/>
          </a:xfrm>
          <a:prstGeom prst="rect">
            <a:avLst/>
          </a:prstGeom>
        </p:spPr>
        <p:txBody>
          <a:bodyPr>
            <a:noAutofit/>
          </a:bodyPr>
          <a:lstStyle>
            <a:lvl1pPr marL="0" indent="0" algn="r">
              <a:buNone/>
              <a:defRPr sz="1000" b="1" baseline="0"/>
            </a:lvl1pPr>
          </a:lstStyle>
          <a:p>
            <a:pPr lvl="0"/>
            <a:r>
              <a:rPr lang="en-US" dirty="0"/>
              <a:t>Members:</a:t>
            </a:r>
          </a:p>
        </p:txBody>
      </p:sp>
      <p:sp>
        <p:nvSpPr>
          <p:cNvPr id="31" name="Text Placeholder 15"/>
          <p:cNvSpPr>
            <a:spLocks noGrp="1"/>
          </p:cNvSpPr>
          <p:nvPr>
            <p:ph type="body" sz="quarter" idx="18" hasCustomPrompt="1"/>
          </p:nvPr>
        </p:nvSpPr>
        <p:spPr>
          <a:xfrm>
            <a:off x="7193728" y="629511"/>
            <a:ext cx="1485464" cy="432618"/>
          </a:xfrm>
          <a:prstGeom prst="rect">
            <a:avLst/>
          </a:prstGeom>
        </p:spPr>
        <p:txBody>
          <a:bodyPr>
            <a:normAutofit/>
          </a:bodyPr>
          <a:lstStyle>
            <a:lvl1pPr marL="0" indent="0">
              <a:buNone/>
              <a:defRPr sz="900"/>
            </a:lvl1pPr>
          </a:lstStyle>
          <a:p>
            <a:pPr lvl="0"/>
            <a:r>
              <a:rPr lang="en-US" dirty="0"/>
              <a:t>Enter names here</a:t>
            </a:r>
          </a:p>
        </p:txBody>
      </p:sp>
      <p:sp>
        <p:nvSpPr>
          <p:cNvPr id="34" name="Footer Placeholder 33"/>
          <p:cNvSpPr>
            <a:spLocks noGrp="1"/>
          </p:cNvSpPr>
          <p:nvPr>
            <p:ph type="ftr" sz="quarter" idx="19"/>
          </p:nvPr>
        </p:nvSpPr>
        <p:spPr/>
        <p:txBody>
          <a:bodyPr/>
          <a:lstStyle/>
          <a:p>
            <a:r>
              <a:rPr lang="en-US"/>
              <a:t>www.csapsociety.bc.ca | ©Copyright 2014. Society of Contaminated Sites Approved Professionals of British Columbia.</a:t>
            </a:r>
            <a:endParaRPr lang="en-US" dirty="0"/>
          </a:p>
        </p:txBody>
      </p:sp>
      <p:sp>
        <p:nvSpPr>
          <p:cNvPr id="14" name="Rectangle 13"/>
          <p:cNvSpPr/>
          <p:nvPr userDrawn="1"/>
        </p:nvSpPr>
        <p:spPr>
          <a:xfrm>
            <a:off x="0" y="-23667"/>
            <a:ext cx="205084" cy="1451540"/>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8" name="Straight Connector 7"/>
          <p:cNvCxnSpPr/>
          <p:nvPr userDrawn="1"/>
        </p:nvCxnSpPr>
        <p:spPr>
          <a:xfrm>
            <a:off x="4843145" y="114429"/>
            <a:ext cx="3843655" cy="0"/>
          </a:xfrm>
          <a:prstGeom prst="line">
            <a:avLst/>
          </a:prstGeom>
          <a:ln w="127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878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4" name="Picture 3" descr="green-fade-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825067" y="109781"/>
            <a:ext cx="4072437" cy="1105094"/>
          </a:xfrm>
          <a:prstGeom prst="rect">
            <a:avLst/>
          </a:prstGeom>
        </p:spPr>
      </p:pic>
      <p:sp>
        <p:nvSpPr>
          <p:cNvPr id="2" name="Title 1"/>
          <p:cNvSpPr>
            <a:spLocks noGrp="1"/>
          </p:cNvSpPr>
          <p:nvPr>
            <p:ph type="title" hasCustomPrompt="1"/>
          </p:nvPr>
        </p:nvSpPr>
        <p:spPr>
          <a:xfrm>
            <a:off x="457200" y="205979"/>
            <a:ext cx="4385945" cy="857250"/>
          </a:xfrm>
          <a:prstGeom prst="rect">
            <a:avLst/>
          </a:prstGeom>
        </p:spPr>
        <p:txBody>
          <a:bodyPr>
            <a:noAutofit/>
          </a:bodyPr>
          <a:lstStyle>
            <a:lvl1pPr algn="l">
              <a:defRPr sz="4000" baseline="0">
                <a:solidFill>
                  <a:schemeClr val="tx1"/>
                </a:solidFill>
              </a:defRPr>
            </a:lvl1pPr>
          </a:lstStyle>
          <a:p>
            <a:r>
              <a:rPr lang="en-US" dirty="0"/>
              <a:t>SECTION TITLE</a:t>
            </a:r>
          </a:p>
        </p:txBody>
      </p:sp>
      <p:sp>
        <p:nvSpPr>
          <p:cNvPr id="8" name="Content Placeholder 7"/>
          <p:cNvSpPr>
            <a:spLocks noGrp="1"/>
          </p:cNvSpPr>
          <p:nvPr>
            <p:ph sz="quarter" idx="13"/>
          </p:nvPr>
        </p:nvSpPr>
        <p:spPr>
          <a:xfrm>
            <a:off x="457200" y="1190625"/>
            <a:ext cx="8229600" cy="335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8834402" y="-23667"/>
            <a:ext cx="386505" cy="347108"/>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Footer Placeholder 2"/>
          <p:cNvSpPr>
            <a:spLocks noGrp="1"/>
          </p:cNvSpPr>
          <p:nvPr>
            <p:ph type="ftr" sz="quarter" idx="19"/>
          </p:nvPr>
        </p:nvSpPr>
        <p:spPr/>
        <p:txBody>
          <a:bodyPr/>
          <a:lstStyle/>
          <a:p>
            <a:r>
              <a:rPr lang="en-US"/>
              <a:t>www.csapsociety.bc.ca | ©Copyright 2014. Society of Contaminated Sites Approved Professionals of British Columbia.</a:t>
            </a:r>
            <a:endParaRPr lang="en-US" dirty="0"/>
          </a:p>
        </p:txBody>
      </p:sp>
      <p:sp>
        <p:nvSpPr>
          <p:cNvPr id="15" name="Rectangle 14"/>
          <p:cNvSpPr/>
          <p:nvPr userDrawn="1"/>
        </p:nvSpPr>
        <p:spPr>
          <a:xfrm>
            <a:off x="0" y="-23667"/>
            <a:ext cx="205084" cy="1451540"/>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 Placeholder 15"/>
          <p:cNvSpPr>
            <a:spLocks noGrp="1"/>
          </p:cNvSpPr>
          <p:nvPr>
            <p:ph type="body" sz="quarter" idx="14" hasCustomPrompt="1"/>
          </p:nvPr>
        </p:nvSpPr>
        <p:spPr>
          <a:xfrm>
            <a:off x="5718696" y="206376"/>
            <a:ext cx="2889503" cy="432618"/>
          </a:xfrm>
          <a:prstGeom prst="rect">
            <a:avLst/>
          </a:prstGeom>
        </p:spPr>
        <p:txBody>
          <a:bodyPr>
            <a:normAutofit/>
          </a:bodyPr>
          <a:lstStyle>
            <a:lvl1pPr marL="0" indent="0">
              <a:buNone/>
              <a:defRPr sz="1000" baseline="0"/>
            </a:lvl1pPr>
          </a:lstStyle>
          <a:p>
            <a:pPr lvl="0"/>
            <a:r>
              <a:rPr lang="en-US" dirty="0"/>
              <a:t>Enter in names here.</a:t>
            </a:r>
          </a:p>
        </p:txBody>
      </p:sp>
      <p:sp>
        <p:nvSpPr>
          <p:cNvPr id="21" name="Text Placeholder 17"/>
          <p:cNvSpPr>
            <a:spLocks noGrp="1"/>
          </p:cNvSpPr>
          <p:nvPr>
            <p:ph type="body" sz="quarter" idx="15" hasCustomPrompt="1"/>
          </p:nvPr>
        </p:nvSpPr>
        <p:spPr>
          <a:xfrm>
            <a:off x="4858921" y="206375"/>
            <a:ext cx="780898" cy="433388"/>
          </a:xfrm>
          <a:prstGeom prst="rect">
            <a:avLst/>
          </a:prstGeom>
        </p:spPr>
        <p:txBody>
          <a:bodyPr>
            <a:noAutofit/>
          </a:bodyPr>
          <a:lstStyle>
            <a:lvl1pPr marL="0" indent="0" algn="r">
              <a:buNone/>
              <a:defRPr sz="1000" b="1" baseline="0"/>
            </a:lvl1pPr>
          </a:lstStyle>
          <a:p>
            <a:pPr lvl="0"/>
            <a:r>
              <a:rPr lang="en-US" dirty="0"/>
              <a:t>Chair: </a:t>
            </a:r>
          </a:p>
          <a:p>
            <a:pPr lvl="0"/>
            <a:r>
              <a:rPr lang="en-US" dirty="0"/>
              <a:t>Vice Chair:</a:t>
            </a:r>
          </a:p>
        </p:txBody>
      </p:sp>
      <p:sp>
        <p:nvSpPr>
          <p:cNvPr id="22" name="Text Placeholder 15"/>
          <p:cNvSpPr>
            <a:spLocks noGrp="1"/>
          </p:cNvSpPr>
          <p:nvPr>
            <p:ph type="body" sz="quarter" idx="16" hasCustomPrompt="1"/>
          </p:nvPr>
        </p:nvSpPr>
        <p:spPr>
          <a:xfrm>
            <a:off x="5718698" y="634891"/>
            <a:ext cx="1404038" cy="432618"/>
          </a:xfrm>
          <a:prstGeom prst="rect">
            <a:avLst/>
          </a:prstGeom>
        </p:spPr>
        <p:txBody>
          <a:bodyPr>
            <a:normAutofit/>
          </a:bodyPr>
          <a:lstStyle>
            <a:lvl1pPr marL="0" indent="0">
              <a:buNone/>
              <a:defRPr sz="900"/>
            </a:lvl1pPr>
          </a:lstStyle>
          <a:p>
            <a:pPr lvl="0"/>
            <a:r>
              <a:rPr lang="en-US" dirty="0"/>
              <a:t>Enter names here</a:t>
            </a:r>
          </a:p>
        </p:txBody>
      </p:sp>
      <p:sp>
        <p:nvSpPr>
          <p:cNvPr id="25" name="Text Placeholder 17"/>
          <p:cNvSpPr>
            <a:spLocks noGrp="1"/>
          </p:cNvSpPr>
          <p:nvPr>
            <p:ph type="body" sz="quarter" idx="17" hasCustomPrompt="1"/>
          </p:nvPr>
        </p:nvSpPr>
        <p:spPr>
          <a:xfrm>
            <a:off x="4858921" y="634890"/>
            <a:ext cx="780899" cy="433388"/>
          </a:xfrm>
          <a:prstGeom prst="rect">
            <a:avLst/>
          </a:prstGeom>
        </p:spPr>
        <p:txBody>
          <a:bodyPr>
            <a:noAutofit/>
          </a:bodyPr>
          <a:lstStyle>
            <a:lvl1pPr marL="0" indent="0" algn="r">
              <a:buNone/>
              <a:defRPr sz="1000" b="1" baseline="0"/>
            </a:lvl1pPr>
          </a:lstStyle>
          <a:p>
            <a:pPr lvl="0"/>
            <a:r>
              <a:rPr lang="en-US" dirty="0"/>
              <a:t>Members:</a:t>
            </a:r>
          </a:p>
        </p:txBody>
      </p:sp>
      <p:sp>
        <p:nvSpPr>
          <p:cNvPr id="26" name="Text Placeholder 15"/>
          <p:cNvSpPr>
            <a:spLocks noGrp="1"/>
          </p:cNvSpPr>
          <p:nvPr>
            <p:ph type="body" sz="quarter" idx="18" hasCustomPrompt="1"/>
          </p:nvPr>
        </p:nvSpPr>
        <p:spPr>
          <a:xfrm>
            <a:off x="7122736" y="629511"/>
            <a:ext cx="1485464" cy="432618"/>
          </a:xfrm>
          <a:prstGeom prst="rect">
            <a:avLst/>
          </a:prstGeom>
        </p:spPr>
        <p:txBody>
          <a:bodyPr>
            <a:normAutofit/>
          </a:bodyPr>
          <a:lstStyle>
            <a:lvl1pPr marL="0" indent="0">
              <a:buNone/>
              <a:defRPr sz="900"/>
            </a:lvl1pPr>
          </a:lstStyle>
          <a:p>
            <a:pPr lvl="0"/>
            <a:r>
              <a:rPr lang="en-US" dirty="0"/>
              <a:t>Enter names here</a:t>
            </a:r>
          </a:p>
        </p:txBody>
      </p:sp>
      <p:cxnSp>
        <p:nvCxnSpPr>
          <p:cNvPr id="27" name="Straight Connector 26"/>
          <p:cNvCxnSpPr/>
          <p:nvPr userDrawn="1"/>
        </p:nvCxnSpPr>
        <p:spPr>
          <a:xfrm flipV="1">
            <a:off x="4843145" y="109781"/>
            <a:ext cx="3912378" cy="4648"/>
          </a:xfrm>
          <a:prstGeom prst="line">
            <a:avLst/>
          </a:prstGeom>
          <a:ln w="12700" cmpd="sng">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052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pic>
        <p:nvPicPr>
          <p:cNvPr id="2" name="Picture 1" descr="red-fade-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851034" y="90513"/>
            <a:ext cx="3983368" cy="1100112"/>
          </a:xfrm>
          <a:prstGeom prst="rect">
            <a:avLst/>
          </a:prstGeom>
        </p:spPr>
      </p:pic>
      <p:sp>
        <p:nvSpPr>
          <p:cNvPr id="9" name="Title 1"/>
          <p:cNvSpPr>
            <a:spLocks noGrp="1"/>
          </p:cNvSpPr>
          <p:nvPr>
            <p:ph type="title" hasCustomPrompt="1"/>
          </p:nvPr>
        </p:nvSpPr>
        <p:spPr>
          <a:xfrm>
            <a:off x="331290" y="205979"/>
            <a:ext cx="4686102" cy="857250"/>
          </a:xfrm>
          <a:prstGeom prst="rect">
            <a:avLst/>
          </a:prstGeom>
        </p:spPr>
        <p:txBody>
          <a:bodyPr>
            <a:noAutofit/>
          </a:bodyPr>
          <a:lstStyle>
            <a:lvl1pPr algn="l">
              <a:defRPr sz="4000" baseline="0">
                <a:solidFill>
                  <a:schemeClr val="tx1"/>
                </a:solidFill>
              </a:defRPr>
            </a:lvl1pPr>
          </a:lstStyle>
          <a:p>
            <a:r>
              <a:rPr lang="en-US" dirty="0"/>
              <a:t>SECTION TITLE</a:t>
            </a:r>
          </a:p>
        </p:txBody>
      </p:sp>
      <p:sp>
        <p:nvSpPr>
          <p:cNvPr id="10" name="Content Placeholder 7"/>
          <p:cNvSpPr>
            <a:spLocks noGrp="1"/>
          </p:cNvSpPr>
          <p:nvPr>
            <p:ph sz="quarter" idx="13"/>
          </p:nvPr>
        </p:nvSpPr>
        <p:spPr>
          <a:xfrm>
            <a:off x="457200" y="1190625"/>
            <a:ext cx="8229600" cy="3352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8834402" y="-23667"/>
            <a:ext cx="386505" cy="347108"/>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Footer Placeholder 23"/>
          <p:cNvSpPr>
            <a:spLocks noGrp="1"/>
          </p:cNvSpPr>
          <p:nvPr>
            <p:ph type="ftr" sz="quarter" idx="19"/>
          </p:nvPr>
        </p:nvSpPr>
        <p:spPr/>
        <p:txBody>
          <a:bodyPr/>
          <a:lstStyle/>
          <a:p>
            <a:r>
              <a:rPr lang="en-US"/>
              <a:t>www.csapsociety.bc.ca | ©Copyright 2014. Society of Contaminated Sites Approved Professionals of British Columbia.</a:t>
            </a:r>
            <a:endParaRPr lang="en-US" dirty="0"/>
          </a:p>
        </p:txBody>
      </p:sp>
      <p:sp>
        <p:nvSpPr>
          <p:cNvPr id="14" name="Rectangle 13"/>
          <p:cNvSpPr/>
          <p:nvPr userDrawn="1"/>
        </p:nvSpPr>
        <p:spPr>
          <a:xfrm>
            <a:off x="0" y="-23667"/>
            <a:ext cx="205084" cy="1451540"/>
          </a:xfrm>
          <a:prstGeom prst="rect">
            <a:avLst/>
          </a:prstGeom>
          <a:solidFill>
            <a:schemeClr val="accent3"/>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Text Placeholder 15"/>
          <p:cNvSpPr>
            <a:spLocks noGrp="1"/>
          </p:cNvSpPr>
          <p:nvPr>
            <p:ph type="body" sz="quarter" idx="14" hasCustomPrompt="1"/>
          </p:nvPr>
        </p:nvSpPr>
        <p:spPr>
          <a:xfrm>
            <a:off x="5789688" y="206376"/>
            <a:ext cx="2889503" cy="432618"/>
          </a:xfrm>
          <a:prstGeom prst="rect">
            <a:avLst/>
          </a:prstGeom>
        </p:spPr>
        <p:txBody>
          <a:bodyPr>
            <a:normAutofit/>
          </a:bodyPr>
          <a:lstStyle>
            <a:lvl1pPr marL="0" indent="0">
              <a:buNone/>
              <a:defRPr sz="1000" baseline="0"/>
            </a:lvl1pPr>
          </a:lstStyle>
          <a:p>
            <a:pPr lvl="0"/>
            <a:r>
              <a:rPr lang="en-US" dirty="0"/>
              <a:t>Enter in names here.</a:t>
            </a:r>
          </a:p>
        </p:txBody>
      </p:sp>
      <p:sp>
        <p:nvSpPr>
          <p:cNvPr id="22" name="Text Placeholder 17"/>
          <p:cNvSpPr>
            <a:spLocks noGrp="1"/>
          </p:cNvSpPr>
          <p:nvPr>
            <p:ph type="body" sz="quarter" idx="15" hasCustomPrompt="1"/>
          </p:nvPr>
        </p:nvSpPr>
        <p:spPr>
          <a:xfrm>
            <a:off x="4929913" y="206375"/>
            <a:ext cx="780898" cy="433388"/>
          </a:xfrm>
          <a:prstGeom prst="rect">
            <a:avLst/>
          </a:prstGeom>
        </p:spPr>
        <p:txBody>
          <a:bodyPr>
            <a:noAutofit/>
          </a:bodyPr>
          <a:lstStyle>
            <a:lvl1pPr marL="0" indent="0" algn="r">
              <a:buNone/>
              <a:defRPr sz="1000" b="1" baseline="0"/>
            </a:lvl1pPr>
          </a:lstStyle>
          <a:p>
            <a:pPr lvl="0"/>
            <a:r>
              <a:rPr lang="en-US" dirty="0"/>
              <a:t>Chair: </a:t>
            </a:r>
          </a:p>
          <a:p>
            <a:pPr lvl="0"/>
            <a:r>
              <a:rPr lang="en-US" dirty="0"/>
              <a:t>Vice Chair:</a:t>
            </a:r>
          </a:p>
        </p:txBody>
      </p:sp>
      <p:sp>
        <p:nvSpPr>
          <p:cNvPr id="23" name="Text Placeholder 15"/>
          <p:cNvSpPr>
            <a:spLocks noGrp="1"/>
          </p:cNvSpPr>
          <p:nvPr>
            <p:ph type="body" sz="quarter" idx="16" hasCustomPrompt="1"/>
          </p:nvPr>
        </p:nvSpPr>
        <p:spPr>
          <a:xfrm>
            <a:off x="5789690" y="634891"/>
            <a:ext cx="1404038" cy="432618"/>
          </a:xfrm>
          <a:prstGeom prst="rect">
            <a:avLst/>
          </a:prstGeom>
        </p:spPr>
        <p:txBody>
          <a:bodyPr>
            <a:normAutofit/>
          </a:bodyPr>
          <a:lstStyle>
            <a:lvl1pPr marL="0" indent="0">
              <a:buNone/>
              <a:defRPr sz="900"/>
            </a:lvl1pPr>
          </a:lstStyle>
          <a:p>
            <a:pPr lvl="0"/>
            <a:r>
              <a:rPr lang="en-US" dirty="0"/>
              <a:t>Enter names here</a:t>
            </a:r>
          </a:p>
        </p:txBody>
      </p:sp>
      <p:sp>
        <p:nvSpPr>
          <p:cNvPr id="25" name="Text Placeholder 17"/>
          <p:cNvSpPr>
            <a:spLocks noGrp="1"/>
          </p:cNvSpPr>
          <p:nvPr>
            <p:ph type="body" sz="quarter" idx="17" hasCustomPrompt="1"/>
          </p:nvPr>
        </p:nvSpPr>
        <p:spPr>
          <a:xfrm>
            <a:off x="4929913" y="634890"/>
            <a:ext cx="780899" cy="433388"/>
          </a:xfrm>
          <a:prstGeom prst="rect">
            <a:avLst/>
          </a:prstGeom>
        </p:spPr>
        <p:txBody>
          <a:bodyPr>
            <a:noAutofit/>
          </a:bodyPr>
          <a:lstStyle>
            <a:lvl1pPr marL="0" indent="0" algn="r">
              <a:buNone/>
              <a:defRPr sz="1000" b="1" baseline="0"/>
            </a:lvl1pPr>
          </a:lstStyle>
          <a:p>
            <a:pPr lvl="0"/>
            <a:r>
              <a:rPr lang="en-US" dirty="0"/>
              <a:t>Members:</a:t>
            </a:r>
          </a:p>
        </p:txBody>
      </p:sp>
      <p:sp>
        <p:nvSpPr>
          <p:cNvPr id="26" name="Text Placeholder 15"/>
          <p:cNvSpPr>
            <a:spLocks noGrp="1"/>
          </p:cNvSpPr>
          <p:nvPr>
            <p:ph type="body" sz="quarter" idx="18" hasCustomPrompt="1"/>
          </p:nvPr>
        </p:nvSpPr>
        <p:spPr>
          <a:xfrm>
            <a:off x="7193728" y="629511"/>
            <a:ext cx="1485464" cy="432618"/>
          </a:xfrm>
          <a:prstGeom prst="rect">
            <a:avLst/>
          </a:prstGeom>
        </p:spPr>
        <p:txBody>
          <a:bodyPr>
            <a:normAutofit/>
          </a:bodyPr>
          <a:lstStyle>
            <a:lvl1pPr marL="0" indent="0">
              <a:buNone/>
              <a:defRPr sz="900"/>
            </a:lvl1pPr>
          </a:lstStyle>
          <a:p>
            <a:pPr lvl="0"/>
            <a:r>
              <a:rPr lang="en-US" dirty="0"/>
              <a:t>Enter names here</a:t>
            </a:r>
          </a:p>
        </p:txBody>
      </p:sp>
      <p:cxnSp>
        <p:nvCxnSpPr>
          <p:cNvPr id="27" name="Straight Connector 26"/>
          <p:cNvCxnSpPr/>
          <p:nvPr userDrawn="1"/>
        </p:nvCxnSpPr>
        <p:spPr>
          <a:xfrm>
            <a:off x="4843145" y="114429"/>
            <a:ext cx="3904490" cy="0"/>
          </a:xfrm>
          <a:prstGeom prst="line">
            <a:avLst/>
          </a:prstGeom>
          <a:ln w="1270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130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38200" y="1371600"/>
            <a:ext cx="7772400" cy="571500"/>
          </a:xfrm>
        </p:spPr>
        <p:txBody>
          <a:bodyPr>
            <a:normAutofit/>
          </a:bodyPr>
          <a:lstStyle>
            <a:lvl1pPr algn="r">
              <a:defRPr sz="2700">
                <a:solidFill>
                  <a:srgbClr val="059AC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267200" y="1943100"/>
            <a:ext cx="4343400" cy="800100"/>
          </a:xfrm>
        </p:spPr>
        <p:txBody>
          <a:bodyPr>
            <a:normAutofit/>
          </a:bodyPr>
          <a:lstStyle>
            <a:lvl1pPr marL="0" indent="0" algn="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609600" y="4891088"/>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1431553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278"/>
            <a:ext cx="8229600" cy="708422"/>
          </a:xfrm>
        </p:spPr>
        <p:txBody>
          <a:body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5" name="Text Placeholder 2"/>
          <p:cNvSpPr>
            <a:spLocks noGrp="1"/>
          </p:cNvSpPr>
          <p:nvPr>
            <p:ph idx="1"/>
          </p:nvPr>
        </p:nvSpPr>
        <p:spPr>
          <a:xfrm>
            <a:off x="381000" y="1143001"/>
            <a:ext cx="8229600" cy="3280172"/>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566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066411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62000" y="1828801"/>
            <a:ext cx="7772400" cy="514350"/>
          </a:xfrm>
        </p:spPr>
        <p:txBody>
          <a:bodyPr anchor="t">
            <a:normAutofit/>
          </a:bodyPr>
          <a:lstStyle>
            <a:lvl1pPr algn="ctr">
              <a:defRPr sz="24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62000" y="2228850"/>
            <a:ext cx="7772400" cy="342900"/>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425068"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3758815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474007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UEL LOGO TEMPLAT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9" name="Title 1"/>
          <p:cNvSpPr>
            <a:spLocks noGrp="1"/>
          </p:cNvSpPr>
          <p:nvPr>
            <p:ph type="title" hasCustomPrompt="1"/>
          </p:nvPr>
        </p:nvSpPr>
        <p:spPr>
          <a:xfrm>
            <a:off x="381000" y="320278"/>
            <a:ext cx="8229600" cy="708422"/>
          </a:xfrm>
        </p:spPr>
        <p:txBody>
          <a:bodyPr/>
          <a:lstStyle>
            <a:lvl1pPr>
              <a:defRPr baseline="0"/>
            </a:lvl1pPr>
          </a:lstStyle>
          <a:p>
            <a:r>
              <a:rPr lang="en-US" dirty="0"/>
              <a:t>DUEL LOGO TEMPLATE</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4457700"/>
            <a:ext cx="1219200" cy="579120"/>
          </a:xfrm>
          <a:prstGeom prst="rect">
            <a:avLst/>
          </a:prstGeom>
        </p:spPr>
      </p:pic>
      <p:sp>
        <p:nvSpPr>
          <p:cNvPr id="10" name="Content Placeholder 2"/>
          <p:cNvSpPr>
            <a:spLocks noGrp="1"/>
          </p:cNvSpPr>
          <p:nvPr>
            <p:ph idx="1" hasCustomPrompt="1"/>
          </p:nvPr>
        </p:nvSpPr>
        <p:spPr>
          <a:xfrm>
            <a:off x="381000" y="1085851"/>
            <a:ext cx="8229600" cy="3337322"/>
          </a:xfrm>
        </p:spPr>
        <p:txBody>
          <a:bodyPr/>
          <a:lstStyle>
            <a:lvl1pPr>
              <a:spcBef>
                <a:spcPts val="675"/>
              </a:spcBef>
              <a:defRPr baseline="0"/>
            </a:lvl1pPr>
            <a:lvl2pPr>
              <a:defRPr baseline="0"/>
            </a:lvl2pPr>
            <a:lvl3pPr>
              <a:defRPr baseline="0"/>
            </a:lvl3pPr>
          </a:lstStyle>
          <a:p>
            <a:pPr lvl="0"/>
            <a:r>
              <a:rPr lang="en-US" dirty="0"/>
              <a:t>Add multiple  logos for joint branded presentations by</a:t>
            </a:r>
          </a:p>
          <a:p>
            <a:pPr lvl="1"/>
            <a:r>
              <a:rPr lang="en-US" dirty="0"/>
              <a:t>Replacing sample logo below next to the SLR logo</a:t>
            </a:r>
          </a:p>
          <a:p>
            <a:pPr lvl="2"/>
            <a:r>
              <a:rPr lang="en-US" dirty="0"/>
              <a:t>Click on sample logo and press delete</a:t>
            </a:r>
          </a:p>
          <a:p>
            <a:pPr lvl="2"/>
            <a:r>
              <a:rPr lang="en-US" dirty="0"/>
              <a:t>Insert new logo via Insert &gt; Picture &gt; Select correct image file</a:t>
            </a:r>
          </a:p>
          <a:p>
            <a:pPr lvl="2"/>
            <a:r>
              <a:rPr lang="en-US" dirty="0"/>
              <a:t>Resize logo to fit to the left of SLR logo</a:t>
            </a:r>
          </a:p>
          <a:p>
            <a:pPr lvl="2"/>
            <a:r>
              <a:rPr lang="en-US" dirty="0"/>
              <a:t>Keep height and size spacing consistent</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801" y="4500120"/>
            <a:ext cx="1219200" cy="449070"/>
          </a:xfrm>
          <a:prstGeom prst="rect">
            <a:avLst/>
          </a:prstGeom>
        </p:spPr>
      </p:pic>
    </p:spTree>
    <p:extLst>
      <p:ext uri="{BB962C8B-B14F-4D97-AF65-F5344CB8AC3E}">
        <p14:creationId xmlns:p14="http://schemas.microsoft.com/office/powerpoint/2010/main" val="2849305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DUCTION TEMPLA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grpSp>
        <p:nvGrpSpPr>
          <p:cNvPr id="5" name="Group 4"/>
          <p:cNvGrpSpPr/>
          <p:nvPr userDrawn="1"/>
        </p:nvGrpSpPr>
        <p:grpSpPr>
          <a:xfrm>
            <a:off x="3033308" y="1213667"/>
            <a:ext cx="2848780" cy="2265339"/>
            <a:chOff x="3048000" y="1676400"/>
            <a:chExt cx="2848780" cy="3020452"/>
          </a:xfrm>
        </p:grpSpPr>
        <p:grpSp>
          <p:nvGrpSpPr>
            <p:cNvPr id="6" name="Group 5"/>
            <p:cNvGrpSpPr/>
            <p:nvPr/>
          </p:nvGrpSpPr>
          <p:grpSpPr>
            <a:xfrm>
              <a:off x="3186412" y="1676400"/>
              <a:ext cx="2604787" cy="2563252"/>
              <a:chOff x="3269607" y="2389748"/>
              <a:chExt cx="2604787" cy="2563252"/>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9" name="Oval 8"/>
              <p:cNvSpPr>
                <a:spLocks noChangeAspect="1"/>
              </p:cNvSpPr>
              <p:nvPr/>
            </p:nvSpPr>
            <p:spPr>
              <a:xfrm>
                <a:off x="3762375" y="2802943"/>
                <a:ext cx="1692000" cy="1692000"/>
              </a:xfrm>
              <a:prstGeom prst="ellipse">
                <a:avLst/>
              </a:prstGeom>
              <a:noFill/>
              <a:ln w="15875">
                <a:solidFill>
                  <a:srgbClr val="32A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grpSp>
        <p:sp>
          <p:nvSpPr>
            <p:cNvPr id="7" name="Rectangle 6"/>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0" name="Slide Number Placeholder 1"/>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sp>
        <p:nvSpPr>
          <p:cNvPr id="11" name="Title 1"/>
          <p:cNvSpPr txBox="1">
            <a:spLocks/>
          </p:cNvSpPr>
          <p:nvPr userDrawn="1"/>
        </p:nvSpPr>
        <p:spPr>
          <a:xfrm>
            <a:off x="381000" y="777478"/>
            <a:ext cx="8229600" cy="70842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2550" dirty="0"/>
              <a:t>WELCOME SLIDE INSTRUCTIONS</a:t>
            </a:r>
          </a:p>
        </p:txBody>
      </p:sp>
      <p:sp>
        <p:nvSpPr>
          <p:cNvPr id="12" name="Rectangle 11"/>
          <p:cNvSpPr/>
          <p:nvPr userDrawn="1"/>
        </p:nvSpPr>
        <p:spPr>
          <a:xfrm rot="10800000" flipV="1">
            <a:off x="3543299" y="1261002"/>
            <a:ext cx="1905000" cy="42863"/>
          </a:xfrm>
          <a:prstGeom prst="rect">
            <a:avLst/>
          </a:prstGeom>
          <a:solidFill>
            <a:srgbClr val="05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3" name="TextBox 12"/>
          <p:cNvSpPr txBox="1"/>
          <p:nvPr userDrawn="1"/>
        </p:nvSpPr>
        <p:spPr>
          <a:xfrm>
            <a:off x="1676400" y="2717980"/>
            <a:ext cx="5791200" cy="992579"/>
          </a:xfrm>
          <a:prstGeom prst="rect">
            <a:avLst/>
          </a:prstGeom>
          <a:noFill/>
        </p:spPr>
        <p:txBody>
          <a:bodyPr wrap="square" rtlCol="0">
            <a:spAutoFit/>
          </a:bodyPr>
          <a:lstStyle/>
          <a:p>
            <a:pPr algn="ctr" defTabSz="685800"/>
            <a:r>
              <a:rPr lang="en-GB" sz="1050" dirty="0">
                <a:solidFill>
                  <a:srgbClr val="595959"/>
                </a:solidFill>
              </a:rPr>
              <a:t> </a:t>
            </a:r>
          </a:p>
          <a:p>
            <a:pPr algn="ctr" defTabSz="685800"/>
            <a:r>
              <a:rPr lang="en-GB" sz="1200" b="1" dirty="0">
                <a:solidFill>
                  <a:srgbClr val="059AC4"/>
                </a:solidFill>
              </a:rPr>
              <a:t>Name of Presenter</a:t>
            </a:r>
          </a:p>
          <a:p>
            <a:pPr algn="ctr" defTabSz="685800"/>
            <a:r>
              <a:rPr lang="en-GB" sz="1200" b="1" dirty="0">
                <a:solidFill>
                  <a:srgbClr val="059AC4"/>
                </a:solidFill>
              </a:rPr>
              <a:t>Title of Presenter – SLR Consulting</a:t>
            </a:r>
            <a:endParaRPr lang="en-GB" sz="1200" b="1" dirty="0">
              <a:solidFill>
                <a:srgbClr val="595959">
                  <a:lumMod val="75000"/>
                  <a:lumOff val="25000"/>
                </a:srgbClr>
              </a:solidFill>
            </a:endParaRPr>
          </a:p>
          <a:p>
            <a:pPr algn="ctr" defTabSz="685800">
              <a:spcBef>
                <a:spcPts val="900"/>
              </a:spcBef>
            </a:pPr>
            <a:r>
              <a:rPr lang="en-GB" sz="825" dirty="0">
                <a:solidFill>
                  <a:srgbClr val="595959"/>
                </a:solidFill>
              </a:rPr>
              <a:t>To put a portrait image into the circle above insert picture , then scale the image so it is the same width as the outside of the circle and align vertically. Send the image to the back of the slide by clicking on Format &gt; Send to back.</a:t>
            </a:r>
            <a:endParaRPr lang="en-GB" sz="1050" dirty="0">
              <a:solidFill>
                <a:srgbClr val="595959"/>
              </a:solidFill>
            </a:endParaRPr>
          </a:p>
        </p:txBody>
      </p:sp>
    </p:spTree>
    <p:extLst>
      <p:ext uri="{BB962C8B-B14F-4D97-AF65-F5344CB8AC3E}">
        <p14:creationId xmlns:p14="http://schemas.microsoft.com/office/powerpoint/2010/main" val="3111594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SINGLE COLUMN</a:t>
            </a:r>
            <a:endParaRPr lang="en-GB" dirty="0"/>
          </a:p>
        </p:txBody>
      </p:sp>
      <p:sp>
        <p:nvSpPr>
          <p:cNvPr id="7"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Content Placeholder 2"/>
          <p:cNvSpPr>
            <a:spLocks noGrp="1"/>
          </p:cNvSpPr>
          <p:nvPr>
            <p:ph idx="1" hasCustomPrompt="1"/>
          </p:nvPr>
        </p:nvSpPr>
        <p:spPr>
          <a:xfrm>
            <a:off x="990600" y="1828800"/>
            <a:ext cx="7620000" cy="1257300"/>
          </a:xfrm>
        </p:spPr>
        <p:txBody>
          <a:bodyPr/>
          <a:lstStyle>
            <a:lvl1pPr marL="0" indent="0">
              <a:buFontTx/>
              <a:buNone/>
              <a:defRPr sz="1200">
                <a:solidFill>
                  <a:schemeClr val="tx1"/>
                </a:solidFill>
              </a:defRPr>
            </a:lvl1pPr>
            <a:lvl2pPr marL="272654" indent="-272654">
              <a:spcBef>
                <a:spcPts val="450"/>
              </a:spcBef>
              <a:buFont typeface="Arial" panose="020B0604020202020204" pitchFamily="34" charset="0"/>
              <a:buChar char="•"/>
              <a:defRPr sz="1050"/>
            </a:lvl2pPr>
          </a:lstStyle>
          <a:p>
            <a:pPr lvl="0"/>
            <a:r>
              <a:rPr lang="en-US" dirty="0"/>
              <a:t>Select and edit text</a:t>
            </a:r>
          </a:p>
        </p:txBody>
      </p:sp>
      <p:sp>
        <p:nvSpPr>
          <p:cNvPr id="5" name="Content Placeholder 2"/>
          <p:cNvSpPr>
            <a:spLocks noGrp="1"/>
          </p:cNvSpPr>
          <p:nvPr>
            <p:ph idx="13" hasCustomPrompt="1"/>
          </p:nvPr>
        </p:nvSpPr>
        <p:spPr>
          <a:xfrm>
            <a:off x="990600" y="1143000"/>
            <a:ext cx="7620000" cy="571500"/>
          </a:xfrm>
        </p:spPr>
        <p:txBody>
          <a:bodyPr/>
          <a:lstStyle>
            <a:lvl1pPr marL="0" indent="0">
              <a:buFontTx/>
              <a:buNone/>
              <a:defRPr sz="150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and edit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8" name="Content Placeholder 2"/>
          <p:cNvSpPr>
            <a:spLocks noGrp="1"/>
          </p:cNvSpPr>
          <p:nvPr>
            <p:ph idx="14" hasCustomPrompt="1"/>
          </p:nvPr>
        </p:nvSpPr>
        <p:spPr>
          <a:xfrm>
            <a:off x="3352800" y="3279583"/>
            <a:ext cx="5029200" cy="949517"/>
          </a:xfrm>
        </p:spPr>
        <p:txBody>
          <a:bodyPr>
            <a:normAutofit/>
          </a:bodyPr>
          <a:lstStyle>
            <a:lvl1pPr marL="0" indent="0" algn="r">
              <a:lnSpc>
                <a:spcPts val="1800"/>
              </a:lnSpc>
              <a:buFontTx/>
              <a:buNone/>
              <a:defRPr lang="en-GB" sz="1800" b="0" smtClean="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r>
              <a:rPr lang="en-GB" dirty="0"/>
              <a:t>Calibri Light - A client quote or sentence  </a:t>
            </a:r>
            <a:r>
              <a:rPr lang="en-GB" b="1" dirty="0">
                <a:latin typeface="+mj-lt"/>
              </a:rPr>
              <a:t>emphasising a key </a:t>
            </a:r>
            <a:br>
              <a:rPr lang="en-GB" b="1" dirty="0">
                <a:latin typeface="+mj-lt"/>
              </a:rPr>
            </a:br>
            <a:r>
              <a:rPr lang="en-GB" b="1" dirty="0">
                <a:latin typeface="+mj-lt"/>
              </a:rPr>
              <a:t>message </a:t>
            </a:r>
            <a:r>
              <a:rPr lang="en-GB" b="1" dirty="0">
                <a:latin typeface="+mn-lt"/>
              </a:rPr>
              <a:t>Calibri</a:t>
            </a:r>
            <a:r>
              <a:rPr lang="en-GB" dirty="0"/>
              <a:t> </a:t>
            </a:r>
            <a:r>
              <a:rPr lang="en-GB" dirty="0">
                <a:latin typeface="+mn-lt"/>
              </a:rPr>
              <a:t>(</a:t>
            </a:r>
            <a:r>
              <a:rPr lang="en-GB" b="1" dirty="0">
                <a:latin typeface="+mn-lt"/>
              </a:rPr>
              <a:t>body) bold </a:t>
            </a:r>
            <a:r>
              <a:rPr lang="en-GB" sz="1500" dirty="0"/>
              <a:t>”</a:t>
            </a:r>
          </a:p>
        </p:txBody>
      </p:sp>
      <p:sp>
        <p:nvSpPr>
          <p:cNvPr id="9" name="Rectangle 8"/>
          <p:cNvSpPr/>
          <p:nvPr userDrawn="1"/>
        </p:nvSpPr>
        <p:spPr>
          <a:xfrm rot="16200000" flipV="1">
            <a:off x="8105774" y="3686176"/>
            <a:ext cx="971550" cy="1142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1408110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6"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TWO COLUMN</a:t>
            </a:r>
            <a:endParaRPr lang="en-GB" dirty="0"/>
          </a:p>
        </p:txBody>
      </p:sp>
      <p:sp>
        <p:nvSpPr>
          <p:cNvPr id="7" name="Content Placeholder 2"/>
          <p:cNvSpPr>
            <a:spLocks noGrp="1"/>
          </p:cNvSpPr>
          <p:nvPr>
            <p:ph idx="1" hasCustomPrompt="1"/>
          </p:nvPr>
        </p:nvSpPr>
        <p:spPr>
          <a:xfrm>
            <a:off x="473278" y="1828800"/>
            <a:ext cx="3946323" cy="2400301"/>
          </a:xfrm>
        </p:spPr>
        <p:txBody>
          <a:bodyPr>
            <a:normAutofit/>
          </a:bodyPr>
          <a:lstStyle>
            <a:lvl1pPr marL="0" indent="0">
              <a:buFontTx/>
              <a:buNone/>
              <a:defRPr sz="1050" baseline="0">
                <a:solidFill>
                  <a:schemeClr val="tx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
        <p:nvSpPr>
          <p:cNvPr id="9" name="Content Placeholder 2"/>
          <p:cNvSpPr>
            <a:spLocks noGrp="1"/>
          </p:cNvSpPr>
          <p:nvPr>
            <p:ph idx="13" hasCustomPrompt="1"/>
          </p:nvPr>
        </p:nvSpPr>
        <p:spPr>
          <a:xfrm>
            <a:off x="990600" y="1143000"/>
            <a:ext cx="7620000" cy="571500"/>
          </a:xfrm>
        </p:spPr>
        <p:txBody>
          <a:bodyPr/>
          <a:lstStyle>
            <a:lvl1pPr marL="0" indent="0">
              <a:buFontTx/>
              <a:buNone/>
              <a:defRPr sz="1500" baseline="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and edit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13" name="Rectangle 12"/>
          <p:cNvSpPr/>
          <p:nvPr userDrawn="1"/>
        </p:nvSpPr>
        <p:spPr>
          <a:xfrm rot="16200000" flipV="1">
            <a:off x="6105524" y="1685926"/>
            <a:ext cx="1085851" cy="40004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Content Placeholder 2"/>
          <p:cNvSpPr>
            <a:spLocks noGrp="1"/>
          </p:cNvSpPr>
          <p:nvPr>
            <p:ph idx="15" hasCustomPrompt="1"/>
          </p:nvPr>
        </p:nvSpPr>
        <p:spPr>
          <a:xfrm>
            <a:off x="4664277" y="1828800"/>
            <a:ext cx="3946323" cy="1257300"/>
          </a:xfrm>
        </p:spPr>
        <p:txBody>
          <a:bodyPr>
            <a:normAutofit/>
          </a:bodyPr>
          <a:lstStyle>
            <a:lvl1pPr marL="0" indent="0">
              <a:buFontTx/>
              <a:buNone/>
              <a:defRPr sz="1050">
                <a:solidFill>
                  <a:schemeClr val="tx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
        <p:nvSpPr>
          <p:cNvPr id="15" name="Content Placeholder 2"/>
          <p:cNvSpPr>
            <a:spLocks noGrp="1"/>
          </p:cNvSpPr>
          <p:nvPr>
            <p:ph idx="16" hasCustomPrompt="1"/>
          </p:nvPr>
        </p:nvSpPr>
        <p:spPr>
          <a:xfrm>
            <a:off x="4800601" y="3200400"/>
            <a:ext cx="3657600" cy="971550"/>
          </a:xfrm>
        </p:spPr>
        <p:txBody>
          <a:bodyPr>
            <a:normAutofit/>
          </a:bodyPr>
          <a:lstStyle>
            <a:lvl1pPr marL="0" indent="0">
              <a:buFontTx/>
              <a:buNone/>
              <a:defRPr sz="1350">
                <a:solidFill>
                  <a:schemeClr val="bg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Tree>
    <p:extLst>
      <p:ext uri="{BB962C8B-B14F-4D97-AF65-F5344CB8AC3E}">
        <p14:creationId xmlns:p14="http://schemas.microsoft.com/office/powerpoint/2010/main" val="1408229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COLUMN DIAGR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3"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SINGLE DIAGRAM</a:t>
            </a:r>
            <a:endParaRPr lang="en-GB" dirty="0"/>
          </a:p>
        </p:txBody>
      </p:sp>
      <p:sp>
        <p:nvSpPr>
          <p:cNvPr id="4" name="Content Placeholder 2"/>
          <p:cNvSpPr>
            <a:spLocks noGrp="1"/>
          </p:cNvSpPr>
          <p:nvPr>
            <p:ph idx="1" hasCustomPrompt="1"/>
          </p:nvPr>
        </p:nvSpPr>
        <p:spPr>
          <a:xfrm>
            <a:off x="990600" y="2457450"/>
            <a:ext cx="2971800" cy="1771651"/>
          </a:xfrm>
        </p:spPr>
        <p:txBody>
          <a:bodyPr>
            <a:normAutofit/>
          </a:bodyPr>
          <a:lstStyle>
            <a:lvl1pPr marL="0" indent="0">
              <a:buFontTx/>
              <a:buNone/>
              <a:defRPr sz="1050">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to edit Master text styles</a:t>
            </a:r>
          </a:p>
        </p:txBody>
      </p:sp>
      <p:sp>
        <p:nvSpPr>
          <p:cNvPr id="5" name="Content Placeholder 2"/>
          <p:cNvSpPr>
            <a:spLocks noGrp="1"/>
          </p:cNvSpPr>
          <p:nvPr>
            <p:ph idx="13" hasCustomPrompt="1"/>
          </p:nvPr>
        </p:nvSpPr>
        <p:spPr>
          <a:xfrm>
            <a:off x="990600" y="1143000"/>
            <a:ext cx="2971800" cy="971550"/>
          </a:xfrm>
        </p:spPr>
        <p:txBody>
          <a:bodyPr/>
          <a:lstStyle>
            <a:lvl1pPr marL="0" indent="0">
              <a:buFontTx/>
              <a:buNone/>
              <a:defRPr sz="150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to edit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8" name="Rectangle 7"/>
          <p:cNvSpPr/>
          <p:nvPr userDrawn="1"/>
        </p:nvSpPr>
        <p:spPr>
          <a:xfrm flipV="1">
            <a:off x="990600" y="2225724"/>
            <a:ext cx="2971800" cy="90704"/>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5" name="Oval 14"/>
          <p:cNvSpPr/>
          <p:nvPr userDrawn="1"/>
        </p:nvSpPr>
        <p:spPr>
          <a:xfrm>
            <a:off x="4724400" y="1314450"/>
            <a:ext cx="3657600" cy="2743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sp>
        <p:nvSpPr>
          <p:cNvPr id="16" name="Title 1"/>
          <p:cNvSpPr txBox="1">
            <a:spLocks/>
          </p:cNvSpPr>
          <p:nvPr userDrawn="1"/>
        </p:nvSpPr>
        <p:spPr>
          <a:xfrm>
            <a:off x="5257800" y="2023170"/>
            <a:ext cx="25908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1500" dirty="0">
                <a:solidFill>
                  <a:prstClr val="white"/>
                </a:solidFill>
              </a:rPr>
              <a:t>Diagram would fit </a:t>
            </a:r>
          </a:p>
          <a:p>
            <a:pPr algn="ctr">
              <a:lnSpc>
                <a:spcPct val="100000"/>
              </a:lnSpc>
            </a:pPr>
            <a:r>
              <a:rPr lang="en-US" sz="1500" dirty="0">
                <a:solidFill>
                  <a:prstClr val="white"/>
                </a:solidFill>
              </a:rPr>
              <a:t>in the space </a:t>
            </a:r>
          </a:p>
          <a:p>
            <a:pPr algn="ctr">
              <a:lnSpc>
                <a:spcPct val="100000"/>
              </a:lnSpc>
            </a:pPr>
            <a:r>
              <a:rPr lang="en-US" sz="1500" dirty="0">
                <a:solidFill>
                  <a:prstClr val="white"/>
                </a:solidFill>
              </a:rPr>
              <a:t>allocated here</a:t>
            </a:r>
            <a:endParaRPr lang="en-GB" sz="1500" dirty="0">
              <a:solidFill>
                <a:prstClr val="white"/>
              </a:solidFill>
            </a:endParaRPr>
          </a:p>
        </p:txBody>
      </p:sp>
    </p:spTree>
    <p:extLst>
      <p:ext uri="{BB962C8B-B14F-4D97-AF65-F5344CB8AC3E}">
        <p14:creationId xmlns:p14="http://schemas.microsoft.com/office/powerpoint/2010/main" val="3369418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MASTER - TABLE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graphicFrame>
        <p:nvGraphicFramePr>
          <p:cNvPr id="5" name="Table 4"/>
          <p:cNvGraphicFramePr>
            <a:graphicFrameLocks noGrp="1"/>
          </p:cNvGraphicFramePr>
          <p:nvPr userDrawn="1"/>
        </p:nvGraphicFramePr>
        <p:xfrm>
          <a:off x="381001" y="1085853"/>
          <a:ext cx="8229599" cy="3257551"/>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1240971">
                  <a:extLst>
                    <a:ext uri="{9D8B030D-6E8A-4147-A177-3AD203B41FA5}">
                      <a16:colId xmlns:a16="http://schemas.microsoft.com/office/drawing/2014/main" val="20001"/>
                    </a:ext>
                  </a:extLst>
                </a:gridCol>
                <a:gridCol w="1393371">
                  <a:extLst>
                    <a:ext uri="{9D8B030D-6E8A-4147-A177-3AD203B41FA5}">
                      <a16:colId xmlns:a16="http://schemas.microsoft.com/office/drawing/2014/main" val="20002"/>
                    </a:ext>
                  </a:extLst>
                </a:gridCol>
                <a:gridCol w="1480458">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599">
                  <a:extLst>
                    <a:ext uri="{9D8B030D-6E8A-4147-A177-3AD203B41FA5}">
                      <a16:colId xmlns:a16="http://schemas.microsoft.com/office/drawing/2014/main" val="20005"/>
                    </a:ext>
                  </a:extLst>
                </a:gridCol>
              </a:tblGrid>
              <a:tr h="259567">
                <a:tc>
                  <a:txBody>
                    <a:bodyPr/>
                    <a:lstStyle/>
                    <a:p>
                      <a:pPr algn="ctr" fontAlgn="ctr"/>
                      <a:r>
                        <a:rPr lang="en-GB" sz="900" b="1" u="none" strike="noStrike" dirty="0">
                          <a:solidFill>
                            <a:schemeClr val="bg1"/>
                          </a:solidFill>
                          <a:effectLst/>
                        </a:rPr>
                        <a:t>Edit Title</a:t>
                      </a:r>
                      <a:r>
                        <a:rPr lang="en-GB" sz="800" b="1" u="none" strike="noStrike" dirty="0">
                          <a:solidFill>
                            <a:schemeClr val="bg1"/>
                          </a:solidFill>
                          <a:effectLst/>
                        </a:rPr>
                        <a:t> </a:t>
                      </a:r>
                      <a:endParaRPr lang="en-GB" sz="800" b="1" i="0" u="none" strike="noStrike" dirty="0">
                        <a:solidFill>
                          <a:schemeClr val="bg1"/>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extLst>
                  <a:ext uri="{0D108BD9-81ED-4DB2-BD59-A6C34878D82A}">
                    <a16:rowId xmlns:a16="http://schemas.microsoft.com/office/drawing/2014/main" val="10000"/>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val="10001"/>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val="10002"/>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val="10003"/>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val="10004"/>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val="10005"/>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val="10006"/>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val="10007"/>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val="10008"/>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val="10009"/>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val="10010"/>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10158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Rectangle 3"/>
          <p:cNvSpPr/>
          <p:nvPr userDrawn="1"/>
        </p:nvSpPr>
        <p:spPr>
          <a:xfrm>
            <a:off x="0" y="0"/>
            <a:ext cx="9144000" cy="4343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533400" y="0"/>
            <a:ext cx="2743200" cy="4343400"/>
          </a:xfrm>
          <a:prstGeom prst="rect">
            <a:avLst/>
          </a:prstGeom>
          <a:solidFill>
            <a:srgbClr val="32A6C3">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a:xfrm>
            <a:off x="685800" y="514350"/>
            <a:ext cx="2438400" cy="708422"/>
          </a:xfrm>
        </p:spPr>
        <p:txBody>
          <a:bodyPr>
            <a:noAutofit/>
          </a:bodyPr>
          <a:lstStyle>
            <a:lvl1pPr>
              <a:lnSpc>
                <a:spcPts val="2250"/>
              </a:lnSpc>
              <a:defRPr sz="2100" baseline="0">
                <a:solidFill>
                  <a:schemeClr val="bg1"/>
                </a:solidFill>
              </a:defRPr>
            </a:lvl1pPr>
          </a:lstStyle>
          <a:p>
            <a:r>
              <a:rPr lang="en-US" dirty="0"/>
              <a:t>SLIDE MASTER</a:t>
            </a:r>
            <a:br>
              <a:rPr lang="en-US" dirty="0"/>
            </a:br>
            <a:r>
              <a:rPr lang="en-US" dirty="0"/>
              <a:t>LARGE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7" name="TextBox 6"/>
          <p:cNvSpPr txBox="1"/>
          <p:nvPr userDrawn="1"/>
        </p:nvSpPr>
        <p:spPr>
          <a:xfrm>
            <a:off x="7620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8" name="Title 1"/>
          <p:cNvSpPr txBox="1">
            <a:spLocks/>
          </p:cNvSpPr>
          <p:nvPr userDrawn="1"/>
        </p:nvSpPr>
        <p:spPr>
          <a:xfrm>
            <a:off x="3810000" y="1817489"/>
            <a:ext cx="4724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500" dirty="0">
                <a:solidFill>
                  <a:prstClr val="white"/>
                </a:solidFill>
              </a:rPr>
              <a:t>Scale image to fill grey box</a:t>
            </a:r>
          </a:p>
          <a:p>
            <a:pPr>
              <a:lnSpc>
                <a:spcPct val="100000"/>
              </a:lnSpc>
            </a:pPr>
            <a:r>
              <a:rPr lang="en-US" sz="1500" dirty="0">
                <a:solidFill>
                  <a:prstClr val="white"/>
                </a:solidFill>
              </a:rPr>
              <a:t>Send to back (Format &gt;Send to back) </a:t>
            </a:r>
            <a:br>
              <a:rPr lang="en-US" sz="1500" dirty="0">
                <a:solidFill>
                  <a:prstClr val="white"/>
                </a:solidFill>
              </a:rPr>
            </a:br>
            <a:r>
              <a:rPr lang="en-US" sz="1500" dirty="0">
                <a:solidFill>
                  <a:prstClr val="white"/>
                </a:solidFill>
              </a:rPr>
              <a:t>and then Delete grey box </a:t>
            </a:r>
            <a:endParaRPr lang="en-GB" sz="1500" dirty="0">
              <a:solidFill>
                <a:prstClr val="white"/>
              </a:solidFill>
            </a:endParaRPr>
          </a:p>
        </p:txBody>
      </p:sp>
      <p:sp>
        <p:nvSpPr>
          <p:cNvPr id="10" name="Rectangle 9"/>
          <p:cNvSpPr/>
          <p:nvPr userDrawn="1"/>
        </p:nvSpPr>
        <p:spPr>
          <a:xfrm>
            <a:off x="0" y="4286250"/>
            <a:ext cx="9144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612052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TTER BOX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MASTER – LETTER BOX</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0" y="1143000"/>
            <a:ext cx="91440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0" y="1143000"/>
            <a:ext cx="2743200" cy="30861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6" name="TextBox 5"/>
          <p:cNvSpPr txBox="1"/>
          <p:nvPr userDrawn="1"/>
        </p:nvSpPr>
        <p:spPr>
          <a:xfrm>
            <a:off x="3810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7" name="Title 1"/>
          <p:cNvSpPr txBox="1">
            <a:spLocks/>
          </p:cNvSpPr>
          <p:nvPr userDrawn="1"/>
        </p:nvSpPr>
        <p:spPr>
          <a:xfrm>
            <a:off x="3810000" y="1817489"/>
            <a:ext cx="4724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500" dirty="0">
                <a:solidFill>
                  <a:prstClr val="white"/>
                </a:solidFill>
              </a:rPr>
              <a:t>Scale image to fill grey box</a:t>
            </a:r>
          </a:p>
          <a:p>
            <a:pPr>
              <a:lnSpc>
                <a:spcPct val="100000"/>
              </a:lnSpc>
            </a:pPr>
            <a:r>
              <a:rPr lang="en-US" sz="1500" dirty="0">
                <a:solidFill>
                  <a:prstClr val="white"/>
                </a:solidFill>
              </a:rPr>
              <a:t>Send to back (Format &gt;Send to back) </a:t>
            </a:r>
            <a:br>
              <a:rPr lang="en-US" sz="1500" dirty="0">
                <a:solidFill>
                  <a:prstClr val="white"/>
                </a:solidFill>
              </a:rPr>
            </a:br>
            <a:r>
              <a:rPr lang="en-US" sz="1500" dirty="0">
                <a:solidFill>
                  <a:prstClr val="white"/>
                </a:solidFill>
              </a:rPr>
              <a:t>and then Delete grey box </a:t>
            </a:r>
            <a:endParaRPr lang="en-GB" sz="1500" dirty="0">
              <a:solidFill>
                <a:prstClr val="white"/>
              </a:solidFill>
            </a:endParaRPr>
          </a:p>
        </p:txBody>
      </p:sp>
      <p:grpSp>
        <p:nvGrpSpPr>
          <p:cNvPr id="8" name="Group 7"/>
          <p:cNvGrpSpPr/>
          <p:nvPr userDrawn="1"/>
        </p:nvGrpSpPr>
        <p:grpSpPr>
          <a:xfrm>
            <a:off x="0" y="857250"/>
            <a:ext cx="9144000" cy="3600450"/>
            <a:chOff x="0" y="1143000"/>
            <a:chExt cx="9144000" cy="4800600"/>
          </a:xfrm>
        </p:grpSpPr>
        <p:sp>
          <p:nvSpPr>
            <p:cNvPr id="9" name="Rectangle 8"/>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0" name="Rectangle 9"/>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Tree>
    <p:extLst>
      <p:ext uri="{BB962C8B-B14F-4D97-AF65-F5344CB8AC3E}">
        <p14:creationId xmlns:p14="http://schemas.microsoft.com/office/powerpoint/2010/main" val="337047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423908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STERSLIDE TWO IMAGE">
    <p:spTree>
      <p:nvGrpSpPr>
        <p:cNvPr id="1" name=""/>
        <p:cNvGrpSpPr/>
        <p:nvPr/>
      </p:nvGrpSpPr>
      <p:grpSpPr>
        <a:xfrm>
          <a:off x="0" y="0"/>
          <a:ext cx="0" cy="0"/>
          <a:chOff x="0" y="0"/>
          <a:chExt cx="0" cy="0"/>
        </a:xfrm>
      </p:grpSpPr>
      <p:sp>
        <p:nvSpPr>
          <p:cNvPr id="8" name="Rectangle 7"/>
          <p:cNvSpPr/>
          <p:nvPr userDrawn="1"/>
        </p:nvSpPr>
        <p:spPr>
          <a:xfrm>
            <a:off x="-11017" y="1143000"/>
            <a:ext cx="40767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p:txBody>
          <a:bodyPr/>
          <a:lstStyle>
            <a:lvl1pPr>
              <a:defRPr baseline="0">
                <a:solidFill>
                  <a:srgbClr val="059AC4"/>
                </a:solidFill>
              </a:defRPr>
            </a:lvl1pPr>
          </a:lstStyle>
          <a:p>
            <a:r>
              <a:rPr lang="en-US" dirty="0"/>
              <a:t>SLIDE MASTER – TWO IMAGES</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5067300" y="1143000"/>
            <a:ext cx="40767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2324100" y="1143000"/>
            <a:ext cx="2743200" cy="30861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6" name="TextBox 5"/>
          <p:cNvSpPr txBox="1"/>
          <p:nvPr userDrawn="1"/>
        </p:nvSpPr>
        <p:spPr>
          <a:xfrm>
            <a:off x="25146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7" name="Title 1"/>
          <p:cNvSpPr txBox="1">
            <a:spLocks/>
          </p:cNvSpPr>
          <p:nvPr userDrawn="1"/>
        </p:nvSpPr>
        <p:spPr>
          <a:xfrm>
            <a:off x="5715000" y="2743200"/>
            <a:ext cx="2819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200" dirty="0">
                <a:solidFill>
                  <a:prstClr val="white"/>
                </a:solidFill>
              </a:rPr>
              <a:t>Scale image to approximately the size of the grey box. Send to back (Format &gt; Send to back) and then Delete grey box </a:t>
            </a:r>
            <a:endParaRPr lang="en-GB" sz="1200" dirty="0">
              <a:solidFill>
                <a:prstClr val="white"/>
              </a:solidFill>
            </a:endParaRPr>
          </a:p>
        </p:txBody>
      </p:sp>
      <p:sp>
        <p:nvSpPr>
          <p:cNvPr id="10" name="Title 1"/>
          <p:cNvSpPr txBox="1">
            <a:spLocks/>
          </p:cNvSpPr>
          <p:nvPr userDrawn="1"/>
        </p:nvSpPr>
        <p:spPr>
          <a:xfrm>
            <a:off x="2400988" y="2906489"/>
            <a:ext cx="2589424"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1050" dirty="0">
                <a:solidFill>
                  <a:prstClr val="white"/>
                </a:solidFill>
              </a:rPr>
              <a:t>Blue box with text can be moved left or right depending on which image is priority</a:t>
            </a:r>
          </a:p>
          <a:p>
            <a:pPr>
              <a:lnSpc>
                <a:spcPct val="100000"/>
              </a:lnSpc>
            </a:pPr>
            <a:endParaRPr lang="en-GB" sz="1500" dirty="0">
              <a:solidFill>
                <a:prstClr val="white"/>
              </a:solidFill>
            </a:endParaRPr>
          </a:p>
        </p:txBody>
      </p:sp>
      <p:grpSp>
        <p:nvGrpSpPr>
          <p:cNvPr id="14" name="Group 13"/>
          <p:cNvGrpSpPr/>
          <p:nvPr userDrawn="1"/>
        </p:nvGrpSpPr>
        <p:grpSpPr>
          <a:xfrm>
            <a:off x="0" y="857250"/>
            <a:ext cx="9144000" cy="3600450"/>
            <a:chOff x="0" y="1143000"/>
            <a:chExt cx="9144000" cy="4800600"/>
          </a:xfrm>
        </p:grpSpPr>
        <p:sp>
          <p:nvSpPr>
            <p:cNvPr id="12" name="Rectangle 11"/>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3" name="Rectangle 12"/>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5" name="Title 1"/>
          <p:cNvSpPr txBox="1">
            <a:spLocks/>
          </p:cNvSpPr>
          <p:nvPr userDrawn="1"/>
        </p:nvSpPr>
        <p:spPr>
          <a:xfrm>
            <a:off x="254306" y="2628900"/>
            <a:ext cx="1676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200" dirty="0">
                <a:solidFill>
                  <a:prstClr val="white"/>
                </a:solidFill>
              </a:rPr>
              <a:t>Scale image to approximately the size of the grey box. Send to back (Format &gt; Send to back) and then Delete grey box </a:t>
            </a:r>
            <a:endParaRPr lang="en-GB" sz="1200" dirty="0">
              <a:solidFill>
                <a:prstClr val="white"/>
              </a:solidFill>
            </a:endParaRPr>
          </a:p>
        </p:txBody>
      </p:sp>
    </p:spTree>
    <p:extLst>
      <p:ext uri="{BB962C8B-B14F-4D97-AF65-F5344CB8AC3E}">
        <p14:creationId xmlns:p14="http://schemas.microsoft.com/office/powerpoint/2010/main" val="1248715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STER SLIDE FOUR IMAGE">
    <p:spTree>
      <p:nvGrpSpPr>
        <p:cNvPr id="1" name=""/>
        <p:cNvGrpSpPr/>
        <p:nvPr/>
      </p:nvGrpSpPr>
      <p:grpSpPr>
        <a:xfrm>
          <a:off x="0" y="0"/>
          <a:ext cx="0" cy="0"/>
          <a:chOff x="0" y="0"/>
          <a:chExt cx="0" cy="0"/>
        </a:xfrm>
      </p:grpSpPr>
      <p:sp>
        <p:nvSpPr>
          <p:cNvPr id="13" name="Rectangle 12"/>
          <p:cNvSpPr/>
          <p:nvPr userDrawn="1"/>
        </p:nvSpPr>
        <p:spPr>
          <a:xfrm>
            <a:off x="2437023"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Rectangle 13"/>
          <p:cNvSpPr/>
          <p:nvPr userDrawn="1"/>
        </p:nvSpPr>
        <p:spPr>
          <a:xfrm>
            <a:off x="6645466"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5" name="Rectangle 14"/>
          <p:cNvSpPr/>
          <p:nvPr userDrawn="1"/>
        </p:nvSpPr>
        <p:spPr>
          <a:xfrm>
            <a:off x="4552261"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2" name="Rectangle 11"/>
          <p:cNvSpPr/>
          <p:nvPr userDrawn="1"/>
        </p:nvSpPr>
        <p:spPr>
          <a:xfrm>
            <a:off x="266700"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p:txBody>
          <a:bodyPr/>
          <a:lstStyle>
            <a:lvl1pPr>
              <a:defRPr baseline="0"/>
            </a:lvl1pPr>
          </a:lstStyle>
          <a:p>
            <a:r>
              <a:rPr lang="en-US" dirty="0"/>
              <a:t>MASTER SLIDE – FOUR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533400" y="2782808"/>
            <a:ext cx="8077200" cy="131445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nvGrpSpPr>
          <p:cNvPr id="5" name="Group 4"/>
          <p:cNvGrpSpPr/>
          <p:nvPr userDrawn="1"/>
        </p:nvGrpSpPr>
        <p:grpSpPr>
          <a:xfrm>
            <a:off x="1" y="800100"/>
            <a:ext cx="9153525" cy="3475005"/>
            <a:chOff x="0" y="1310260"/>
            <a:chExt cx="9153525" cy="4633340"/>
          </a:xfrm>
        </p:grpSpPr>
        <p:sp>
          <p:nvSpPr>
            <p:cNvPr id="6" name="Rectangle 5"/>
            <p:cNvSpPr/>
            <p:nvPr/>
          </p:nvSpPr>
          <p:spPr>
            <a:xfrm>
              <a:off x="0"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7" name="Rectangle 6"/>
            <p:cNvSpPr/>
            <p:nvPr/>
          </p:nvSpPr>
          <p:spPr>
            <a:xfrm>
              <a:off x="241935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8" name="Rectangle 7"/>
            <p:cNvSpPr/>
            <p:nvPr/>
          </p:nvSpPr>
          <p:spPr>
            <a:xfrm>
              <a:off x="44958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9" name="Rectangle 8"/>
            <p:cNvSpPr/>
            <p:nvPr/>
          </p:nvSpPr>
          <p:spPr>
            <a:xfrm>
              <a:off x="65532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0" name="Rectangle 9"/>
            <p:cNvSpPr/>
            <p:nvPr/>
          </p:nvSpPr>
          <p:spPr>
            <a:xfrm>
              <a:off x="8620125"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1" name="Rectangle 10"/>
            <p:cNvSpPr/>
            <p:nvPr/>
          </p:nvSpPr>
          <p:spPr>
            <a:xfrm rot="5400000">
              <a:off x="4324350" y="-2975990"/>
              <a:ext cx="533400" cy="910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6" name="Title 1"/>
          <p:cNvSpPr txBox="1">
            <a:spLocks/>
          </p:cNvSpPr>
          <p:nvPr userDrawn="1"/>
        </p:nvSpPr>
        <p:spPr>
          <a:xfrm>
            <a:off x="712654" y="1334103"/>
            <a:ext cx="1676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050" dirty="0">
                <a:solidFill>
                  <a:prstClr val="white"/>
                </a:solidFill>
              </a:rPr>
              <a:t>Scale images to approximately the size of the grey boxes. Send to back (Format &gt; Send to back) and then Delete grey boxes </a:t>
            </a:r>
            <a:endParaRPr lang="en-GB" sz="1050" dirty="0">
              <a:solidFill>
                <a:prstClr val="white"/>
              </a:solidFill>
            </a:endParaRPr>
          </a:p>
        </p:txBody>
      </p:sp>
      <p:sp>
        <p:nvSpPr>
          <p:cNvPr id="17" name="TextBox 16"/>
          <p:cNvSpPr txBox="1"/>
          <p:nvPr userDrawn="1"/>
        </p:nvSpPr>
        <p:spPr>
          <a:xfrm>
            <a:off x="533400"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sp>
        <p:nvSpPr>
          <p:cNvPr id="18" name="TextBox 17"/>
          <p:cNvSpPr txBox="1"/>
          <p:nvPr userDrawn="1"/>
        </p:nvSpPr>
        <p:spPr>
          <a:xfrm>
            <a:off x="518252"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cxnSp>
        <p:nvCxnSpPr>
          <p:cNvPr id="20" name="Straight Connector 19"/>
          <p:cNvCxnSpPr/>
          <p:nvPr userDrawn="1"/>
        </p:nvCxnSpPr>
        <p:spPr>
          <a:xfrm>
            <a:off x="712654"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2604571"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2" name="Straight Connector 21"/>
          <p:cNvCxnSpPr/>
          <p:nvPr userDrawn="1"/>
        </p:nvCxnSpPr>
        <p:spPr>
          <a:xfrm>
            <a:off x="2783825"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4686759"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4" name="Straight Connector 23"/>
          <p:cNvCxnSpPr/>
          <p:nvPr userDrawn="1"/>
        </p:nvCxnSpPr>
        <p:spPr>
          <a:xfrm>
            <a:off x="4866013"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6735896"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6" name="Straight Connector 25"/>
          <p:cNvCxnSpPr/>
          <p:nvPr userDrawn="1"/>
        </p:nvCxnSpPr>
        <p:spPr>
          <a:xfrm>
            <a:off x="6915150"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259080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
        <p:nvSpPr>
          <p:cNvPr id="32" name="TextBox 31"/>
          <p:cNvSpPr txBox="1"/>
          <p:nvPr userDrawn="1"/>
        </p:nvSpPr>
        <p:spPr>
          <a:xfrm>
            <a:off x="464820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
        <p:nvSpPr>
          <p:cNvPr id="33" name="TextBox 32"/>
          <p:cNvSpPr txBox="1"/>
          <p:nvPr userDrawn="1"/>
        </p:nvSpPr>
        <p:spPr>
          <a:xfrm>
            <a:off x="672465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Tree>
    <p:extLst>
      <p:ext uri="{BB962C8B-B14F-4D97-AF65-F5344CB8AC3E}">
        <p14:creationId xmlns:p14="http://schemas.microsoft.com/office/powerpoint/2010/main" val="2855995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STER SLIDE 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5" name="Slide Number Placeholder 2"/>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grpSp>
        <p:nvGrpSpPr>
          <p:cNvPr id="6" name="Group 5"/>
          <p:cNvGrpSpPr/>
          <p:nvPr userDrawn="1"/>
        </p:nvGrpSpPr>
        <p:grpSpPr>
          <a:xfrm>
            <a:off x="3340529" y="1431401"/>
            <a:ext cx="2235432" cy="1777608"/>
            <a:chOff x="3048000" y="1676400"/>
            <a:chExt cx="2848780" cy="3020452"/>
          </a:xfrm>
        </p:grpSpPr>
        <p:grpSp>
          <p:nvGrpSpPr>
            <p:cNvPr id="7" name="Group 6"/>
            <p:cNvGrpSpPr/>
            <p:nvPr/>
          </p:nvGrpSpPr>
          <p:grpSpPr>
            <a:xfrm>
              <a:off x="3186412" y="1676400"/>
              <a:ext cx="2604787" cy="2563252"/>
              <a:chOff x="3269607" y="2389748"/>
              <a:chExt cx="2604787" cy="2563252"/>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10" name="Oval 9"/>
              <p:cNvSpPr>
                <a:spLocks noChangeAspect="1"/>
              </p:cNvSpPr>
              <p:nvPr/>
            </p:nvSpPr>
            <p:spPr>
              <a:xfrm>
                <a:off x="3762375" y="2802943"/>
                <a:ext cx="1692000" cy="1692000"/>
              </a:xfrm>
              <a:prstGeom prst="ellipse">
                <a:avLst/>
              </a:prstGeom>
              <a:noFill/>
              <a:ln w="15875">
                <a:solidFill>
                  <a:srgbClr val="32A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grpSp>
        <p:sp>
          <p:nvSpPr>
            <p:cNvPr id="8" name="Rectangle 7"/>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1" name="Slide Number Placeholder 1"/>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sp>
        <p:nvSpPr>
          <p:cNvPr id="12" name="Title 1"/>
          <p:cNvSpPr txBox="1">
            <a:spLocks/>
          </p:cNvSpPr>
          <p:nvPr userDrawn="1"/>
        </p:nvSpPr>
        <p:spPr>
          <a:xfrm>
            <a:off x="381000" y="948928"/>
            <a:ext cx="8229600" cy="70842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2400" dirty="0"/>
              <a:t>END SLIDE INSTRUCTIONS</a:t>
            </a:r>
          </a:p>
        </p:txBody>
      </p:sp>
      <p:sp>
        <p:nvSpPr>
          <p:cNvPr id="13" name="Rectangle 12"/>
          <p:cNvSpPr/>
          <p:nvPr userDrawn="1"/>
        </p:nvSpPr>
        <p:spPr>
          <a:xfrm rot="10800000" flipV="1">
            <a:off x="3543299" y="1438546"/>
            <a:ext cx="1905000" cy="42863"/>
          </a:xfrm>
          <a:prstGeom prst="rect">
            <a:avLst/>
          </a:prstGeom>
          <a:solidFill>
            <a:srgbClr val="05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TextBox 13"/>
          <p:cNvSpPr txBox="1"/>
          <p:nvPr userDrawn="1"/>
        </p:nvSpPr>
        <p:spPr>
          <a:xfrm>
            <a:off x="1676400" y="2670359"/>
            <a:ext cx="5791200" cy="577081"/>
          </a:xfrm>
          <a:prstGeom prst="rect">
            <a:avLst/>
          </a:prstGeom>
          <a:noFill/>
        </p:spPr>
        <p:txBody>
          <a:bodyPr wrap="square" rtlCol="0">
            <a:spAutoFit/>
          </a:bodyPr>
          <a:lstStyle/>
          <a:p>
            <a:pPr algn="ctr" defTabSz="685800"/>
            <a:r>
              <a:rPr lang="en-GB" sz="1050" dirty="0">
                <a:solidFill>
                  <a:srgbClr val="595959"/>
                </a:solidFill>
              </a:rPr>
              <a:t> </a:t>
            </a:r>
          </a:p>
          <a:p>
            <a:pPr algn="ctr" defTabSz="685800"/>
            <a:r>
              <a:rPr lang="en-GB" sz="1050" b="1" dirty="0">
                <a:solidFill>
                  <a:srgbClr val="595959"/>
                </a:solidFill>
              </a:rPr>
              <a:t>Name of Presenter</a:t>
            </a:r>
          </a:p>
          <a:p>
            <a:pPr algn="ctr" defTabSz="685800"/>
            <a:r>
              <a:rPr lang="en-GB" sz="1050" b="1" dirty="0">
                <a:solidFill>
                  <a:srgbClr val="595959"/>
                </a:solidFill>
              </a:rPr>
              <a:t>Title of Presenter – SLR Consulting</a:t>
            </a:r>
          </a:p>
        </p:txBody>
      </p:sp>
      <p:sp>
        <p:nvSpPr>
          <p:cNvPr id="15" name="TextBox 14"/>
          <p:cNvSpPr txBox="1"/>
          <p:nvPr userDrawn="1"/>
        </p:nvSpPr>
        <p:spPr>
          <a:xfrm>
            <a:off x="5791200" y="1674576"/>
            <a:ext cx="2438400" cy="946413"/>
          </a:xfrm>
          <a:prstGeom prst="rect">
            <a:avLst/>
          </a:prstGeom>
          <a:noFill/>
        </p:spPr>
        <p:txBody>
          <a:bodyPr wrap="square" rtlCol="0">
            <a:spAutoFit/>
          </a:bodyPr>
          <a:lstStyle/>
          <a:p>
            <a:pPr defTabSz="685800">
              <a:spcBef>
                <a:spcPts val="900"/>
              </a:spcBef>
            </a:pPr>
            <a:r>
              <a:rPr lang="en-GB" sz="900" dirty="0">
                <a:solidFill>
                  <a:srgbClr val="595959"/>
                </a:solidFill>
              </a:rPr>
              <a:t>To put a portrait image into the circle above insert picture, then scale the image so it is the same width as the outside of the circle and align vertically. Send the image to the back of the slide by clicking on Format &gt; Send to bac</a:t>
            </a:r>
            <a:r>
              <a:rPr lang="en-GB" sz="900" dirty="0">
                <a:solidFill>
                  <a:srgbClr val="595959">
                    <a:lumMod val="75000"/>
                    <a:lumOff val="25000"/>
                  </a:srgbClr>
                </a:solidFill>
              </a:rPr>
              <a:t>k.</a:t>
            </a:r>
            <a:endParaRPr lang="en-GB" sz="1200" dirty="0">
              <a:solidFill>
                <a:srgbClr val="059AC4"/>
              </a:solidFill>
            </a:endParaRPr>
          </a:p>
          <a:p>
            <a:pPr defTabSz="685800"/>
            <a:endParaRPr lang="en-GB" sz="1050" dirty="0">
              <a:solidFill>
                <a:srgbClr val="595959"/>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9950" y="3419092"/>
            <a:ext cx="180000" cy="135000"/>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07662" y="3606544"/>
            <a:ext cx="180000" cy="135000"/>
          </a:xfrm>
          <a:prstGeom prst="rect">
            <a:avLst/>
          </a:prstGeom>
        </p:spPr>
      </p:pic>
      <p:sp>
        <p:nvSpPr>
          <p:cNvPr id="21" name="TextBox 20"/>
          <p:cNvSpPr txBox="1"/>
          <p:nvPr userDrawn="1"/>
        </p:nvSpPr>
        <p:spPr>
          <a:xfrm>
            <a:off x="3581400" y="3328853"/>
            <a:ext cx="3124200" cy="923330"/>
          </a:xfrm>
          <a:prstGeom prst="rect">
            <a:avLst/>
          </a:prstGeom>
          <a:noFill/>
        </p:spPr>
        <p:txBody>
          <a:bodyPr wrap="square" rtlCol="0">
            <a:spAutoFit/>
          </a:bodyPr>
          <a:lstStyle/>
          <a:p>
            <a:pPr defTabSz="685800"/>
            <a:r>
              <a:rPr lang="en-GB" sz="1350" dirty="0">
                <a:solidFill>
                  <a:srgbClr val="059AC4"/>
                </a:solidFill>
                <a:latin typeface="Calibri Light" panose="020F0302020204030204" pitchFamily="34" charset="0"/>
              </a:rPr>
              <a:t>+44 (0) 000 000 0000</a:t>
            </a:r>
          </a:p>
          <a:p>
            <a:pPr defTabSz="685800"/>
            <a:r>
              <a:rPr lang="en-GB" sz="1350" dirty="0">
                <a:solidFill>
                  <a:srgbClr val="059AC4"/>
                </a:solidFill>
                <a:latin typeface="Calibri Light" panose="020F0302020204030204" pitchFamily="34" charset="0"/>
              </a:rPr>
              <a:t>name@slrconsulting.com</a:t>
            </a:r>
          </a:p>
          <a:p>
            <a:pPr defTabSz="685800"/>
            <a:r>
              <a:rPr lang="en-GB" sz="1350" dirty="0">
                <a:solidFill>
                  <a:srgbClr val="059AC4"/>
                </a:solidFill>
                <a:latin typeface="Calibri Light" panose="020F0302020204030204" pitchFamily="34" charset="0"/>
              </a:rPr>
              <a:t>www.slrconsulting.com</a:t>
            </a:r>
          </a:p>
          <a:p>
            <a:pPr defTabSz="685800"/>
            <a:endParaRPr lang="en-GB" sz="1350" dirty="0">
              <a:solidFill>
                <a:srgbClr val="595959"/>
              </a:solidFill>
            </a:endParaRPr>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10744" y="3810535"/>
            <a:ext cx="180000" cy="135000"/>
          </a:xfrm>
          <a:prstGeom prst="rect">
            <a:avLst/>
          </a:prstGeom>
        </p:spPr>
      </p:pic>
    </p:spTree>
    <p:extLst>
      <p:ext uri="{BB962C8B-B14F-4D97-AF65-F5344CB8AC3E}">
        <p14:creationId xmlns:p14="http://schemas.microsoft.com/office/powerpoint/2010/main" val="983601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518B452-EBA7-4025-95E4-7B8195A0A410}" type="datetimeFigureOut">
              <a:rPr lang="en-CA" smtClean="0"/>
              <a:t>19/02/2020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354532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518B452-EBA7-4025-95E4-7B8195A0A410}" type="datetimeFigureOut">
              <a:rPr lang="en-CA" smtClean="0"/>
              <a:t>19/02/2020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2610767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8B452-EBA7-4025-95E4-7B8195A0A410}" type="datetimeFigureOut">
              <a:rPr lang="en-CA" smtClean="0"/>
              <a:t>19/02/2020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2976409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518B452-EBA7-4025-95E4-7B8195A0A410}" type="datetimeFigureOut">
              <a:rPr lang="en-CA" smtClean="0"/>
              <a:t>19/02/2020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1131162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518B452-EBA7-4025-95E4-7B8195A0A410}" type="datetimeFigureOut">
              <a:rPr lang="en-CA" smtClean="0"/>
              <a:t>19/02/2020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1744866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518B452-EBA7-4025-95E4-7B8195A0A410}" type="datetimeFigureOut">
              <a:rPr lang="en-CA" smtClean="0"/>
              <a:t>19/02/2020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182382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8B452-EBA7-4025-95E4-7B8195A0A410}" type="datetimeFigureOut">
              <a:rPr lang="en-CA" smtClean="0"/>
              <a:t>19/02/2020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121204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0363" y="3305175"/>
            <a:ext cx="6624350" cy="1021557"/>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1870363" y="2180035"/>
            <a:ext cx="6624349"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extLst>
      <p:ext uri="{BB962C8B-B14F-4D97-AF65-F5344CB8AC3E}">
        <p14:creationId xmlns:p14="http://schemas.microsoft.com/office/powerpoint/2010/main" val="16011901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18B452-EBA7-4025-95E4-7B8195A0A410}" type="datetimeFigureOut">
              <a:rPr lang="en-CA" smtClean="0"/>
              <a:t>19/02/2020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3733729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18B452-EBA7-4025-95E4-7B8195A0A410}" type="datetimeFigureOut">
              <a:rPr lang="en-CA" smtClean="0"/>
              <a:t>19/02/2020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2216454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518B452-EBA7-4025-95E4-7B8195A0A410}" type="datetimeFigureOut">
              <a:rPr lang="en-CA" smtClean="0"/>
              <a:t>19/02/2020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3494186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518B452-EBA7-4025-95E4-7B8195A0A410}" type="datetimeFigureOut">
              <a:rPr lang="en-CA" smtClean="0"/>
              <a:t>19/02/2020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AC1D30-2C68-4701-8133-8579BDC82C7B}" type="slidenum">
              <a:rPr lang="en-CA" smtClean="0"/>
              <a:t>‹#›</a:t>
            </a:fld>
            <a:endParaRPr lang="en-CA"/>
          </a:p>
        </p:txBody>
      </p:sp>
    </p:spTree>
    <p:extLst>
      <p:ext uri="{BB962C8B-B14F-4D97-AF65-F5344CB8AC3E}">
        <p14:creationId xmlns:p14="http://schemas.microsoft.com/office/powerpoint/2010/main" val="396365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258738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93275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2B17006-3181-4644-BAA3-BE8BC1B95255}"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8302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e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2.jp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2B17006-3181-4644-BAA3-BE8BC1B95255}" type="datetimeFigureOut">
              <a:rPr lang="en-US" smtClean="0"/>
              <a:t>2/19/2020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60E596-38AD-4E4E-8031-F91560B20BE4}" type="slidenum">
              <a:rPr lang="en-US" smtClean="0"/>
              <a:t>‹#›</a:t>
            </a:fld>
            <a:endParaRPr lang="en-US" dirty="0"/>
          </a:p>
        </p:txBody>
      </p:sp>
    </p:spTree>
    <p:extLst>
      <p:ext uri="{BB962C8B-B14F-4D97-AF65-F5344CB8AC3E}">
        <p14:creationId xmlns:p14="http://schemas.microsoft.com/office/powerpoint/2010/main" val="7926350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51"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2FBFD14-192E-BE44-B48C-0F1F28649908}" type="datetimeFigureOut">
              <a:rPr lang="en-US" smtClean="0"/>
              <a:t>2/19/2020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2D16DA-C183-B848-8B8F-41D5F2B3E5EF}" type="slidenum">
              <a:rPr lang="en-US" smtClean="0"/>
              <a:t>‹#›</a:t>
            </a:fld>
            <a:endParaRPr lang="en-US" dirty="0"/>
          </a:p>
        </p:txBody>
      </p:sp>
    </p:spTree>
    <p:extLst>
      <p:ext uri="{BB962C8B-B14F-4D97-AF65-F5344CB8AC3E}">
        <p14:creationId xmlns:p14="http://schemas.microsoft.com/office/powerpoint/2010/main" val="3133384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footer-bg.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171950"/>
            <a:ext cx="9144000" cy="971550"/>
          </a:xfrm>
          <a:prstGeom prst="rect">
            <a:avLst/>
          </a:prstGeom>
        </p:spPr>
      </p:pic>
      <p:sp>
        <p:nvSpPr>
          <p:cNvPr id="15" name="Title Placeholder 14"/>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17" name="Slide Number Placeholder 5"/>
          <p:cNvSpPr txBox="1">
            <a:spLocks/>
          </p:cNvSpPr>
          <p:nvPr userDrawn="1"/>
        </p:nvSpPr>
        <p:spPr>
          <a:xfrm>
            <a:off x="118319" y="4846153"/>
            <a:ext cx="465383"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CA94819-0F0E-D341-B6BF-E926450D98D3}" type="slidenum">
              <a:rPr lang="en-US" smtClean="0"/>
              <a:pPr algn="l"/>
              <a:t>‹#›</a:t>
            </a:fld>
            <a:endParaRPr lang="en-US" dirty="0"/>
          </a:p>
        </p:txBody>
      </p:sp>
      <p:sp>
        <p:nvSpPr>
          <p:cNvPr id="18" name="Footer Placeholder 4"/>
          <p:cNvSpPr>
            <a:spLocks noGrp="1"/>
          </p:cNvSpPr>
          <p:nvPr>
            <p:ph type="ftr" sz="quarter" idx="3"/>
          </p:nvPr>
        </p:nvSpPr>
        <p:spPr>
          <a:xfrm>
            <a:off x="1770632" y="4854300"/>
            <a:ext cx="5588736" cy="285679"/>
          </a:xfrm>
          <a:prstGeom prst="rect">
            <a:avLst/>
          </a:prstGeom>
        </p:spPr>
        <p:txBody>
          <a:bodyPr vert="horz" lIns="91440" tIns="45720" rIns="91440" bIns="45720" rtlCol="0" anchor="ctr"/>
          <a:lstStyle>
            <a:lvl1pPr algn="ctr">
              <a:defRPr sz="800">
                <a:solidFill>
                  <a:schemeClr val="bg1"/>
                </a:solidFill>
              </a:defRPr>
            </a:lvl1pPr>
          </a:lstStyle>
          <a:p>
            <a:r>
              <a:rPr lang="en-US" dirty="0" err="1"/>
              <a:t>www.csapsociety.bc.ca</a:t>
            </a:r>
            <a:r>
              <a:rPr lang="en-US" dirty="0"/>
              <a:t> | ©Copyright 2014. Society of Contaminated Sites Approved Professionals of British Columbia.</a:t>
            </a:r>
          </a:p>
        </p:txBody>
      </p:sp>
      <p:pic>
        <p:nvPicPr>
          <p:cNvPr id="8" name="Picture 7" descr="CSAP_Logo_RevWhite.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54789" y="4498148"/>
            <a:ext cx="1337758" cy="519131"/>
          </a:xfrm>
          <a:prstGeom prst="rect">
            <a:avLst/>
          </a:prstGeom>
        </p:spPr>
      </p:pic>
    </p:spTree>
    <p:extLst>
      <p:ext uri="{BB962C8B-B14F-4D97-AF65-F5344CB8AC3E}">
        <p14:creationId xmlns:p14="http://schemas.microsoft.com/office/powerpoint/2010/main" val="367877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25" y="0"/>
            <a:ext cx="9144000" cy="5143500"/>
          </a:xfrm>
          <a:prstGeom prst="rect">
            <a:avLst/>
          </a:prstGeom>
        </p:spPr>
      </p:pic>
      <p:sp>
        <p:nvSpPr>
          <p:cNvPr id="2" name="Title Placeholder 1"/>
          <p:cNvSpPr>
            <a:spLocks noGrp="1"/>
          </p:cNvSpPr>
          <p:nvPr>
            <p:ph type="title"/>
          </p:nvPr>
        </p:nvSpPr>
        <p:spPr>
          <a:xfrm>
            <a:off x="381000" y="320278"/>
            <a:ext cx="8229600" cy="70842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81000" y="1143001"/>
            <a:ext cx="8229600" cy="32801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4"/>
          </p:nvPr>
        </p:nvSpPr>
        <p:spPr>
          <a:xfrm>
            <a:off x="314325" y="4926807"/>
            <a:ext cx="381000" cy="273844"/>
          </a:xfrm>
          <a:prstGeom prst="rect">
            <a:avLst/>
          </a:prstGeom>
        </p:spPr>
        <p:txBody>
          <a:bodyPr/>
          <a:lstStyle>
            <a:lvl1pPr>
              <a:defRPr sz="750">
                <a:solidFill>
                  <a:schemeClr val="bg1">
                    <a:lumMod val="50000"/>
                  </a:schemeClr>
                </a:solidFill>
              </a:defRPr>
            </a:lvl1pPr>
          </a:lstStyle>
          <a:p>
            <a:pPr defTabSz="685800"/>
            <a:fld id="{DA384101-9B88-459D-A123-B408E30BBA76}" type="slidenum">
              <a:rPr lang="en-GB" smtClean="0">
                <a:solidFill>
                  <a:prstClr val="white">
                    <a:lumMod val="50000"/>
                  </a:prstClr>
                </a:solidFill>
              </a:rPr>
              <a:pPr defTabSz="685800"/>
              <a:t>‹#›</a:t>
            </a:fld>
            <a:endParaRPr lang="en-GB" dirty="0">
              <a:solidFill>
                <a:prstClr val="white">
                  <a:lumMod val="50000"/>
                </a:prstClr>
              </a:solidFill>
            </a:endParaRPr>
          </a:p>
        </p:txBody>
      </p:sp>
    </p:spTree>
    <p:extLst>
      <p:ext uri="{BB962C8B-B14F-4D97-AF65-F5344CB8AC3E}">
        <p14:creationId xmlns:p14="http://schemas.microsoft.com/office/powerpoint/2010/main" val="123861477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Lst>
  <p:hf hdr="0" ftr="0"/>
  <p:txStyles>
    <p:titleStyle>
      <a:lvl1pPr algn="l" defTabSz="685800" rtl="0" eaLnBrk="1" latinLnBrk="0" hangingPunct="1">
        <a:spcBef>
          <a:spcPct val="0"/>
        </a:spcBef>
        <a:buNone/>
        <a:defRPr sz="2550" b="1" kern="1200">
          <a:solidFill>
            <a:srgbClr val="059AC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81000">
              <a:schemeClr val="tx2">
                <a:lumMod val="40000"/>
                <a:lumOff val="60000"/>
              </a:schemeClr>
            </a:gs>
            <a:gs pos="100000">
              <a:schemeClr val="bg1">
                <a:lumMod val="85000"/>
              </a:schemeClr>
            </a:gs>
            <a:gs pos="100000">
              <a:srgbClr val="EBE1E3"/>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18B452-EBA7-4025-95E4-7B8195A0A410}" type="datetimeFigureOut">
              <a:rPr lang="en-CA" smtClean="0"/>
              <a:t>19/02/2020</a:t>
            </a:fld>
            <a:endParaRPr lang="en-CA"/>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AC1D30-2C68-4701-8133-8579BDC82C7B}" type="slidenum">
              <a:rPr lang="en-CA" smtClean="0"/>
              <a:t>‹#›</a:t>
            </a:fld>
            <a:endParaRPr lang="en-CA"/>
          </a:p>
        </p:txBody>
      </p:sp>
    </p:spTree>
    <p:extLst>
      <p:ext uri="{BB962C8B-B14F-4D97-AF65-F5344CB8AC3E}">
        <p14:creationId xmlns:p14="http://schemas.microsoft.com/office/powerpoint/2010/main" val="423940166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112" y="205979"/>
            <a:ext cx="8229600" cy="857250"/>
          </a:xfrm>
        </p:spPr>
        <p:txBody>
          <a:bodyPr/>
          <a:lstStyle/>
          <a:p>
            <a:r>
              <a:rPr lang="en-US" dirty="0"/>
              <a:t>Question 1</a:t>
            </a:r>
          </a:p>
        </p:txBody>
      </p:sp>
      <p:sp>
        <p:nvSpPr>
          <p:cNvPr id="3" name="Text Placeholder 2"/>
          <p:cNvSpPr>
            <a:spLocks noGrp="1"/>
          </p:cNvSpPr>
          <p:nvPr>
            <p:ph type="body" idx="1"/>
          </p:nvPr>
        </p:nvSpPr>
        <p:spPr>
          <a:xfrm>
            <a:off x="334111" y="97655"/>
            <a:ext cx="8410393" cy="1136342"/>
          </a:xfrm>
          <a:solidFill>
            <a:schemeClr val="bg1"/>
          </a:solidFill>
          <a:ln>
            <a:solidFill>
              <a:schemeClr val="bg1"/>
            </a:solidFill>
          </a:ln>
        </p:spPr>
        <p:txBody>
          <a:bodyPr/>
          <a:lstStyle/>
          <a:p>
            <a:r>
              <a:rPr lang="en-US" dirty="0"/>
              <a:t>                      </a:t>
            </a:r>
            <a:endParaRPr lang="en-US" sz="2400"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a:ea typeface="+mn-ea"/>
                <a:cs typeface="+mn-cs"/>
              </a:rPr>
              <a:t>www.csapsociety.bc.ca | ©Copyright 2014. Society of Contaminated Sites Approved Professionals of British Columbia.</a:t>
            </a: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2276FD72-2E91-40C6-B751-D03D8F4E3544}"/>
              </a:ext>
            </a:extLst>
          </p:cNvPr>
          <p:cNvSpPr/>
          <p:nvPr/>
        </p:nvSpPr>
        <p:spPr>
          <a:xfrm>
            <a:off x="0" y="0"/>
            <a:ext cx="2680138" cy="5143500"/>
          </a:xfrm>
          <a:prstGeom prst="rect">
            <a:avLst/>
          </a:prstGeom>
          <a:gradFill flip="none" rotWithShape="1">
            <a:gsLst>
              <a:gs pos="0">
                <a:srgbClr val="9EB82E">
                  <a:shade val="30000"/>
                  <a:satMod val="115000"/>
                </a:srgbClr>
              </a:gs>
              <a:gs pos="50000">
                <a:srgbClr val="9EB82E">
                  <a:shade val="67500"/>
                  <a:satMod val="115000"/>
                </a:srgbClr>
              </a:gs>
              <a:gs pos="100000">
                <a:srgbClr val="9EB82E">
                  <a:shade val="100000"/>
                  <a:satMod val="115000"/>
                </a:srgb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79F28"/>
              </a:solidFill>
              <a:effectLst/>
              <a:uLnTx/>
              <a:uFillTx/>
              <a:latin typeface="Calibri"/>
              <a:ea typeface="+mn-ea"/>
              <a:cs typeface="+mn-cs"/>
            </a:endParaRPr>
          </a:p>
        </p:txBody>
      </p:sp>
      <p:sp>
        <p:nvSpPr>
          <p:cNvPr id="6" name="Title 14">
            <a:extLst>
              <a:ext uri="{FF2B5EF4-FFF2-40B4-BE49-F238E27FC236}">
                <a16:creationId xmlns:a16="http://schemas.microsoft.com/office/drawing/2014/main" id="{23C8B49E-1F91-4243-8854-91DEF952355C}"/>
              </a:ext>
            </a:extLst>
          </p:cNvPr>
          <p:cNvSpPr txBox="1">
            <a:spLocks/>
          </p:cNvSpPr>
          <p:nvPr/>
        </p:nvSpPr>
        <p:spPr>
          <a:xfrm>
            <a:off x="207816" y="85724"/>
            <a:ext cx="2551545" cy="5003766"/>
          </a:xfrm>
          <a:prstGeom prst="rect">
            <a:avLst/>
          </a:prstGeom>
        </p:spPr>
        <p:txBody>
          <a:bodyPr>
            <a:normAutofit fontScale="97500"/>
          </a:bodyPr>
          <a:lstStyle>
            <a:lvl1pPr algn="ctr" defTabSz="457200" rtl="0" eaLnBrk="1" latinLnBrk="0" hangingPunct="1">
              <a:spcBef>
                <a:spcPct val="0"/>
              </a:spcBef>
              <a:buNone/>
              <a:defRPr sz="3600" kern="1200">
                <a:solidFill>
                  <a:schemeClr val="bg1"/>
                </a:solidFill>
                <a:latin typeface="+mj-lt"/>
                <a:ea typeface="+mj-ea"/>
                <a:cs typeface="+mj-cs"/>
              </a:defRPr>
            </a:lvl1pPr>
          </a:lstStyle>
          <a:p>
            <a:pPr algn="l"/>
            <a:r>
              <a:rPr lang="en-US" dirty="0"/>
              <a:t>CSAP </a:t>
            </a:r>
            <a:br>
              <a:rPr lang="en-US" dirty="0"/>
            </a:br>
            <a:r>
              <a:rPr lang="en-US" sz="2200" dirty="0"/>
              <a:t>Special Projects</a:t>
            </a:r>
            <a:br>
              <a:rPr lang="en-US" sz="2200" dirty="0"/>
            </a:br>
            <a:r>
              <a:rPr lang="en-US" sz="2200" dirty="0"/>
              <a:t>Update</a:t>
            </a:r>
            <a:br>
              <a:rPr lang="en-US" sz="2200" dirty="0"/>
            </a:br>
            <a:br>
              <a:rPr lang="en-US" sz="2200" dirty="0"/>
            </a:br>
            <a:br>
              <a:rPr lang="en-US" sz="2200" dirty="0"/>
            </a:br>
            <a:br>
              <a:rPr lang="en-US" sz="2200" dirty="0"/>
            </a:br>
            <a:br>
              <a:rPr lang="en-US" dirty="0"/>
            </a:br>
            <a:endParaRPr lang="en-US" dirty="0"/>
          </a:p>
        </p:txBody>
      </p:sp>
      <p:sp>
        <p:nvSpPr>
          <p:cNvPr id="8" name="Content Placeholder 5">
            <a:extLst>
              <a:ext uri="{FF2B5EF4-FFF2-40B4-BE49-F238E27FC236}">
                <a16:creationId xmlns:a16="http://schemas.microsoft.com/office/drawing/2014/main" id="{DEFD3A37-4195-49AE-BE2F-871018F172C5}"/>
              </a:ext>
            </a:extLst>
          </p:cNvPr>
          <p:cNvSpPr txBox="1">
            <a:spLocks/>
          </p:cNvSpPr>
          <p:nvPr/>
        </p:nvSpPr>
        <p:spPr>
          <a:xfrm>
            <a:off x="3036454" y="277092"/>
            <a:ext cx="5807363" cy="466459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p>
          <a:p>
            <a:pPr marL="0" indent="0">
              <a:buFont typeface="Arial"/>
              <a:buNone/>
            </a:pPr>
            <a:endParaRPr lang="en-US" b="1" dirty="0"/>
          </a:p>
          <a:p>
            <a:pPr marL="0" indent="0">
              <a:buNone/>
            </a:pPr>
            <a:r>
              <a:rPr lang="en-US" b="1" dirty="0"/>
              <a:t>Risk Management Decisions based on Ecological Risk-based Standards</a:t>
            </a:r>
          </a:p>
          <a:p>
            <a:pPr marL="0" indent="0">
              <a:buNone/>
            </a:pPr>
            <a:r>
              <a:rPr lang="en-US" sz="2400" dirty="0"/>
              <a:t>Project Lead:</a:t>
            </a:r>
          </a:p>
          <a:p>
            <a:pPr marL="0" indent="0">
              <a:buNone/>
            </a:pPr>
            <a:r>
              <a:rPr lang="en-US" sz="2400" dirty="0"/>
              <a:t>Beth Power, Azimuth Consulting</a:t>
            </a:r>
          </a:p>
          <a:p>
            <a:pPr lvl="1"/>
            <a:endParaRPr lang="en-US" sz="2000" dirty="0">
              <a:solidFill>
                <a:srgbClr val="FFFFFF"/>
              </a:solidFill>
              <a:latin typeface="+mj-lt"/>
              <a:ea typeface="+mj-ea"/>
              <a:cs typeface="+mj-cs"/>
            </a:endParaRPr>
          </a:p>
        </p:txBody>
      </p:sp>
    </p:spTree>
    <p:extLst>
      <p:ext uri="{BB962C8B-B14F-4D97-AF65-F5344CB8AC3E}">
        <p14:creationId xmlns:p14="http://schemas.microsoft.com/office/powerpoint/2010/main" val="363999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A21C-B5BD-4A24-9D3E-BEEBEBA39CCB}"/>
              </a:ext>
            </a:extLst>
          </p:cNvPr>
          <p:cNvSpPr>
            <a:spLocks noGrp="1"/>
          </p:cNvSpPr>
          <p:nvPr>
            <p:ph type="title"/>
          </p:nvPr>
        </p:nvSpPr>
        <p:spPr/>
        <p:txBody>
          <a:bodyPr/>
          <a:lstStyle/>
          <a:p>
            <a:r>
              <a:rPr lang="en-CA" dirty="0"/>
              <a:t>P6 Decision Tool for Risk-based Std</a:t>
            </a:r>
          </a:p>
        </p:txBody>
      </p:sp>
      <p:pic>
        <p:nvPicPr>
          <p:cNvPr id="3" name="Picture 2">
            <a:extLst>
              <a:ext uri="{FF2B5EF4-FFF2-40B4-BE49-F238E27FC236}">
                <a16:creationId xmlns:a16="http://schemas.microsoft.com/office/drawing/2014/main" id="{5DF76C18-8B54-4025-AFB5-61F2D5A07CA8}"/>
              </a:ext>
            </a:extLst>
          </p:cNvPr>
          <p:cNvPicPr>
            <a:picLocks noChangeAspect="1"/>
          </p:cNvPicPr>
          <p:nvPr/>
        </p:nvPicPr>
        <p:blipFill>
          <a:blip r:embed="rId2"/>
          <a:stretch>
            <a:fillRect/>
          </a:stretch>
        </p:blipFill>
        <p:spPr>
          <a:xfrm>
            <a:off x="1385646" y="1059582"/>
            <a:ext cx="6367835" cy="3744628"/>
          </a:xfrm>
          <a:prstGeom prst="rect">
            <a:avLst/>
          </a:prstGeom>
        </p:spPr>
      </p:pic>
    </p:spTree>
    <p:extLst>
      <p:ext uri="{BB962C8B-B14F-4D97-AF65-F5344CB8AC3E}">
        <p14:creationId xmlns:p14="http://schemas.microsoft.com/office/powerpoint/2010/main" val="377995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37E8-A520-4A2B-A343-F96B2BA06747}"/>
              </a:ext>
            </a:extLst>
          </p:cNvPr>
          <p:cNvSpPr>
            <a:spLocks noGrp="1"/>
          </p:cNvSpPr>
          <p:nvPr>
            <p:ph type="title"/>
          </p:nvPr>
        </p:nvSpPr>
        <p:spPr/>
        <p:txBody>
          <a:bodyPr/>
          <a:lstStyle/>
          <a:p>
            <a:r>
              <a:rPr lang="en-CA" dirty="0"/>
              <a:t>P6 Decision Tool for Risk-based Std</a:t>
            </a:r>
          </a:p>
        </p:txBody>
      </p:sp>
      <p:pic>
        <p:nvPicPr>
          <p:cNvPr id="3" name="Picture 2">
            <a:extLst>
              <a:ext uri="{FF2B5EF4-FFF2-40B4-BE49-F238E27FC236}">
                <a16:creationId xmlns:a16="http://schemas.microsoft.com/office/drawing/2014/main" id="{7972114B-B477-4C29-AC3A-33CC52BEA18A}"/>
              </a:ext>
            </a:extLst>
          </p:cNvPr>
          <p:cNvPicPr>
            <a:picLocks noChangeAspect="1"/>
          </p:cNvPicPr>
          <p:nvPr/>
        </p:nvPicPr>
        <p:blipFill>
          <a:blip r:embed="rId2"/>
          <a:stretch>
            <a:fillRect/>
          </a:stretch>
        </p:blipFill>
        <p:spPr>
          <a:xfrm>
            <a:off x="1763688" y="951571"/>
            <a:ext cx="5616624" cy="3885920"/>
          </a:xfrm>
          <a:prstGeom prst="rect">
            <a:avLst/>
          </a:prstGeom>
        </p:spPr>
      </p:pic>
    </p:spTree>
    <p:extLst>
      <p:ext uri="{BB962C8B-B14F-4D97-AF65-F5344CB8AC3E}">
        <p14:creationId xmlns:p14="http://schemas.microsoft.com/office/powerpoint/2010/main" val="270029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025DB-B17B-42B1-A26A-ED0C84FC9496}"/>
              </a:ext>
            </a:extLst>
          </p:cNvPr>
          <p:cNvSpPr>
            <a:spLocks noGrp="1"/>
          </p:cNvSpPr>
          <p:nvPr>
            <p:ph type="title"/>
          </p:nvPr>
        </p:nvSpPr>
        <p:spPr/>
        <p:txBody>
          <a:bodyPr>
            <a:normAutofit/>
          </a:bodyPr>
          <a:lstStyle/>
          <a:p>
            <a:r>
              <a:rPr lang="en-CA" dirty="0"/>
              <a:t>P6 Decision Tool for Risk-based Std</a:t>
            </a:r>
          </a:p>
        </p:txBody>
      </p:sp>
      <p:pic>
        <p:nvPicPr>
          <p:cNvPr id="4" name="Content Placeholder 3">
            <a:extLst>
              <a:ext uri="{FF2B5EF4-FFF2-40B4-BE49-F238E27FC236}">
                <a16:creationId xmlns:a16="http://schemas.microsoft.com/office/drawing/2014/main" id="{4BC01120-960F-4E0F-815F-20DE83774CF1}"/>
              </a:ext>
            </a:extLst>
          </p:cNvPr>
          <p:cNvPicPr>
            <a:picLocks noGrp="1" noChangeAspect="1"/>
          </p:cNvPicPr>
          <p:nvPr>
            <p:ph idx="1"/>
          </p:nvPr>
        </p:nvPicPr>
        <p:blipFill>
          <a:blip r:embed="rId2"/>
          <a:stretch>
            <a:fillRect/>
          </a:stretch>
        </p:blipFill>
        <p:spPr>
          <a:xfrm>
            <a:off x="2951820" y="1005576"/>
            <a:ext cx="2881976" cy="3717425"/>
          </a:xfrm>
          <a:prstGeom prst="rect">
            <a:avLst/>
          </a:prstGeom>
        </p:spPr>
      </p:pic>
    </p:spTree>
    <p:extLst>
      <p:ext uri="{BB962C8B-B14F-4D97-AF65-F5344CB8AC3E}">
        <p14:creationId xmlns:p14="http://schemas.microsoft.com/office/powerpoint/2010/main" val="313222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1601670" y="195486"/>
            <a:ext cx="5994666" cy="841530"/>
          </a:xfrm>
        </p:spPr>
        <p:txBody>
          <a:bodyPr>
            <a:noAutofit/>
          </a:bodyPr>
          <a:lstStyle/>
          <a:p>
            <a:r>
              <a:rPr lang="en-US" sz="3000" dirty="0">
                <a:solidFill>
                  <a:schemeClr val="bg1"/>
                </a:solidFill>
              </a:rPr>
              <a:t>Protection Goals &amp; Acceptable </a:t>
            </a:r>
            <a:br>
              <a:rPr lang="en-US" sz="3000" dirty="0">
                <a:solidFill>
                  <a:schemeClr val="bg1"/>
                </a:solidFill>
              </a:rPr>
            </a:br>
            <a:r>
              <a:rPr lang="en-US" sz="3000" dirty="0">
                <a:solidFill>
                  <a:schemeClr val="bg1"/>
                </a:solidFill>
              </a:rPr>
              <a:t>Effects Levels</a:t>
            </a:r>
          </a:p>
        </p:txBody>
      </p:sp>
      <p:pic>
        <p:nvPicPr>
          <p:cNvPr id="6146" name="Picture 2" descr="J:\Marketing and Resumes\Website\Update 2014 still to happen\photos\AZI photos\BP pics\IMG_06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93" y="3435847"/>
            <a:ext cx="1754814" cy="116987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B2BFA52C-39BE-4C7A-86D3-16099FAFC5F4}"/>
              </a:ext>
            </a:extLst>
          </p:cNvPr>
          <p:cNvPicPr>
            <a:picLocks noGrp="1" noChangeAspect="1"/>
          </p:cNvPicPr>
          <p:nvPr>
            <p:ph idx="1"/>
          </p:nvPr>
        </p:nvPicPr>
        <p:blipFill>
          <a:blip r:embed="rId4"/>
          <a:stretch>
            <a:fillRect/>
          </a:stretch>
        </p:blipFill>
        <p:spPr>
          <a:xfrm>
            <a:off x="1190837" y="1545636"/>
            <a:ext cx="6762326" cy="1512168"/>
          </a:xfrm>
          <a:prstGeom prst="rect">
            <a:avLst/>
          </a:prstGeom>
        </p:spPr>
      </p:pic>
    </p:spTree>
    <p:extLst>
      <p:ext uri="{BB962C8B-B14F-4D97-AF65-F5344CB8AC3E}">
        <p14:creationId xmlns:p14="http://schemas.microsoft.com/office/powerpoint/2010/main" val="206895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CCB96-5B5C-4799-ADAD-0A9C8BA43954}"/>
              </a:ext>
            </a:extLst>
          </p:cNvPr>
          <p:cNvPicPr>
            <a:picLocks noChangeAspect="1"/>
          </p:cNvPicPr>
          <p:nvPr/>
        </p:nvPicPr>
        <p:blipFill>
          <a:blip r:embed="rId2"/>
          <a:stretch>
            <a:fillRect/>
          </a:stretch>
        </p:blipFill>
        <p:spPr>
          <a:xfrm>
            <a:off x="2141730" y="178752"/>
            <a:ext cx="5152048" cy="4785996"/>
          </a:xfrm>
          <a:prstGeom prst="rect">
            <a:avLst/>
          </a:prstGeom>
        </p:spPr>
      </p:pic>
    </p:spTree>
    <p:extLst>
      <p:ext uri="{BB962C8B-B14F-4D97-AF65-F5344CB8AC3E}">
        <p14:creationId xmlns:p14="http://schemas.microsoft.com/office/powerpoint/2010/main" val="77775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8D96B-DD30-4FA8-B697-9F580278FEE3}"/>
              </a:ext>
            </a:extLst>
          </p:cNvPr>
          <p:cNvPicPr>
            <a:picLocks noChangeAspect="1"/>
          </p:cNvPicPr>
          <p:nvPr/>
        </p:nvPicPr>
        <p:blipFill>
          <a:blip r:embed="rId2"/>
          <a:stretch>
            <a:fillRect/>
          </a:stretch>
        </p:blipFill>
        <p:spPr>
          <a:xfrm>
            <a:off x="1979712" y="519522"/>
            <a:ext cx="5357813" cy="1171575"/>
          </a:xfrm>
          <a:prstGeom prst="rect">
            <a:avLst/>
          </a:prstGeom>
        </p:spPr>
      </p:pic>
      <p:sp>
        <p:nvSpPr>
          <p:cNvPr id="5" name="TextBox 4">
            <a:extLst>
              <a:ext uri="{FF2B5EF4-FFF2-40B4-BE49-F238E27FC236}">
                <a16:creationId xmlns:a16="http://schemas.microsoft.com/office/drawing/2014/main" id="{7BB644B3-AE15-4139-9D88-5B6C1CE5483D}"/>
              </a:ext>
            </a:extLst>
          </p:cNvPr>
          <p:cNvSpPr txBox="1"/>
          <p:nvPr/>
        </p:nvSpPr>
        <p:spPr>
          <a:xfrm>
            <a:off x="2917397" y="3111810"/>
            <a:ext cx="3532249" cy="300082"/>
          </a:xfrm>
          <a:prstGeom prst="rect">
            <a:avLst/>
          </a:prstGeom>
          <a:noFill/>
        </p:spPr>
        <p:txBody>
          <a:bodyPr wrap="none" rtlCol="0">
            <a:spAutoFit/>
          </a:bodyPr>
          <a:lstStyle/>
          <a:p>
            <a:pPr defTabSz="685800"/>
            <a:r>
              <a:rPr lang="en-CA" sz="1350" dirty="0">
                <a:solidFill>
                  <a:prstClr val="black"/>
                </a:solidFill>
                <a:latin typeface="Calibri"/>
              </a:rPr>
              <a:t>See also guidance on characterizing uncertainty</a:t>
            </a:r>
          </a:p>
        </p:txBody>
      </p:sp>
    </p:spTree>
    <p:extLst>
      <p:ext uri="{BB962C8B-B14F-4D97-AF65-F5344CB8AC3E}">
        <p14:creationId xmlns:p14="http://schemas.microsoft.com/office/powerpoint/2010/main" val="4004902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Marketing and Resumes\PHOTOS\iStock_000011418417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 y="-26566"/>
            <a:ext cx="8074596" cy="516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4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2">
                <a:lumMod val="50000"/>
              </a:schemeClr>
            </a:gs>
            <a:gs pos="85000">
              <a:schemeClr val="tx2">
                <a:lumMod val="40000"/>
                <a:lumOff val="60000"/>
              </a:schemeClr>
            </a:gs>
            <a:gs pos="100000">
              <a:schemeClr val="bg1">
                <a:lumMod val="85000"/>
              </a:schemeClr>
            </a:gs>
            <a:gs pos="100000">
              <a:srgbClr val="EBE1E3"/>
            </a:gs>
          </a:gsLst>
          <a:lin ang="27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81000" y="2247715"/>
            <a:ext cx="5984794" cy="1912609"/>
          </a:xfrm>
        </p:spPr>
        <p:txBody>
          <a:bodyPr>
            <a:normAutofit fontScale="90000"/>
          </a:bodyPr>
          <a:lstStyle/>
          <a:p>
            <a:r>
              <a:rPr lang="en-CA" sz="2700" b="1" dirty="0">
                <a:solidFill>
                  <a:schemeClr val="bg1"/>
                </a:solidFill>
              </a:rPr>
              <a:t>Risk Management Decision Framework for </a:t>
            </a:r>
            <a:br>
              <a:rPr lang="en-CA" sz="2700" b="1" dirty="0">
                <a:solidFill>
                  <a:schemeClr val="bg1"/>
                </a:solidFill>
              </a:rPr>
            </a:br>
            <a:r>
              <a:rPr lang="en-CA" sz="2700" b="1" dirty="0">
                <a:solidFill>
                  <a:schemeClr val="bg1"/>
                </a:solidFill>
              </a:rPr>
              <a:t>BC Contaminated Sites</a:t>
            </a:r>
            <a:br>
              <a:rPr lang="en-CA" sz="2700" dirty="0">
                <a:solidFill>
                  <a:schemeClr val="bg1"/>
                </a:solidFill>
              </a:rPr>
            </a:br>
            <a:br>
              <a:rPr lang="en-CA" sz="2700" dirty="0">
                <a:solidFill>
                  <a:schemeClr val="bg1"/>
                </a:solidFill>
              </a:rPr>
            </a:br>
            <a:r>
              <a:rPr lang="en-CA" sz="2700" dirty="0">
                <a:solidFill>
                  <a:schemeClr val="bg1"/>
                </a:solidFill>
              </a:rPr>
              <a:t>October 23 2019</a:t>
            </a:r>
            <a:br>
              <a:rPr lang="en-CA" sz="2700" dirty="0">
                <a:solidFill>
                  <a:schemeClr val="bg1"/>
                </a:solidFill>
              </a:rPr>
            </a:br>
            <a:r>
              <a:rPr lang="en-CA" sz="2700" dirty="0">
                <a:solidFill>
                  <a:schemeClr val="bg1"/>
                </a:solidFill>
              </a:rPr>
              <a:t>Beth Power, Azimuth</a:t>
            </a:r>
            <a:br>
              <a:rPr lang="en-CA" sz="2700" dirty="0">
                <a:solidFill>
                  <a:schemeClr val="bg1"/>
                </a:solidFill>
              </a:rPr>
            </a:br>
            <a:br>
              <a:rPr lang="en-CA" sz="2325" b="1" dirty="0">
                <a:solidFill>
                  <a:schemeClr val="bg1"/>
                </a:solidFill>
              </a:rPr>
            </a:br>
            <a:br>
              <a:rPr lang="en-CA" sz="2325" b="1" dirty="0">
                <a:solidFill>
                  <a:schemeClr val="bg1"/>
                </a:solidFill>
              </a:rPr>
            </a:br>
            <a:r>
              <a:rPr lang="en-CA" sz="2325" b="1" dirty="0">
                <a:solidFill>
                  <a:schemeClr val="bg1"/>
                </a:solidFill>
              </a:rPr>
              <a:t>CSAP PD Workshop</a:t>
            </a:r>
            <a:br>
              <a:rPr lang="en-CA" sz="2325" b="1" dirty="0">
                <a:solidFill>
                  <a:schemeClr val="bg1"/>
                </a:solidFill>
              </a:rPr>
            </a:br>
            <a:br>
              <a:rPr lang="en-CA" sz="2325" b="1" dirty="0">
                <a:solidFill>
                  <a:schemeClr val="bg1"/>
                </a:solidFill>
              </a:rPr>
            </a:br>
            <a:br>
              <a:rPr lang="en-CA" sz="1650" b="1" dirty="0">
                <a:solidFill>
                  <a:schemeClr val="bg1"/>
                </a:solidFill>
              </a:rPr>
            </a:br>
            <a:endParaRPr lang="en-CA" sz="165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510" y="519522"/>
            <a:ext cx="2783774" cy="51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90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28750" y="228600"/>
            <a:ext cx="5543550" cy="857250"/>
          </a:xfrm>
        </p:spPr>
        <p:txBody>
          <a:bodyPr>
            <a:normAutofit/>
          </a:bodyPr>
          <a:lstStyle/>
          <a:p>
            <a:r>
              <a:rPr lang="en-CA" sz="3000" dirty="0">
                <a:solidFill>
                  <a:schemeClr val="bg1"/>
                </a:solidFill>
              </a:rPr>
              <a:t>Outline</a:t>
            </a:r>
          </a:p>
        </p:txBody>
      </p:sp>
      <p:sp>
        <p:nvSpPr>
          <p:cNvPr id="3" name="Content Placeholder 2"/>
          <p:cNvSpPr>
            <a:spLocks noGrp="1"/>
          </p:cNvSpPr>
          <p:nvPr>
            <p:ph idx="1"/>
          </p:nvPr>
        </p:nvSpPr>
        <p:spPr>
          <a:xfrm>
            <a:off x="1817694" y="1167594"/>
            <a:ext cx="5543550" cy="3086100"/>
          </a:xfrm>
        </p:spPr>
        <p:txBody>
          <a:bodyPr>
            <a:noAutofit/>
          </a:bodyPr>
          <a:lstStyle/>
          <a:p>
            <a:r>
              <a:rPr lang="en-US" sz="2100" dirty="0">
                <a:solidFill>
                  <a:schemeClr val="bg1"/>
                </a:solidFill>
              </a:rPr>
              <a:t>Background </a:t>
            </a:r>
          </a:p>
          <a:p>
            <a:r>
              <a:rPr lang="en-US" sz="2100" dirty="0">
                <a:solidFill>
                  <a:schemeClr val="bg1"/>
                </a:solidFill>
              </a:rPr>
              <a:t>Project</a:t>
            </a:r>
          </a:p>
          <a:p>
            <a:r>
              <a:rPr lang="en-US" sz="2100" dirty="0">
                <a:solidFill>
                  <a:schemeClr val="bg1"/>
                </a:solidFill>
              </a:rPr>
              <a:t>Deliverables</a:t>
            </a:r>
          </a:p>
          <a:p>
            <a:pPr marL="0" indent="0">
              <a:buNone/>
            </a:pPr>
            <a:br>
              <a:rPr lang="en-US" sz="2100" dirty="0">
                <a:solidFill>
                  <a:schemeClr val="bg1"/>
                </a:solidFill>
              </a:rPr>
            </a:br>
            <a:endParaRPr lang="en-CA" sz="2100" dirty="0">
              <a:solidFill>
                <a:schemeClr val="bg1"/>
              </a:solidFill>
            </a:endParaRPr>
          </a:p>
        </p:txBody>
      </p:sp>
      <p:pic>
        <p:nvPicPr>
          <p:cNvPr id="3074" name="Picture 2" descr="C:\Users\bpower\Pictures\Randy spi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018" y="2355726"/>
            <a:ext cx="3093914" cy="2076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6E6514-9E2D-4F80-AA55-DF891FE107E9}"/>
              </a:ext>
            </a:extLst>
          </p:cNvPr>
          <p:cNvSpPr txBox="1"/>
          <p:nvPr/>
        </p:nvSpPr>
        <p:spPr>
          <a:xfrm>
            <a:off x="1728751" y="3607363"/>
            <a:ext cx="2457211" cy="669414"/>
          </a:xfrm>
          <a:prstGeom prst="rect">
            <a:avLst/>
          </a:prstGeom>
          <a:noFill/>
        </p:spPr>
        <p:txBody>
          <a:bodyPr wrap="none" rtlCol="0">
            <a:spAutoFit/>
          </a:bodyPr>
          <a:lstStyle/>
          <a:p>
            <a:pPr defTabSz="685800"/>
            <a:r>
              <a:rPr lang="en-CA" sz="3750" dirty="0">
                <a:solidFill>
                  <a:prstClr val="white"/>
                </a:solidFill>
                <a:latin typeface="Calibri"/>
              </a:rPr>
              <a:t>Awareness!</a:t>
            </a:r>
          </a:p>
        </p:txBody>
      </p:sp>
    </p:spTree>
    <p:extLst>
      <p:ext uri="{BB962C8B-B14F-4D97-AF65-F5344CB8AC3E}">
        <p14:creationId xmlns:p14="http://schemas.microsoft.com/office/powerpoint/2010/main" val="181111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1601670" y="195486"/>
            <a:ext cx="5994666" cy="841530"/>
          </a:xfrm>
        </p:spPr>
        <p:txBody>
          <a:bodyPr>
            <a:noAutofit/>
          </a:bodyPr>
          <a:lstStyle/>
          <a:p>
            <a:r>
              <a:rPr lang="en-US" sz="3000" dirty="0">
                <a:solidFill>
                  <a:schemeClr val="bg1"/>
                </a:solidFill>
              </a:rPr>
              <a:t>Background</a:t>
            </a:r>
          </a:p>
        </p:txBody>
      </p:sp>
      <p:sp>
        <p:nvSpPr>
          <p:cNvPr id="10" name="Content Placeholder 2"/>
          <p:cNvSpPr>
            <a:spLocks noGrp="1"/>
          </p:cNvSpPr>
          <p:nvPr>
            <p:ph idx="1"/>
          </p:nvPr>
        </p:nvSpPr>
        <p:spPr>
          <a:xfrm>
            <a:off x="1817694" y="1167594"/>
            <a:ext cx="5543550" cy="3086100"/>
          </a:xfrm>
        </p:spPr>
        <p:txBody>
          <a:bodyPr>
            <a:noAutofit/>
          </a:bodyPr>
          <a:lstStyle/>
          <a:p>
            <a:r>
              <a:rPr lang="en-US" sz="2100" dirty="0">
                <a:solidFill>
                  <a:schemeClr val="bg1"/>
                </a:solidFill>
              </a:rPr>
              <a:t>Numerical standards</a:t>
            </a:r>
          </a:p>
          <a:p>
            <a:r>
              <a:rPr lang="en-US" sz="2100" dirty="0">
                <a:solidFill>
                  <a:schemeClr val="bg1"/>
                </a:solidFill>
              </a:rPr>
              <a:t>Risk-based standards</a:t>
            </a:r>
          </a:p>
          <a:p>
            <a:pPr lvl="1"/>
            <a:r>
              <a:rPr lang="en-US" sz="1800" dirty="0">
                <a:solidFill>
                  <a:schemeClr val="bg1"/>
                </a:solidFill>
              </a:rPr>
              <a:t>HHRA: Clear definitions for HHRA (HQ &lt; 1, ILCR &lt; 1/100,000)</a:t>
            </a:r>
          </a:p>
          <a:p>
            <a:pPr lvl="1"/>
            <a:r>
              <a:rPr lang="en-US" sz="1800" dirty="0">
                <a:solidFill>
                  <a:schemeClr val="bg1"/>
                </a:solidFill>
              </a:rPr>
              <a:t>ERA: Need clear / functional criteria to distinguish acceptable from unacceptable effects</a:t>
            </a:r>
          </a:p>
          <a:p>
            <a:pPr marL="0" indent="0">
              <a:buNone/>
            </a:pPr>
            <a:endParaRPr lang="en-US" sz="2100" dirty="0">
              <a:solidFill>
                <a:schemeClr val="bg1"/>
              </a:solidFill>
            </a:endParaRPr>
          </a:p>
        </p:txBody>
      </p:sp>
    </p:spTree>
    <p:extLst>
      <p:ext uri="{BB962C8B-B14F-4D97-AF65-F5344CB8AC3E}">
        <p14:creationId xmlns:p14="http://schemas.microsoft.com/office/powerpoint/2010/main" val="335123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28750" y="228600"/>
            <a:ext cx="5543550" cy="857250"/>
          </a:xfrm>
        </p:spPr>
        <p:txBody>
          <a:bodyPr>
            <a:normAutofit/>
          </a:bodyPr>
          <a:lstStyle/>
          <a:p>
            <a:r>
              <a:rPr lang="en-CA" sz="3000" dirty="0">
                <a:solidFill>
                  <a:schemeClr val="bg1"/>
                </a:solidFill>
              </a:rPr>
              <a:t>Background</a:t>
            </a:r>
          </a:p>
        </p:txBody>
      </p:sp>
      <p:sp>
        <p:nvSpPr>
          <p:cNvPr id="3" name="Content Placeholder 2"/>
          <p:cNvSpPr>
            <a:spLocks noGrp="1"/>
          </p:cNvSpPr>
          <p:nvPr>
            <p:ph idx="1"/>
          </p:nvPr>
        </p:nvSpPr>
        <p:spPr>
          <a:xfrm>
            <a:off x="1817694" y="1167594"/>
            <a:ext cx="5543550" cy="3086100"/>
          </a:xfrm>
        </p:spPr>
        <p:txBody>
          <a:bodyPr>
            <a:noAutofit/>
          </a:bodyPr>
          <a:lstStyle/>
          <a:p>
            <a:pPr marL="271463" indent="-271463"/>
            <a:r>
              <a:rPr lang="en-CA" sz="2100" dirty="0">
                <a:solidFill>
                  <a:schemeClr val="bg1"/>
                </a:solidFill>
              </a:rPr>
              <a:t>BC ERA policy and technical guidance exists (e.g., EC</a:t>
            </a:r>
            <a:r>
              <a:rPr lang="en-CA" sz="2100" baseline="-25000" dirty="0">
                <a:solidFill>
                  <a:schemeClr val="bg1"/>
                </a:solidFill>
              </a:rPr>
              <a:t>20</a:t>
            </a:r>
            <a:r>
              <a:rPr lang="en-CA" sz="2100" dirty="0">
                <a:solidFill>
                  <a:schemeClr val="bg1"/>
                </a:solidFill>
              </a:rPr>
              <a:t>), but interpretation has challenges, for example:</a:t>
            </a:r>
          </a:p>
          <a:p>
            <a:pPr lvl="1"/>
            <a:r>
              <a:rPr lang="en-US" sz="1800" dirty="0">
                <a:solidFill>
                  <a:schemeClr val="bg1"/>
                </a:solidFill>
              </a:rPr>
              <a:t>Oversimplified (e.g., 19% effect size vs. 21% )</a:t>
            </a:r>
            <a:endParaRPr lang="en-CA" sz="1800" dirty="0">
              <a:solidFill>
                <a:schemeClr val="bg1"/>
              </a:solidFill>
            </a:endParaRPr>
          </a:p>
          <a:p>
            <a:pPr lvl="1"/>
            <a:r>
              <a:rPr lang="en-US" sz="1800" dirty="0">
                <a:solidFill>
                  <a:schemeClr val="bg1"/>
                </a:solidFill>
              </a:rPr>
              <a:t>Implications of </a:t>
            </a:r>
            <a:r>
              <a:rPr lang="en-US" sz="1800" dirty="0" err="1">
                <a:solidFill>
                  <a:schemeClr val="bg1"/>
                </a:solidFill>
              </a:rPr>
              <a:t>ECx</a:t>
            </a:r>
            <a:r>
              <a:rPr lang="en-US" sz="1800" dirty="0">
                <a:solidFill>
                  <a:schemeClr val="bg1"/>
                </a:solidFill>
              </a:rPr>
              <a:t> depend on assessment endpoint (e.g., population vs. organism)</a:t>
            </a:r>
          </a:p>
          <a:p>
            <a:pPr lvl="1"/>
            <a:r>
              <a:rPr lang="en-US" sz="1800" dirty="0">
                <a:solidFill>
                  <a:schemeClr val="bg1"/>
                </a:solidFill>
              </a:rPr>
              <a:t>No “one size fits all” effect size (e.g., mouse vs. moose) </a:t>
            </a:r>
            <a:endParaRPr lang="en-CA" sz="1800" dirty="0">
              <a:solidFill>
                <a:schemeClr val="bg1"/>
              </a:solidFill>
            </a:endParaRPr>
          </a:p>
          <a:p>
            <a:pPr lvl="1"/>
            <a:r>
              <a:rPr lang="en-US" sz="1800" dirty="0" err="1">
                <a:solidFill>
                  <a:schemeClr val="bg1"/>
                </a:solidFill>
              </a:rPr>
              <a:t>ECx</a:t>
            </a:r>
            <a:r>
              <a:rPr lang="en-US" sz="1800" dirty="0">
                <a:solidFill>
                  <a:schemeClr val="bg1"/>
                </a:solidFill>
              </a:rPr>
              <a:t> difficult to apply in weight-of-evidence </a:t>
            </a:r>
            <a:endParaRPr lang="en-CA" sz="1800" dirty="0">
              <a:solidFill>
                <a:schemeClr val="bg1"/>
              </a:solidFill>
            </a:endParaRPr>
          </a:p>
          <a:p>
            <a:pPr marL="342900" lvl="1" indent="0">
              <a:buNone/>
            </a:pPr>
            <a:br>
              <a:rPr lang="en-US" dirty="0">
                <a:solidFill>
                  <a:schemeClr val="bg1"/>
                </a:solidFill>
              </a:rPr>
            </a:br>
            <a:endParaRPr lang="en-CA" dirty="0">
              <a:solidFill>
                <a:schemeClr val="bg1"/>
              </a:solidFill>
            </a:endParaRPr>
          </a:p>
        </p:txBody>
      </p:sp>
    </p:spTree>
    <p:extLst>
      <p:ext uri="{BB962C8B-B14F-4D97-AF65-F5344CB8AC3E}">
        <p14:creationId xmlns:p14="http://schemas.microsoft.com/office/powerpoint/2010/main" val="293897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1601670" y="195486"/>
            <a:ext cx="5994666" cy="841530"/>
          </a:xfrm>
        </p:spPr>
        <p:txBody>
          <a:bodyPr>
            <a:noAutofit/>
          </a:bodyPr>
          <a:lstStyle/>
          <a:p>
            <a:r>
              <a:rPr lang="en-US" sz="3000" dirty="0">
                <a:solidFill>
                  <a:schemeClr val="bg1"/>
                </a:solidFill>
              </a:rPr>
              <a:t>Background</a:t>
            </a:r>
          </a:p>
        </p:txBody>
      </p:sp>
      <p:sp>
        <p:nvSpPr>
          <p:cNvPr id="10" name="Content Placeholder 2"/>
          <p:cNvSpPr>
            <a:spLocks noGrp="1"/>
          </p:cNvSpPr>
          <p:nvPr>
            <p:ph idx="1"/>
          </p:nvPr>
        </p:nvSpPr>
        <p:spPr>
          <a:xfrm>
            <a:off x="1817694" y="1167594"/>
            <a:ext cx="5543550" cy="3086100"/>
          </a:xfrm>
        </p:spPr>
        <p:txBody>
          <a:bodyPr>
            <a:noAutofit/>
          </a:bodyPr>
          <a:lstStyle/>
          <a:p>
            <a:r>
              <a:rPr lang="en-US" sz="2100" dirty="0">
                <a:solidFill>
                  <a:schemeClr val="bg1"/>
                </a:solidFill>
              </a:rPr>
              <a:t>Work conducted 2014-2016 (2 phases)</a:t>
            </a:r>
          </a:p>
          <a:p>
            <a:r>
              <a:rPr lang="en-US" sz="2100" dirty="0">
                <a:solidFill>
                  <a:schemeClr val="bg1"/>
                </a:solidFill>
              </a:rPr>
              <a:t>Qualified Professionals &amp; </a:t>
            </a:r>
          </a:p>
          <a:p>
            <a:pPr marL="300038" lvl="1" indent="0">
              <a:buNone/>
            </a:pPr>
            <a:r>
              <a:rPr lang="en-US" dirty="0">
                <a:solidFill>
                  <a:schemeClr val="bg1"/>
                </a:solidFill>
              </a:rPr>
              <a:t>Approved Professionals benefit from:</a:t>
            </a:r>
          </a:p>
          <a:p>
            <a:pPr lvl="1"/>
            <a:r>
              <a:rPr lang="en-US" sz="1800" dirty="0">
                <a:solidFill>
                  <a:schemeClr val="bg1"/>
                </a:solidFill>
              </a:rPr>
              <a:t>More structured process to review submissions</a:t>
            </a:r>
          </a:p>
          <a:p>
            <a:pPr lvl="1"/>
            <a:r>
              <a:rPr lang="en-US" sz="1800" dirty="0">
                <a:solidFill>
                  <a:schemeClr val="bg1"/>
                </a:solidFill>
              </a:rPr>
              <a:t>Guidance on defining acceptability of risks for ecological receptors</a:t>
            </a:r>
          </a:p>
          <a:p>
            <a:r>
              <a:rPr lang="en-US" sz="2100" dirty="0">
                <a:solidFill>
                  <a:schemeClr val="bg1"/>
                </a:solidFill>
              </a:rPr>
              <a:t>In support of Professional Judgement</a:t>
            </a:r>
          </a:p>
        </p:txBody>
      </p:sp>
      <p:pic>
        <p:nvPicPr>
          <p:cNvPr id="2" name="Picture 1">
            <a:extLst>
              <a:ext uri="{FF2B5EF4-FFF2-40B4-BE49-F238E27FC236}">
                <a16:creationId xmlns:a16="http://schemas.microsoft.com/office/drawing/2014/main" id="{B6F1BE82-0C6D-4665-9091-AFF3B32DD059}"/>
              </a:ext>
            </a:extLst>
          </p:cNvPr>
          <p:cNvPicPr>
            <a:picLocks noChangeAspect="1"/>
          </p:cNvPicPr>
          <p:nvPr/>
        </p:nvPicPr>
        <p:blipFill>
          <a:blip r:embed="rId3"/>
          <a:stretch>
            <a:fillRect/>
          </a:stretch>
        </p:blipFill>
        <p:spPr>
          <a:xfrm>
            <a:off x="6516217" y="3813889"/>
            <a:ext cx="1377157" cy="917024"/>
          </a:xfrm>
          <a:prstGeom prst="rect">
            <a:avLst/>
          </a:prstGeom>
        </p:spPr>
      </p:pic>
    </p:spTree>
    <p:extLst>
      <p:ext uri="{BB962C8B-B14F-4D97-AF65-F5344CB8AC3E}">
        <p14:creationId xmlns:p14="http://schemas.microsoft.com/office/powerpoint/2010/main" val="269486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noAutofit/>
          </a:bodyPr>
          <a:lstStyle/>
          <a:p>
            <a:r>
              <a:rPr lang="en-US" sz="3000" dirty="0">
                <a:solidFill>
                  <a:schemeClr val="bg1"/>
                </a:solidFill>
              </a:rPr>
              <a:t>Team</a:t>
            </a:r>
          </a:p>
        </p:txBody>
      </p:sp>
      <p:sp>
        <p:nvSpPr>
          <p:cNvPr id="2" name="Text Placeholder 1"/>
          <p:cNvSpPr>
            <a:spLocks noGrp="1"/>
          </p:cNvSpPr>
          <p:nvPr>
            <p:ph type="body" idx="1"/>
          </p:nvPr>
        </p:nvSpPr>
        <p:spPr>
          <a:xfrm>
            <a:off x="457200" y="843558"/>
            <a:ext cx="4040188" cy="479822"/>
          </a:xfrm>
        </p:spPr>
        <p:txBody>
          <a:bodyPr>
            <a:normAutofit/>
          </a:bodyPr>
          <a:lstStyle/>
          <a:p>
            <a:r>
              <a:rPr lang="en-US" sz="2100" dirty="0">
                <a:solidFill>
                  <a:schemeClr val="bg1"/>
                </a:solidFill>
              </a:rPr>
              <a:t>Azimuth project team</a:t>
            </a:r>
            <a:endParaRPr lang="en-US" sz="2100" dirty="0"/>
          </a:p>
        </p:txBody>
      </p:sp>
      <p:sp>
        <p:nvSpPr>
          <p:cNvPr id="10" name="Content Placeholder 2"/>
          <p:cNvSpPr>
            <a:spLocks noGrp="1"/>
          </p:cNvSpPr>
          <p:nvPr>
            <p:ph sz="half" idx="2"/>
          </p:nvPr>
        </p:nvSpPr>
        <p:spPr>
          <a:xfrm>
            <a:off x="457200" y="1323380"/>
            <a:ext cx="4040188" cy="2963466"/>
          </a:xfrm>
        </p:spPr>
        <p:txBody>
          <a:bodyPr>
            <a:noAutofit/>
          </a:bodyPr>
          <a:lstStyle/>
          <a:p>
            <a:r>
              <a:rPr lang="en-US" dirty="0">
                <a:solidFill>
                  <a:schemeClr val="bg1"/>
                </a:solidFill>
              </a:rPr>
              <a:t>Angela Crampton</a:t>
            </a:r>
          </a:p>
          <a:p>
            <a:r>
              <a:rPr lang="en-US" dirty="0">
                <a:solidFill>
                  <a:schemeClr val="bg1"/>
                </a:solidFill>
              </a:rPr>
              <a:t>Patrick Allard</a:t>
            </a:r>
          </a:p>
          <a:p>
            <a:r>
              <a:rPr lang="en-US" dirty="0">
                <a:solidFill>
                  <a:schemeClr val="bg1"/>
                </a:solidFill>
              </a:rPr>
              <a:t>Beth Power</a:t>
            </a:r>
          </a:p>
        </p:txBody>
      </p:sp>
      <p:sp>
        <p:nvSpPr>
          <p:cNvPr id="3" name="Text Placeholder 2"/>
          <p:cNvSpPr>
            <a:spLocks noGrp="1"/>
          </p:cNvSpPr>
          <p:nvPr>
            <p:ph type="body" sz="quarter" idx="3"/>
          </p:nvPr>
        </p:nvSpPr>
        <p:spPr>
          <a:xfrm>
            <a:off x="4645026" y="843558"/>
            <a:ext cx="4041775" cy="479822"/>
          </a:xfrm>
        </p:spPr>
        <p:txBody>
          <a:bodyPr>
            <a:normAutofit/>
          </a:bodyPr>
          <a:lstStyle/>
          <a:p>
            <a:r>
              <a:rPr lang="en-US" sz="2100" dirty="0">
                <a:solidFill>
                  <a:schemeClr val="bg1"/>
                </a:solidFill>
              </a:rPr>
              <a:t>Technical working group</a:t>
            </a:r>
            <a:endParaRPr lang="en-US" sz="2100" dirty="0"/>
          </a:p>
        </p:txBody>
      </p:sp>
      <p:sp>
        <p:nvSpPr>
          <p:cNvPr id="4" name="Content Placeholder 3"/>
          <p:cNvSpPr>
            <a:spLocks noGrp="1"/>
          </p:cNvSpPr>
          <p:nvPr>
            <p:ph sz="quarter" idx="4"/>
          </p:nvPr>
        </p:nvSpPr>
        <p:spPr>
          <a:xfrm>
            <a:off x="4645026" y="1323380"/>
            <a:ext cx="4041775" cy="2963466"/>
          </a:xfrm>
        </p:spPr>
        <p:txBody>
          <a:bodyPr/>
          <a:lstStyle/>
          <a:p>
            <a:pPr marL="257175" lvl="1" indent="-257175">
              <a:buFont typeface="Arial" panose="020B0604020202020204" pitchFamily="34" charset="0"/>
              <a:buChar char="•"/>
            </a:pPr>
            <a:r>
              <a:rPr lang="en-US" sz="1800" dirty="0">
                <a:solidFill>
                  <a:schemeClr val="bg1"/>
                </a:solidFill>
              </a:rPr>
              <a:t>Heather Osachoff (“MOE”)</a:t>
            </a:r>
          </a:p>
          <a:p>
            <a:pPr marL="257175" lvl="1" indent="-257175">
              <a:buFont typeface="Arial" panose="020B0604020202020204" pitchFamily="34" charset="0"/>
              <a:buChar char="•"/>
            </a:pPr>
            <a:r>
              <a:rPr lang="en-US" sz="1800" dirty="0">
                <a:solidFill>
                  <a:schemeClr val="bg1"/>
                </a:solidFill>
              </a:rPr>
              <a:t>Tara Kennedy</a:t>
            </a:r>
          </a:p>
          <a:p>
            <a:pPr marL="257175" lvl="1" indent="-257175">
              <a:buFont typeface="Arial" panose="020B0604020202020204" pitchFamily="34" charset="0"/>
              <a:buChar char="•"/>
            </a:pPr>
            <a:r>
              <a:rPr lang="en-US" sz="1800" dirty="0">
                <a:solidFill>
                  <a:schemeClr val="bg1"/>
                </a:solidFill>
              </a:rPr>
              <a:t>Trish Miller</a:t>
            </a:r>
          </a:p>
          <a:p>
            <a:pPr marL="257175" lvl="1" indent="-257175">
              <a:buFont typeface="Arial" panose="020B0604020202020204" pitchFamily="34" charset="0"/>
              <a:buChar char="•"/>
            </a:pPr>
            <a:r>
              <a:rPr lang="en-US" sz="1800" dirty="0">
                <a:solidFill>
                  <a:schemeClr val="bg1"/>
                </a:solidFill>
              </a:rPr>
              <a:t>Sam Reimer</a:t>
            </a:r>
          </a:p>
          <a:p>
            <a:pPr marL="257175" lvl="1" indent="-257175">
              <a:buFont typeface="Arial" panose="020B0604020202020204" pitchFamily="34" charset="0"/>
              <a:buChar char="•"/>
            </a:pPr>
            <a:r>
              <a:rPr lang="en-US" sz="1800" dirty="0">
                <a:solidFill>
                  <a:schemeClr val="bg1"/>
                </a:solidFill>
              </a:rPr>
              <a:t>Scott Steer</a:t>
            </a:r>
          </a:p>
          <a:p>
            <a:pPr marL="257175" lvl="1" indent="-257175">
              <a:buFont typeface="Arial" panose="020B0604020202020204" pitchFamily="34" charset="0"/>
              <a:buChar char="•"/>
            </a:pPr>
            <a:r>
              <a:rPr lang="en-US" sz="1800" dirty="0">
                <a:solidFill>
                  <a:schemeClr val="bg1"/>
                </a:solidFill>
              </a:rPr>
              <a:t>Reidar Zapf-Gilje</a:t>
            </a:r>
          </a:p>
          <a:p>
            <a:pPr marL="257175" lvl="1" indent="-257175">
              <a:buFont typeface="Arial" panose="020B0604020202020204" pitchFamily="34" charset="0"/>
              <a:buChar char="•"/>
            </a:pPr>
            <a:r>
              <a:rPr lang="en-US" sz="1800" dirty="0">
                <a:solidFill>
                  <a:schemeClr val="bg1"/>
                </a:solidFill>
              </a:rPr>
              <a:t>Mike Rankin</a:t>
            </a:r>
          </a:p>
          <a:p>
            <a:pPr marL="257175" lvl="1" indent="-257175">
              <a:buFont typeface="Arial" panose="020B0604020202020204" pitchFamily="34" charset="0"/>
              <a:buChar char="•"/>
            </a:pPr>
            <a:r>
              <a:rPr lang="en-US" sz="1800" dirty="0">
                <a:solidFill>
                  <a:schemeClr val="bg1"/>
                </a:solidFill>
              </a:rPr>
              <a:t>Michael McLeay</a:t>
            </a:r>
          </a:p>
          <a:p>
            <a:endParaRPr lang="en-US" dirty="0"/>
          </a:p>
        </p:txBody>
      </p:sp>
      <p:sp>
        <p:nvSpPr>
          <p:cNvPr id="5" name="TextBox 4"/>
          <p:cNvSpPr txBox="1"/>
          <p:nvPr/>
        </p:nvSpPr>
        <p:spPr>
          <a:xfrm>
            <a:off x="3153414" y="4175774"/>
            <a:ext cx="2879506" cy="784830"/>
          </a:xfrm>
          <a:prstGeom prst="rect">
            <a:avLst/>
          </a:prstGeom>
          <a:noFill/>
        </p:spPr>
        <p:txBody>
          <a:bodyPr wrap="none" rtlCol="0">
            <a:spAutoFit/>
          </a:bodyPr>
          <a:lstStyle/>
          <a:p>
            <a:pPr defTabSz="685800"/>
            <a:r>
              <a:rPr lang="en-US" sz="1500" i="1" dirty="0">
                <a:solidFill>
                  <a:prstClr val="white"/>
                </a:solidFill>
                <a:latin typeface="Calibri"/>
              </a:rPr>
              <a:t>Research Project funded by CSAP</a:t>
            </a:r>
          </a:p>
          <a:p>
            <a:pPr marL="0" lvl="1" algn="ctr" defTabSz="685800"/>
            <a:r>
              <a:rPr lang="en-US" sz="1500" i="1" dirty="0">
                <a:solidFill>
                  <a:prstClr val="white"/>
                </a:solidFill>
                <a:latin typeface="Calibri"/>
              </a:rPr>
              <a:t>David Williams, Project Sponsor</a:t>
            </a:r>
          </a:p>
          <a:p>
            <a:pPr defTabSz="685800"/>
            <a:endParaRPr lang="en-US" sz="1500" i="1" dirty="0">
              <a:solidFill>
                <a:prstClr val="white"/>
              </a:solidFill>
              <a:latin typeface="Calibri"/>
            </a:endParaRPr>
          </a:p>
        </p:txBody>
      </p:sp>
    </p:spTree>
    <p:extLst>
      <p:ext uri="{BB962C8B-B14F-4D97-AF65-F5344CB8AC3E}">
        <p14:creationId xmlns:p14="http://schemas.microsoft.com/office/powerpoint/2010/main" val="88634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1601670" y="195486"/>
            <a:ext cx="5994666" cy="841530"/>
          </a:xfrm>
        </p:spPr>
        <p:txBody>
          <a:bodyPr>
            <a:noAutofit/>
          </a:bodyPr>
          <a:lstStyle/>
          <a:p>
            <a:r>
              <a:rPr lang="en-US" sz="3000" dirty="0">
                <a:solidFill>
                  <a:schemeClr val="bg1"/>
                </a:solidFill>
              </a:rPr>
              <a:t>Deliverables</a:t>
            </a:r>
          </a:p>
        </p:txBody>
      </p:sp>
      <p:sp>
        <p:nvSpPr>
          <p:cNvPr id="10" name="Content Placeholder 2"/>
          <p:cNvSpPr>
            <a:spLocks noGrp="1"/>
          </p:cNvSpPr>
          <p:nvPr>
            <p:ph idx="1"/>
          </p:nvPr>
        </p:nvSpPr>
        <p:spPr>
          <a:xfrm>
            <a:off x="1817694" y="1113588"/>
            <a:ext cx="5543550" cy="3086100"/>
          </a:xfrm>
        </p:spPr>
        <p:txBody>
          <a:bodyPr>
            <a:noAutofit/>
          </a:bodyPr>
          <a:lstStyle/>
          <a:p>
            <a:pPr marL="385763" indent="-385763">
              <a:buFont typeface="+mj-lt"/>
              <a:buAutoNum type="arabicPeriod"/>
            </a:pPr>
            <a:r>
              <a:rPr lang="en-US" sz="2100" dirty="0">
                <a:solidFill>
                  <a:schemeClr val="bg1"/>
                </a:solidFill>
              </a:rPr>
              <a:t>Flowchart - P6 review of ERA</a:t>
            </a:r>
          </a:p>
          <a:p>
            <a:pPr marL="385763" indent="-385763">
              <a:buFont typeface="+mj-lt"/>
              <a:buAutoNum type="arabicPeriod"/>
            </a:pPr>
            <a:r>
              <a:rPr lang="en-US" sz="2100" dirty="0">
                <a:solidFill>
                  <a:schemeClr val="bg1"/>
                </a:solidFill>
              </a:rPr>
              <a:t>Compilation by land use for protection goals</a:t>
            </a:r>
          </a:p>
          <a:p>
            <a:pPr marL="385763" indent="-385763">
              <a:buFont typeface="+mj-lt"/>
              <a:buAutoNum type="arabicPeriod"/>
            </a:pPr>
            <a:r>
              <a:rPr lang="en-US" sz="2100" dirty="0">
                <a:solidFill>
                  <a:schemeClr val="bg1"/>
                </a:solidFill>
              </a:rPr>
              <a:t>Descriptions of “risk”</a:t>
            </a:r>
          </a:p>
          <a:p>
            <a:pPr marL="385763" indent="-385763">
              <a:buFont typeface="+mj-lt"/>
              <a:buAutoNum type="arabicPeriod"/>
            </a:pPr>
            <a:endParaRPr lang="en-US" dirty="0">
              <a:solidFill>
                <a:schemeClr val="bg1"/>
              </a:solidFill>
            </a:endParaRPr>
          </a:p>
          <a:p>
            <a:pPr marL="385763" indent="-385763">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97302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A21C-B5BD-4A24-9D3E-BEEBEBA39CCB}"/>
              </a:ext>
            </a:extLst>
          </p:cNvPr>
          <p:cNvSpPr>
            <a:spLocks noGrp="1"/>
          </p:cNvSpPr>
          <p:nvPr>
            <p:ph type="title"/>
          </p:nvPr>
        </p:nvSpPr>
        <p:spPr/>
        <p:txBody>
          <a:bodyPr/>
          <a:lstStyle/>
          <a:p>
            <a:r>
              <a:rPr lang="en-CA" dirty="0"/>
              <a:t>P6 Decision Tool for Risk-based Std</a:t>
            </a:r>
          </a:p>
        </p:txBody>
      </p:sp>
      <p:pic>
        <p:nvPicPr>
          <p:cNvPr id="4" name="Picture 3">
            <a:extLst>
              <a:ext uri="{FF2B5EF4-FFF2-40B4-BE49-F238E27FC236}">
                <a16:creationId xmlns:a16="http://schemas.microsoft.com/office/drawing/2014/main" id="{FB3F624E-8701-48A1-B2A4-A548E411BFED}"/>
              </a:ext>
            </a:extLst>
          </p:cNvPr>
          <p:cNvPicPr>
            <a:picLocks noChangeAspect="1"/>
          </p:cNvPicPr>
          <p:nvPr/>
        </p:nvPicPr>
        <p:blipFill>
          <a:blip r:embed="rId2"/>
          <a:stretch>
            <a:fillRect/>
          </a:stretch>
        </p:blipFill>
        <p:spPr>
          <a:xfrm>
            <a:off x="1148089" y="1869673"/>
            <a:ext cx="6858000" cy="2257651"/>
          </a:xfrm>
          <a:prstGeom prst="rect">
            <a:avLst/>
          </a:prstGeom>
        </p:spPr>
      </p:pic>
      <p:sp>
        <p:nvSpPr>
          <p:cNvPr id="5" name="TextBox 4">
            <a:extLst>
              <a:ext uri="{FF2B5EF4-FFF2-40B4-BE49-F238E27FC236}">
                <a16:creationId xmlns:a16="http://schemas.microsoft.com/office/drawing/2014/main" id="{361B74A2-62D7-418F-B17A-31AEAB660C45}"/>
              </a:ext>
            </a:extLst>
          </p:cNvPr>
          <p:cNvSpPr txBox="1"/>
          <p:nvPr/>
        </p:nvSpPr>
        <p:spPr>
          <a:xfrm>
            <a:off x="2519772" y="4083919"/>
            <a:ext cx="432048" cy="600164"/>
          </a:xfrm>
          <a:prstGeom prst="rect">
            <a:avLst/>
          </a:prstGeom>
          <a:noFill/>
        </p:spPr>
        <p:txBody>
          <a:bodyPr wrap="square" rtlCol="0">
            <a:spAutoFit/>
          </a:bodyPr>
          <a:lstStyle/>
          <a:p>
            <a:pPr defTabSz="685800"/>
            <a:r>
              <a:rPr lang="en-CA" sz="3300" dirty="0">
                <a:solidFill>
                  <a:prstClr val="white"/>
                </a:solidFill>
                <a:latin typeface="Calibri"/>
              </a:rPr>
              <a:t>1</a:t>
            </a:r>
          </a:p>
        </p:txBody>
      </p:sp>
      <p:sp>
        <p:nvSpPr>
          <p:cNvPr id="7" name="TextBox 6">
            <a:extLst>
              <a:ext uri="{FF2B5EF4-FFF2-40B4-BE49-F238E27FC236}">
                <a16:creationId xmlns:a16="http://schemas.microsoft.com/office/drawing/2014/main" id="{E82DD3C3-FF53-4584-B546-AA57B45DBC9E}"/>
              </a:ext>
            </a:extLst>
          </p:cNvPr>
          <p:cNvSpPr txBox="1"/>
          <p:nvPr/>
        </p:nvSpPr>
        <p:spPr>
          <a:xfrm>
            <a:off x="5046906" y="4105622"/>
            <a:ext cx="432048" cy="600164"/>
          </a:xfrm>
          <a:prstGeom prst="rect">
            <a:avLst/>
          </a:prstGeom>
          <a:noFill/>
        </p:spPr>
        <p:txBody>
          <a:bodyPr wrap="square" rtlCol="0">
            <a:spAutoFit/>
          </a:bodyPr>
          <a:lstStyle/>
          <a:p>
            <a:pPr defTabSz="685800"/>
            <a:r>
              <a:rPr lang="en-CA" sz="3300" dirty="0">
                <a:solidFill>
                  <a:prstClr val="white"/>
                </a:solidFill>
                <a:latin typeface="Calibri"/>
              </a:rPr>
              <a:t>2</a:t>
            </a:r>
          </a:p>
        </p:txBody>
      </p:sp>
      <p:sp>
        <p:nvSpPr>
          <p:cNvPr id="8" name="TextBox 7">
            <a:extLst>
              <a:ext uri="{FF2B5EF4-FFF2-40B4-BE49-F238E27FC236}">
                <a16:creationId xmlns:a16="http://schemas.microsoft.com/office/drawing/2014/main" id="{8BD9F002-4444-4559-8386-E4EE77B51D89}"/>
              </a:ext>
            </a:extLst>
          </p:cNvPr>
          <p:cNvSpPr txBox="1"/>
          <p:nvPr/>
        </p:nvSpPr>
        <p:spPr>
          <a:xfrm>
            <a:off x="7326306" y="4105621"/>
            <a:ext cx="432048" cy="600164"/>
          </a:xfrm>
          <a:prstGeom prst="rect">
            <a:avLst/>
          </a:prstGeom>
          <a:noFill/>
        </p:spPr>
        <p:txBody>
          <a:bodyPr wrap="square" rtlCol="0">
            <a:spAutoFit/>
          </a:bodyPr>
          <a:lstStyle/>
          <a:p>
            <a:pPr defTabSz="685800"/>
            <a:r>
              <a:rPr lang="en-CA" sz="3300" dirty="0">
                <a:solidFill>
                  <a:prstClr val="white"/>
                </a:solidFill>
                <a:latin typeface="Calibri"/>
              </a:rPr>
              <a:t>3</a:t>
            </a:r>
          </a:p>
        </p:txBody>
      </p:sp>
    </p:spTree>
    <p:extLst>
      <p:ext uri="{BB962C8B-B14F-4D97-AF65-F5344CB8AC3E}">
        <p14:creationId xmlns:p14="http://schemas.microsoft.com/office/powerpoint/2010/main" val="63529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SAP AGM 2014">
  <a:themeElements>
    <a:clrScheme name="Custom CSAP 2014 Colours">
      <a:dk1>
        <a:srgbClr val="1C3149"/>
      </a:dk1>
      <a:lt1>
        <a:sysClr val="window" lastClr="FFFFFF"/>
      </a:lt1>
      <a:dk2>
        <a:srgbClr val="1F497D"/>
      </a:dk2>
      <a:lt2>
        <a:srgbClr val="EEECE1"/>
      </a:lt2>
      <a:accent1>
        <a:srgbClr val="4F81BD"/>
      </a:accent1>
      <a:accent2>
        <a:srgbClr val="8A9720"/>
      </a:accent2>
      <a:accent3>
        <a:srgbClr val="963937"/>
      </a:accent3>
      <a:accent4>
        <a:srgbClr val="22314F"/>
      </a:accent4>
      <a:accent5>
        <a:srgbClr val="1C592F"/>
      </a:accent5>
      <a:accent6>
        <a:srgbClr val="C0EA4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Theme">
  <a:themeElements>
    <a:clrScheme name="SLR brand colours">
      <a:dk1>
        <a:srgbClr val="595959"/>
      </a:dk1>
      <a:lt1>
        <a:sysClr val="window" lastClr="FFFFFF"/>
      </a:lt1>
      <a:dk2>
        <a:srgbClr val="004B8D"/>
      </a:dk2>
      <a:lt2>
        <a:srgbClr val="FFFFFF"/>
      </a:lt2>
      <a:accent1>
        <a:srgbClr val="BFC936"/>
      </a:accent1>
      <a:accent2>
        <a:srgbClr val="7F9B3C"/>
      </a:accent2>
      <a:accent3>
        <a:srgbClr val="424242"/>
      </a:accent3>
      <a:accent4>
        <a:srgbClr val="059AC4"/>
      </a:accent4>
      <a:accent5>
        <a:srgbClr val="4BACC6"/>
      </a:accent5>
      <a:accent6>
        <a:srgbClr val="B0DFE8"/>
      </a:accent6>
      <a:hlink>
        <a:srgbClr val="0F939D"/>
      </a:hlink>
      <a:folHlink>
        <a:srgbClr val="1E6C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3129</TotalTime>
  <Words>551</Words>
  <Application>Microsoft Office PowerPoint</Application>
  <PresentationFormat>On-screen Show (16:9)</PresentationFormat>
  <Paragraphs>81</Paragraphs>
  <Slides>16</Slides>
  <Notes>9</Notes>
  <HiddenSlides>1</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16</vt:i4>
      </vt:variant>
    </vt:vector>
  </HeadingPairs>
  <TitlesOfParts>
    <vt:vector size="24" baseType="lpstr">
      <vt:lpstr>Arial</vt:lpstr>
      <vt:lpstr>Calibri</vt:lpstr>
      <vt:lpstr>Calibri Light</vt:lpstr>
      <vt:lpstr>1_Custom Design</vt:lpstr>
      <vt:lpstr>Custom Design</vt:lpstr>
      <vt:lpstr>CSAP AGM 2014</vt:lpstr>
      <vt:lpstr>Default Theme</vt:lpstr>
      <vt:lpstr>5_Office Theme</vt:lpstr>
      <vt:lpstr>Question 1</vt:lpstr>
      <vt:lpstr>Risk Management Decision Framework for  BC Contaminated Sites  October 23 2019 Beth Power, Azimuth   CSAP PD Workshop   </vt:lpstr>
      <vt:lpstr>Outline</vt:lpstr>
      <vt:lpstr>Background</vt:lpstr>
      <vt:lpstr>Background</vt:lpstr>
      <vt:lpstr>Background</vt:lpstr>
      <vt:lpstr>Team</vt:lpstr>
      <vt:lpstr>Deliverables</vt:lpstr>
      <vt:lpstr>P6 Decision Tool for Risk-based Std</vt:lpstr>
      <vt:lpstr>P6 Decision Tool for Risk-based Std</vt:lpstr>
      <vt:lpstr>P6 Decision Tool for Risk-based Std</vt:lpstr>
      <vt:lpstr>P6 Decision Tool for Risk-based Std</vt:lpstr>
      <vt:lpstr>Protection Goals &amp; Acceptable  Effects Levels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Norn</dc:creator>
  <cp:lastModifiedBy>CSAP Communications</cp:lastModifiedBy>
  <cp:revision>206</cp:revision>
  <dcterms:created xsi:type="dcterms:W3CDTF">2015-09-30T16:24:48Z</dcterms:created>
  <dcterms:modified xsi:type="dcterms:W3CDTF">2020-02-19T17:35:02Z</dcterms:modified>
</cp:coreProperties>
</file>