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handoutMasterIdLst>
    <p:handoutMasterId r:id="rId12"/>
  </p:handoutMasterIdLst>
  <p:sldIdLst>
    <p:sldId id="767" r:id="rId2"/>
    <p:sldId id="768" r:id="rId3"/>
    <p:sldId id="769" r:id="rId4"/>
    <p:sldId id="770" r:id="rId5"/>
    <p:sldId id="771" r:id="rId6"/>
    <p:sldId id="772" r:id="rId7"/>
    <p:sldId id="773" r:id="rId8"/>
    <p:sldId id="774" r:id="rId9"/>
    <p:sldId id="77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4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2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9F79-CB5C-4B83-BF07-5ED5CB5B7B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0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0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6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4065B38-AEAE-474D-8526-2DF7E6C8E9CC}"/>
              </a:ext>
            </a:extLst>
          </p:cNvPr>
          <p:cNvSpPr/>
          <p:nvPr/>
        </p:nvSpPr>
        <p:spPr>
          <a:xfrm>
            <a:off x="2529884" y="2878302"/>
            <a:ext cx="7734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rgbClr val="E7E6E6">
                    <a:lumMod val="25000"/>
                  </a:srgbClr>
                </a:solidFill>
              </a:rPr>
              <a:t>Chair:   </a:t>
            </a:r>
            <a:r>
              <a:rPr lang="en-CA" sz="2400" dirty="0">
                <a:solidFill>
                  <a:srgbClr val="E7E6E6">
                    <a:lumMod val="2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 </a:t>
            </a:r>
            <a:r>
              <a:rPr lang="en-CA" sz="2400" dirty="0" err="1">
                <a:solidFill>
                  <a:srgbClr val="E7E6E6">
                    <a:lumMod val="2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Gerencher</a:t>
            </a:r>
            <a:r>
              <a:rPr lang="en-CA" sz="2400" dirty="0">
                <a:solidFill>
                  <a:srgbClr val="E7E6E6">
                    <a:lumMod val="2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2400" dirty="0" err="1">
                <a:solidFill>
                  <a:srgbClr val="E7E6E6">
                    <a:lumMod val="2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P.Ag</a:t>
            </a:r>
            <a:r>
              <a:rPr lang="en-CA" sz="2400" dirty="0">
                <a:solidFill>
                  <a:srgbClr val="E7E6E6">
                    <a:lumMod val="2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., Director</a:t>
            </a:r>
          </a:p>
          <a:p>
            <a:pPr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47902-9F33-4840-ADBF-84775D861421}"/>
              </a:ext>
            </a:extLst>
          </p:cNvPr>
          <p:cNvSpPr txBox="1"/>
          <p:nvPr/>
        </p:nvSpPr>
        <p:spPr>
          <a:xfrm>
            <a:off x="3793361" y="916912"/>
            <a:ext cx="7885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PERFORMANCE </a:t>
            </a:r>
          </a:p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ASSESSMENT  </a:t>
            </a:r>
          </a:p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COMMITTEE</a:t>
            </a:r>
            <a:endParaRPr lang="en-US" sz="4000" dirty="0">
              <a:solidFill>
                <a:srgbClr val="7E9F37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45251-5E47-4D7E-B4D2-83E365FE56CE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425968"/>
                </a:solidFill>
              </a:rPr>
              <a:t>www.csapsociety.bc.ca | ©Copyright 2019. Society of Contaminated Sites Approved Professionals of British Columbia.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65911" y="3495505"/>
          <a:ext cx="797297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Chuck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Jochems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P.Eng.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Ingo Lambrecht, P.Geo.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Duncan Macdonald, P.Eng.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Trish Miller, </a:t>
                      </a:r>
                      <a:r>
                        <a:rPr lang="en-CA" sz="240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R.P.Bio</a:t>
                      </a:r>
                      <a:r>
                        <a:rPr lang="en-CA" sz="2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Mitchell, Ph.D.,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Tara Siemens-Kennedy, P. Chem.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63658" y="3295399"/>
            <a:ext cx="14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rgbClr val="E7E6E6">
                    <a:lumMod val="25000"/>
                  </a:srgbClr>
                </a:solidFill>
              </a:rPr>
              <a:t>Members:</a:t>
            </a:r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2568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8" name="Rectángulo 9">
            <a:extLst>
              <a:ext uri="{FF2B5EF4-FFF2-40B4-BE49-F238E27FC236}">
                <a16:creationId xmlns:a16="http://schemas.microsoft.com/office/drawing/2014/main" xmlns="" id="{98C31B9F-23FB-4A80-B138-3BDEEFD813CB}"/>
              </a:ext>
            </a:extLst>
          </p:cNvPr>
          <p:cNvSpPr/>
          <p:nvPr/>
        </p:nvSpPr>
        <p:spPr>
          <a:xfrm>
            <a:off x="661354" y="1147949"/>
            <a:ext cx="10882946" cy="594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lvl="1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s-ES" sz="3200" dirty="0" err="1">
                <a:solidFill>
                  <a:prstClr val="black"/>
                </a:solidFill>
              </a:rPr>
              <a:t>The</a:t>
            </a:r>
            <a:r>
              <a:rPr lang="es-ES" sz="3200" dirty="0">
                <a:solidFill>
                  <a:prstClr val="black"/>
                </a:solidFill>
              </a:rPr>
              <a:t> PAC </a:t>
            </a:r>
            <a:r>
              <a:rPr lang="es-ES" sz="3200" dirty="0" err="1">
                <a:solidFill>
                  <a:prstClr val="black"/>
                </a:solidFill>
              </a:rPr>
              <a:t>manages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CSAP’s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quality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assurance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process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developed</a:t>
            </a:r>
            <a:r>
              <a:rPr lang="es-ES" sz="3200" dirty="0">
                <a:solidFill>
                  <a:prstClr val="black"/>
                </a:solidFill>
              </a:rPr>
              <a:t> and </a:t>
            </a:r>
            <a:r>
              <a:rPr lang="es-ES" sz="3200" dirty="0" err="1">
                <a:solidFill>
                  <a:prstClr val="black"/>
                </a:solidFill>
              </a:rPr>
              <a:t>implemented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to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ensure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Approved</a:t>
            </a:r>
            <a:r>
              <a:rPr lang="es-ES" sz="3200" dirty="0">
                <a:solidFill>
                  <a:prstClr val="black"/>
                </a:solidFill>
              </a:rPr>
              <a:t> Professional </a:t>
            </a:r>
            <a:r>
              <a:rPr lang="es-ES" sz="3200" dirty="0" err="1">
                <a:solidFill>
                  <a:prstClr val="black"/>
                </a:solidFill>
              </a:rPr>
              <a:t>recommendations</a:t>
            </a:r>
            <a:r>
              <a:rPr lang="es-ES" sz="3200" dirty="0">
                <a:solidFill>
                  <a:prstClr val="black"/>
                </a:solidFill>
              </a:rPr>
              <a:t> for legal </a:t>
            </a:r>
            <a:r>
              <a:rPr lang="es-ES" sz="3200" dirty="0" err="1">
                <a:solidFill>
                  <a:prstClr val="black"/>
                </a:solidFill>
              </a:rPr>
              <a:t>instruments</a:t>
            </a:r>
            <a:r>
              <a:rPr lang="es-ES" sz="3200" dirty="0">
                <a:solidFill>
                  <a:prstClr val="black"/>
                </a:solidFill>
              </a:rPr>
              <a:t> are </a:t>
            </a:r>
            <a:r>
              <a:rPr lang="es-ES" sz="3200" dirty="0" err="1">
                <a:solidFill>
                  <a:prstClr val="black"/>
                </a:solidFill>
              </a:rPr>
              <a:t>prepared</a:t>
            </a:r>
            <a:r>
              <a:rPr lang="es-ES" sz="3200" dirty="0">
                <a:solidFill>
                  <a:prstClr val="black"/>
                </a:solidFill>
              </a:rPr>
              <a:t> in </a:t>
            </a:r>
            <a:r>
              <a:rPr lang="es-ES" sz="3200" dirty="0" err="1">
                <a:solidFill>
                  <a:prstClr val="black"/>
                </a:solidFill>
              </a:rPr>
              <a:t>accordance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with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the</a:t>
            </a:r>
            <a:r>
              <a:rPr lang="es-ES" sz="3200" dirty="0">
                <a:solidFill>
                  <a:prstClr val="black"/>
                </a:solidFill>
              </a:rPr>
              <a:t> EMA and CSR and </a:t>
            </a:r>
            <a:r>
              <a:rPr lang="es-ES" sz="3200" dirty="0" err="1">
                <a:solidFill>
                  <a:prstClr val="black"/>
                </a:solidFill>
              </a:rPr>
              <a:t>ENV’s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protocols</a:t>
            </a:r>
            <a:r>
              <a:rPr lang="es-ES" sz="3200" dirty="0">
                <a:solidFill>
                  <a:prstClr val="black"/>
                </a:solidFill>
              </a:rPr>
              <a:t>, </a:t>
            </a:r>
            <a:r>
              <a:rPr lang="es-ES" sz="3200" dirty="0" err="1">
                <a:solidFill>
                  <a:prstClr val="black"/>
                </a:solidFill>
              </a:rPr>
              <a:t>procedures</a:t>
            </a:r>
            <a:r>
              <a:rPr lang="es-ES" sz="3200" dirty="0">
                <a:solidFill>
                  <a:prstClr val="black"/>
                </a:solidFill>
              </a:rPr>
              <a:t> and </a:t>
            </a:r>
            <a:r>
              <a:rPr lang="es-ES" sz="3200" dirty="0" err="1">
                <a:solidFill>
                  <a:prstClr val="black"/>
                </a:solidFill>
              </a:rPr>
              <a:t>guidance</a:t>
            </a:r>
            <a:r>
              <a:rPr lang="es-ES" sz="3200" dirty="0">
                <a:solidFill>
                  <a:prstClr val="black"/>
                </a:solidFill>
              </a:rPr>
              <a:t>.  </a:t>
            </a:r>
          </a:p>
          <a:p>
            <a:pPr marL="455613" lvl="1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s-ES" sz="3200" dirty="0" err="1">
                <a:solidFill>
                  <a:prstClr val="black"/>
                </a:solidFill>
              </a:rPr>
              <a:t>The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overall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goal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of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the</a:t>
            </a:r>
            <a:r>
              <a:rPr lang="es-ES" sz="3200" dirty="0">
                <a:solidFill>
                  <a:prstClr val="black"/>
                </a:solidFill>
              </a:rPr>
              <a:t> performance </a:t>
            </a:r>
            <a:r>
              <a:rPr lang="es-ES" sz="3200" dirty="0" err="1">
                <a:solidFill>
                  <a:prstClr val="black"/>
                </a:solidFill>
              </a:rPr>
              <a:t>assessment</a:t>
            </a:r>
            <a:r>
              <a:rPr lang="es-ES" sz="3200" dirty="0">
                <a:solidFill>
                  <a:prstClr val="black"/>
                </a:solidFill>
              </a:rPr>
              <a:t> (PA) </a:t>
            </a:r>
            <a:r>
              <a:rPr lang="es-ES" sz="3200" dirty="0" err="1">
                <a:solidFill>
                  <a:prstClr val="black"/>
                </a:solidFill>
              </a:rPr>
              <a:t>review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is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to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confirm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that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the</a:t>
            </a:r>
            <a:r>
              <a:rPr lang="es-ES" sz="3200" dirty="0">
                <a:solidFill>
                  <a:prstClr val="black"/>
                </a:solidFill>
              </a:rPr>
              <a:t> legal </a:t>
            </a:r>
            <a:r>
              <a:rPr lang="es-ES" sz="3200" dirty="0" err="1">
                <a:solidFill>
                  <a:prstClr val="black"/>
                </a:solidFill>
              </a:rPr>
              <a:t>instrument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application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is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accurate</a:t>
            </a:r>
            <a:r>
              <a:rPr lang="es-ES" sz="3200" dirty="0">
                <a:solidFill>
                  <a:prstClr val="black"/>
                </a:solidFill>
              </a:rPr>
              <a:t>, complete and </a:t>
            </a:r>
            <a:r>
              <a:rPr lang="es-ES" sz="3200" dirty="0" err="1">
                <a:solidFill>
                  <a:prstClr val="black"/>
                </a:solidFill>
              </a:rPr>
              <a:t>valid</a:t>
            </a:r>
            <a:r>
              <a:rPr lang="es-ES" sz="3200" dirty="0">
                <a:solidFill>
                  <a:prstClr val="black"/>
                </a:solidFill>
              </a:rPr>
              <a:t>. 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endParaRPr lang="en-CA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661354" y="222983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Performance Assessment Process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2018-19 Performance Assessment Statistics</a:t>
            </a:r>
            <a:endParaRPr lang="en-US" sz="4000" dirty="0">
              <a:solidFill>
                <a:srgbClr val="7E9F37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B2A87FF-4D78-4686-99FE-8DD4548A7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3681" b="4291"/>
          <a:stretch/>
        </p:blipFill>
        <p:spPr>
          <a:xfrm>
            <a:off x="3576612" y="1200620"/>
            <a:ext cx="4754587" cy="39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895842" y="393443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2018-19 Performance Assessment Statistics</a:t>
            </a:r>
            <a:endParaRPr lang="en-US" sz="4000" dirty="0">
              <a:solidFill>
                <a:srgbClr val="7E9F37"/>
              </a:solidFill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695CDCC2-6726-4B18-9FAE-AB0CE637D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40" y="1194816"/>
            <a:ext cx="5575412" cy="38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2018-19 Performance Assessment Statistics</a:t>
            </a:r>
            <a:endParaRPr lang="en-US" sz="4000" dirty="0">
              <a:solidFill>
                <a:srgbClr val="7E9F37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8D64B3A-D75A-4D16-9C7E-74A026E2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3611" r="1129" b="6098"/>
          <a:stretch/>
        </p:blipFill>
        <p:spPr>
          <a:xfrm>
            <a:off x="2530764" y="1328518"/>
            <a:ext cx="6844145" cy="34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432946" y="1188406"/>
            <a:ext cx="1100975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</a:rPr>
              <a:t>Completed</a:t>
            </a:r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err="1">
                <a:solidFill>
                  <a:prstClr val="black"/>
                </a:solidFill>
              </a:rPr>
              <a:t>all</a:t>
            </a:r>
            <a:r>
              <a:rPr lang="es-ES" sz="2800" dirty="0">
                <a:solidFill>
                  <a:prstClr val="black"/>
                </a:solidFill>
              </a:rPr>
              <a:t> performance </a:t>
            </a:r>
            <a:r>
              <a:rPr lang="es-ES" sz="2800" dirty="0" err="1">
                <a:solidFill>
                  <a:prstClr val="black"/>
                </a:solidFill>
              </a:rPr>
              <a:t>assessments</a:t>
            </a:r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err="1">
                <a:solidFill>
                  <a:prstClr val="black"/>
                </a:solidFill>
              </a:rPr>
              <a:t>for</a:t>
            </a:r>
            <a:r>
              <a:rPr lang="es-ES" sz="2800" dirty="0">
                <a:solidFill>
                  <a:prstClr val="black"/>
                </a:solidFill>
              </a:rPr>
              <a:t> pre-</a:t>
            </a:r>
            <a:r>
              <a:rPr lang="es-ES" sz="2800" dirty="0" err="1">
                <a:solidFill>
                  <a:prstClr val="black"/>
                </a:solidFill>
              </a:rPr>
              <a:t>Omnibus</a:t>
            </a:r>
            <a:r>
              <a:rPr lang="es-ES" sz="2800" dirty="0">
                <a:solidFill>
                  <a:prstClr val="black"/>
                </a:solidFill>
              </a:rPr>
              <a:t> AP </a:t>
            </a:r>
            <a:r>
              <a:rPr lang="es-ES" sz="2800" dirty="0" err="1">
                <a:solidFill>
                  <a:prstClr val="black"/>
                </a:solidFill>
              </a:rPr>
              <a:t>recommendations</a:t>
            </a:r>
            <a:endParaRPr lang="es-ES" sz="2800" dirty="0">
              <a:solidFill>
                <a:prstClr val="black"/>
              </a:solidFill>
            </a:endParaRPr>
          </a:p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</a:rPr>
              <a:t>Updated</a:t>
            </a:r>
            <a:r>
              <a:rPr lang="es-ES" sz="2800" dirty="0">
                <a:solidFill>
                  <a:prstClr val="black"/>
                </a:solidFill>
              </a:rPr>
              <a:t> t</a:t>
            </a:r>
            <a:r>
              <a:rPr lang="en-US" sz="2800" dirty="0">
                <a:solidFill>
                  <a:prstClr val="black"/>
                </a:solidFill>
              </a:rPr>
              <a:t>he Guidelines for Performance Assessment and Detailed Screening</a:t>
            </a:r>
          </a:p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Document “lessons learned” from each performance assessment</a:t>
            </a:r>
          </a:p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Provide quarterly updates in the Membership newsletter</a:t>
            </a:r>
          </a:p>
          <a:p>
            <a:pPr marL="969963" lvl="2" indent="-342900">
              <a:spcAft>
                <a:spcPts val="600"/>
              </a:spcAft>
              <a:buSzPct val="105000"/>
              <a:buFontTx/>
              <a:buChar char="-"/>
              <a:defRPr/>
            </a:pPr>
            <a:endParaRPr lang="en-CA" sz="2800" dirty="0">
              <a:solidFill>
                <a:prstClr val="black"/>
              </a:solidFill>
              <a:latin typeface="Barlow" panose="00000500000000000000"/>
            </a:endParaRPr>
          </a:p>
          <a:p>
            <a:pPr marL="512763" lvl="1" indent="-342900">
              <a:spcAft>
                <a:spcPts val="600"/>
              </a:spcAft>
              <a:buSzPct val="105000"/>
              <a:defRPr/>
            </a:pPr>
            <a:r>
              <a:rPr lang="es-ES" sz="2800" dirty="0">
                <a:solidFill>
                  <a:prstClr val="black"/>
                </a:solidFill>
                <a:latin typeface="Barlow" panose="00000500000000000000" pitchFamily="2" charset="0"/>
              </a:rPr>
              <a:t> </a:t>
            </a:r>
            <a:endParaRPr lang="en-CA" sz="2800" dirty="0">
              <a:solidFill>
                <a:prstClr val="black"/>
              </a:solidFill>
              <a:latin typeface="Frutiger LT Std 45 Light" panose="020B0402020204020204" pitchFamily="34" charset="0"/>
            </a:endParaRPr>
          </a:p>
          <a:p>
            <a:pPr marL="512763" lvl="1" indent="-342900">
              <a:spcAft>
                <a:spcPts val="600"/>
              </a:spcAft>
              <a:buSzPct val="105000"/>
              <a:defRPr/>
            </a:pPr>
            <a:r>
              <a:rPr lang="es-ES" sz="2800" dirty="0">
                <a:solidFill>
                  <a:prstClr val="black"/>
                </a:solidFill>
                <a:latin typeface="Barlow" panose="00000500000000000000" pitchFamily="2" charset="0"/>
              </a:rPr>
              <a:t> </a:t>
            </a:r>
            <a:endParaRPr lang="en-CA" sz="2800" dirty="0">
              <a:solidFill>
                <a:prstClr val="black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954543" y="480520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Committee Updates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438412" y="1215848"/>
            <a:ext cx="116392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Professional Reliance Review Recommendation (R.42) to improve transparency between ENV and CSAP </a:t>
            </a:r>
          </a:p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ENV engagement with PAC to review the performance assessment process for completeness, transparency and consistency of results and accountability </a:t>
            </a:r>
          </a:p>
          <a:p>
            <a:pPr marL="912813" lvl="2" indent="-28575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CSAP implemented enhanced reporting for PA findings</a:t>
            </a:r>
          </a:p>
          <a:p>
            <a:pPr marL="1370013" lvl="3" indent="-285750"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Panel Final Findings reports for sufficient submissions</a:t>
            </a:r>
          </a:p>
          <a:p>
            <a:pPr marL="1370013" lvl="3" indent="-285750"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Rationale and remedial measures for deficient submissions</a:t>
            </a:r>
          </a:p>
          <a:p>
            <a:pPr marL="969963" lvl="2" indent="-342900">
              <a:spcAft>
                <a:spcPts val="600"/>
              </a:spcAft>
              <a:buSzPct val="105000"/>
              <a:buFontTx/>
              <a:buChar char="-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1025382" y="543679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Committee Updates 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223940" y="1439353"/>
            <a:ext cx="11409260" cy="413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lvl="1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2800" dirty="0">
                <a:solidFill>
                  <a:prstClr val="black"/>
                </a:solidFill>
              </a:rPr>
              <a:t>The PAC is committed to continuous improvement to ensure that the PA process is fair, equitable and transparent. </a:t>
            </a:r>
          </a:p>
          <a:p>
            <a:pPr marL="512763" lvl="1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2800" dirty="0">
                <a:solidFill>
                  <a:prstClr val="black"/>
                </a:solidFill>
              </a:rPr>
              <a:t>We value the feedback of CSAP members and stakeholder and encourage your continued input through surveys and comments. 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sz="2800" dirty="0">
                <a:solidFill>
                  <a:prstClr val="black"/>
                </a:solidFill>
                <a:latin typeface="Barlow" panose="00000500000000000000" pitchFamily="2" charset="0"/>
              </a:rPr>
              <a:t> </a:t>
            </a:r>
            <a:endParaRPr lang="en-CA" sz="2800" dirty="0">
              <a:solidFill>
                <a:prstClr val="black"/>
              </a:solidFill>
              <a:latin typeface="Frutiger LT Std 45 Light" panose="020B0402020204020204" pitchFamily="34" charset="0"/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sz="2800" dirty="0">
                <a:solidFill>
                  <a:prstClr val="black"/>
                </a:solidFill>
                <a:latin typeface="Barlow" panose="00000500000000000000" pitchFamily="2" charset="0"/>
              </a:rPr>
              <a:t> </a:t>
            </a:r>
            <a:endParaRPr lang="en-CA" sz="2800" dirty="0">
              <a:solidFill>
                <a:prstClr val="black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680586" y="365734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Closing Remarks 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4E563F-7B57-4991-97B7-A5CE4DA3832F}"/>
              </a:ext>
            </a:extLst>
          </p:cNvPr>
          <p:cNvSpPr/>
          <p:nvPr/>
        </p:nvSpPr>
        <p:spPr>
          <a:xfrm>
            <a:off x="4373460" y="337679"/>
            <a:ext cx="7088698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5400" b="1" dirty="0">
              <a:solidFill>
                <a:srgbClr val="7E9F37"/>
              </a:solidFill>
              <a:latin typeface="Frutiger LT Std 45 Light" panose="020B04020202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CA" sz="1600" b="1" dirty="0">
              <a:solidFill>
                <a:srgbClr val="E7E6E6">
                  <a:lumMod val="25000"/>
                </a:srgbClr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960" y="444137"/>
            <a:ext cx="68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CA" sz="7200" dirty="0">
                <a:solidFill>
                  <a:srgbClr val="7E9F37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25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8685</TotalTime>
  <Words>397</Words>
  <Application>Microsoft Office PowerPoint</Application>
  <PresentationFormat>Widescreen</PresentationFormat>
  <Paragraphs>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Barlow</vt:lpstr>
      <vt:lpstr>Calibri</vt:lpstr>
      <vt:lpstr>Calibri Light</vt:lpstr>
      <vt:lpstr>Courier New</vt:lpstr>
      <vt:lpstr>Frutiger LT Std 45 Light</vt:lpstr>
      <vt:lpstr>MS Mincho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150</cp:revision>
  <dcterms:created xsi:type="dcterms:W3CDTF">2019-04-25T05:12:27Z</dcterms:created>
  <dcterms:modified xsi:type="dcterms:W3CDTF">2020-01-08T23:12:15Z</dcterms:modified>
</cp:coreProperties>
</file>