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handoutMasterIdLst>
    <p:handoutMasterId r:id="rId9"/>
  </p:handoutMasterIdLst>
  <p:sldIdLst>
    <p:sldId id="761" r:id="rId2"/>
    <p:sldId id="762" r:id="rId3"/>
    <p:sldId id="763" r:id="rId4"/>
    <p:sldId id="764" r:id="rId5"/>
    <p:sldId id="765" r:id="rId6"/>
    <p:sldId id="766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E9F37"/>
    <a:srgbClr val="B9D235"/>
    <a:srgbClr val="542A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5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7F5F9B-4AA5-455A-A29F-9C269804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73254-FBAB-4BD3-A675-557D6C03B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D27A-14B4-4260-AE91-D216FABCEEA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A3B80-479E-4F32-BE0B-E4CC6F86E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512DEB-D976-4721-A079-EC2AD4547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20F4-D5E6-4B84-ACCE-3A828367D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A56C-1F61-4C52-8EE8-1C4B93DC504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0C4-A069-44BE-9E4E-46D84A7CE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2">
    <p:bg>
      <p:bgPr>
        <a:blipFill dpi="0" rotWithShape="1">
          <a:blip r:embed="rId2">
            <a:lum/>
          </a:blip>
          <a:srcRect/>
          <a:stretch>
            <a:fillRect t="-81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4D9BCECD-1C77-4A66-9F32-6C4DD63E9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24031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82409 h 6858000"/>
              <a:gd name="connsiteX5" fmla="*/ 4221523 w 12192000"/>
              <a:gd name="connsiteY5" fmla="*/ 969468 h 6858000"/>
              <a:gd name="connsiteX6" fmla="*/ 6358077 w 12192000"/>
              <a:gd name="connsiteY6" fmla="*/ 25955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92403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82409"/>
                </a:lnTo>
                <a:lnTo>
                  <a:pt x="4221523" y="969468"/>
                </a:lnTo>
                <a:lnTo>
                  <a:pt x="6358077" y="2595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5AB3685A-C9DC-4734-862C-FAC3A3B598B6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5D71654-ED23-4A42-AF4D-4B920F6EF7A3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 flipH="1">
            <a:off x="-2" y="3962399"/>
            <a:ext cx="12192001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A6008-C063-41A9-9575-E4D0339E9166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D01547CE-C0DC-4737-BA06-9A2C6FB7CEBB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5E1CB18-2AA9-4B12-88E0-E3AD71241135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3">
    <p:bg>
      <p:bgPr>
        <a:blipFill dpi="0" rotWithShape="1">
          <a:blip r:embed="rId2">
            <a:lum/>
          </a:blip>
          <a:srcRect/>
          <a:stretch>
            <a:fillRect t="-5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856CC65C-BE22-4F84-832B-DB571BCA5F3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1216920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89082 w 12192000"/>
              <a:gd name="connsiteY3" fmla="*/ 6858000 h 6858000"/>
              <a:gd name="connsiteX4" fmla="*/ 0 w 12192000"/>
              <a:gd name="connsiteY4" fmla="*/ 6858000 h 6858000"/>
              <a:gd name="connsiteX5" fmla="*/ 5657273 w 12192000"/>
              <a:gd name="connsiteY5" fmla="*/ 2983346 h 6858000"/>
              <a:gd name="connsiteX6" fmla="*/ 7191337 w 12192000"/>
              <a:gd name="connsiteY6" fmla="*/ 403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bg1"/>
          </a:solidFill>
          <a:ln w="209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0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6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6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8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9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8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7C23-ADB9-4B33-8046-69719316165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C6A6-F4C2-4929-BDEC-2CF827096D0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4065B38-AEAE-474D-8526-2DF7E6C8E9CC}"/>
              </a:ext>
            </a:extLst>
          </p:cNvPr>
          <p:cNvSpPr/>
          <p:nvPr/>
        </p:nvSpPr>
        <p:spPr>
          <a:xfrm>
            <a:off x="2520553" y="2878302"/>
            <a:ext cx="7734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b="1" dirty="0">
                <a:solidFill>
                  <a:srgbClr val="E7E6E6">
                    <a:lumMod val="25000"/>
                  </a:srgbClr>
                </a:solidFill>
              </a:rPr>
              <a:t>Chair: 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Beth Power, M.Sc., </a:t>
            </a:r>
            <a:r>
              <a:rPr lang="en-US" sz="2400" dirty="0" err="1">
                <a:solidFill>
                  <a:srgbClr val="E7E6E6">
                    <a:lumMod val="25000"/>
                  </a:srgb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R.P.Bio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., Director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F147902-9F33-4840-ADBF-84775D861421}"/>
              </a:ext>
            </a:extLst>
          </p:cNvPr>
          <p:cNvSpPr txBox="1"/>
          <p:nvPr/>
        </p:nvSpPr>
        <p:spPr>
          <a:xfrm>
            <a:off x="3840015" y="308174"/>
            <a:ext cx="7885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CA" sz="4000" b="1" dirty="0">
                <a:solidFill>
                  <a:srgbClr val="7E9F37"/>
                </a:solidFill>
              </a:rPr>
              <a:t>TECHNICAL </a:t>
            </a:r>
          </a:p>
          <a:p>
            <a:pPr algn="r">
              <a:defRPr/>
            </a:pPr>
            <a:r>
              <a:rPr lang="en-CA" sz="4000" b="1" dirty="0">
                <a:solidFill>
                  <a:srgbClr val="7E9F37"/>
                </a:solidFill>
              </a:rPr>
              <a:t>REVIEW</a:t>
            </a:r>
          </a:p>
          <a:p>
            <a:pPr algn="r">
              <a:defRPr/>
            </a:pPr>
            <a:r>
              <a:rPr lang="en-CA" sz="4000" b="1" dirty="0">
                <a:solidFill>
                  <a:srgbClr val="7E9F37"/>
                </a:solidFill>
              </a:rPr>
              <a:t>COMMITTEE</a:t>
            </a:r>
            <a:endParaRPr lang="en-US" sz="4000" dirty="0">
              <a:solidFill>
                <a:srgbClr val="7E9F37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45251-5E47-4D7E-B4D2-83E365FE56CE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425968"/>
                </a:solidFill>
              </a:rPr>
              <a:t>www.csapsociety.bc.ca | ©Copyright 2019. Society of Contaminated Sites Approved Professionals of British Columbia.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57400" y="3460354"/>
          <a:ext cx="81498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4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Gary Lin, </a:t>
                      </a:r>
                      <a:r>
                        <a:rPr lang="en-US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P.Eng</a:t>
                      </a: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Jeff Taylor, </a:t>
                      </a:r>
                      <a:r>
                        <a:rPr lang="en-US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P.Eng</a:t>
                      </a: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Ian Mitchell, </a:t>
                      </a:r>
                      <a:r>
                        <a:rPr lang="en-US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P.Geo</a:t>
                      </a: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Christine Thomas, </a:t>
                      </a:r>
                      <a:r>
                        <a:rPr lang="en-US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R.P.Bio</a:t>
                      </a: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Guy Patrick, M.Sc., P.Eng. </a:t>
                      </a: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63658" y="3288369"/>
            <a:ext cx="1493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400" b="1" dirty="0">
                <a:solidFill>
                  <a:srgbClr val="E7E6E6">
                    <a:lumMod val="25000"/>
                  </a:srgbClr>
                </a:solidFill>
              </a:rPr>
              <a:t>Members:</a:t>
            </a:r>
            <a:endParaRPr lang="en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8" name="Rectángulo 9">
            <a:extLst>
              <a:ext uri="{FF2B5EF4-FFF2-40B4-BE49-F238E27FC236}">
                <a16:creationId xmlns:a16="http://schemas.microsoft.com/office/drawing/2014/main" xmlns="" id="{98C31B9F-23FB-4A80-B138-3BDEEFD813CB}"/>
              </a:ext>
            </a:extLst>
          </p:cNvPr>
          <p:cNvSpPr/>
          <p:nvPr/>
        </p:nvSpPr>
        <p:spPr>
          <a:xfrm>
            <a:off x="209425" y="1278576"/>
            <a:ext cx="11220575" cy="582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n-US" sz="4400" dirty="0">
                <a:solidFill>
                  <a:prstClr val="black"/>
                </a:solidFill>
              </a:rPr>
              <a:t>Technical Reviews</a:t>
            </a: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n-US" sz="4400" dirty="0">
                <a:solidFill>
                  <a:prstClr val="black"/>
                </a:solidFill>
              </a:rPr>
              <a:t>Small Special Project Funding Program</a:t>
            </a: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n-US" sz="4400" dirty="0">
                <a:solidFill>
                  <a:prstClr val="black"/>
                </a:solidFill>
              </a:rPr>
              <a:t>Other technical issues </a:t>
            </a: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n-US" sz="4400" dirty="0">
                <a:solidFill>
                  <a:prstClr val="black"/>
                </a:solidFill>
              </a:rPr>
              <a:t>Scholarship Program</a:t>
            </a: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endParaRPr lang="en-CA" dirty="0">
              <a:solidFill>
                <a:prstClr val="black"/>
              </a:solidFill>
            </a:endParaRP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CA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CA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373971" y="319744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Technical Review Committee</a:t>
            </a:r>
            <a:endParaRPr lang="en-US" sz="4000" dirty="0">
              <a:solidFill>
                <a:srgbClr val="7E9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388486" y="1439352"/>
            <a:ext cx="11803514" cy="566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200" dirty="0">
                <a:solidFill>
                  <a:prstClr val="black"/>
                </a:solidFill>
              </a:rPr>
              <a:t>Review draft of Toolkit #3: Framework for Evaluation of Remediation Options for Petroleum Hydrocarbon Sites – Remedial Technology Toolkit (under review)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Review draft of Toolkit #4: Methods &amp; Tools for Sustainable Remediation of Petroleum Hydrocarbon Sites (under review)</a:t>
            </a:r>
            <a:endParaRPr lang="en-CA" sz="3200" dirty="0">
              <a:solidFill>
                <a:prstClr val="black"/>
              </a:solidFill>
            </a:endParaRPr>
          </a:p>
          <a:p>
            <a:pPr>
              <a:defRPr/>
            </a:pPr>
            <a:endParaRPr lang="en-CA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CA" sz="3200" dirty="0">
                <a:solidFill>
                  <a:prstClr val="black"/>
                </a:solidFill>
              </a:rPr>
              <a:t>Leachate Test Verification -Laboratory Evaluation of Leachate Tests (under review)</a:t>
            </a:r>
          </a:p>
          <a:p>
            <a:pPr>
              <a:defRPr/>
            </a:pPr>
            <a:endParaRPr lang="en-CA" dirty="0">
              <a:solidFill>
                <a:prstClr val="black"/>
              </a:solidFill>
            </a:endParaRP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CA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CA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388486" y="480520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2018/19 Special Projects</a:t>
            </a:r>
            <a:endParaRPr lang="en-US" sz="4000" dirty="0">
              <a:solidFill>
                <a:srgbClr val="7E9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419100" y="1280565"/>
            <a:ext cx="11353800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600" dirty="0">
                <a:solidFill>
                  <a:prstClr val="black"/>
                </a:solidFill>
              </a:rPr>
              <a:t>Summary for ENV of vapour scenarios with high risk conditions</a:t>
            </a:r>
          </a:p>
          <a:p>
            <a:pPr>
              <a:defRPr/>
            </a:pPr>
            <a:endParaRPr lang="en-CA" sz="3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CA" sz="3600" dirty="0">
                <a:solidFill>
                  <a:prstClr val="black"/>
                </a:solidFill>
              </a:rPr>
              <a:t>Contaminated Soil Relocation Q&amp;A (pending)</a:t>
            </a:r>
          </a:p>
          <a:p>
            <a:pPr>
              <a:defRPr/>
            </a:pPr>
            <a:endParaRPr lang="en-CA" sz="3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CA" sz="3600" dirty="0">
                <a:solidFill>
                  <a:prstClr val="black"/>
                </a:solidFill>
              </a:rPr>
              <a:t>Operational definition of where sensitive and typical sediment quality standards apply (pending)</a:t>
            </a:r>
          </a:p>
          <a:p>
            <a:pPr>
              <a:defRPr/>
            </a:pPr>
            <a:endParaRPr lang="en-CA" sz="3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CA" sz="3600" dirty="0">
                <a:solidFill>
                  <a:prstClr val="black"/>
                </a:solidFill>
              </a:rPr>
              <a:t>Consolidated CSAP Questions &amp; Answers (now on-line)</a:t>
            </a:r>
          </a:p>
          <a:p>
            <a:pPr marL="512763" lvl="1" indent="-342900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CA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388486" y="480520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rgbClr val="7E9F37"/>
                </a:solidFill>
              </a:rPr>
              <a:t>2018/19 Technical Reviews</a:t>
            </a:r>
            <a:endParaRPr lang="en-US" sz="4000" dirty="0">
              <a:solidFill>
                <a:srgbClr val="7E9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0C6578-2204-44C1-82F5-77161599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" y="0"/>
            <a:ext cx="11112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4E563F-7B57-4991-97B7-A5CE4DA3832F}"/>
              </a:ext>
            </a:extLst>
          </p:cNvPr>
          <p:cNvSpPr/>
          <p:nvPr/>
        </p:nvSpPr>
        <p:spPr>
          <a:xfrm>
            <a:off x="4373460" y="337679"/>
            <a:ext cx="7088698" cy="183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CA" sz="5400" b="1" dirty="0">
                <a:solidFill>
                  <a:srgbClr val="7E9F37"/>
                </a:solidFill>
                <a:latin typeface="Frutiger LT Std 45 Light" panose="020B0402020204020204" pitchFamily="34" charset="0"/>
              </a:rPr>
              <a:t>THANK YOU</a:t>
            </a:r>
            <a:endParaRPr lang="en-US" sz="5400" b="1" dirty="0">
              <a:solidFill>
                <a:srgbClr val="7E9F37"/>
              </a:solidFill>
              <a:latin typeface="Frutiger LT Std 45 Light" panose="020B0402020204020204" pitchFamily="34" charset="0"/>
            </a:endParaRPr>
          </a:p>
          <a:p>
            <a:pPr marL="512763" lvl="1" indent="-342900" algn="r">
              <a:lnSpc>
                <a:spcPct val="150000"/>
              </a:lnSpc>
              <a:spcAft>
                <a:spcPts val="600"/>
              </a:spcAft>
              <a:buSzPct val="105000"/>
              <a:defRPr/>
            </a:pPr>
            <a:r>
              <a:rPr lang="es-ES" sz="2400" dirty="0">
                <a:solidFill>
                  <a:prstClr val="black"/>
                </a:solidFill>
              </a:rPr>
              <a:t>A </a:t>
            </a:r>
            <a:r>
              <a:rPr lang="es-ES" sz="2400" dirty="0" err="1">
                <a:solidFill>
                  <a:prstClr val="black"/>
                </a:solidFill>
              </a:rPr>
              <a:t>year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of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completion</a:t>
            </a:r>
            <a:r>
              <a:rPr lang="es-ES" sz="2400" dirty="0">
                <a:solidFill>
                  <a:prstClr val="black"/>
                </a:solidFill>
              </a:rPr>
              <a:t>…</a:t>
            </a:r>
            <a:endParaRPr lang="en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8687</TotalTime>
  <Words>238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Frutiger LT Std 45 Light</vt:lpstr>
      <vt:lpstr>MS Mincho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Damecour</dc:creator>
  <cp:lastModifiedBy>CSAP Communications</cp:lastModifiedBy>
  <cp:revision>152</cp:revision>
  <dcterms:created xsi:type="dcterms:W3CDTF">2019-04-25T05:12:27Z</dcterms:created>
  <dcterms:modified xsi:type="dcterms:W3CDTF">2020-01-08T23:14:11Z</dcterms:modified>
</cp:coreProperties>
</file>