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89" r:id="rId2"/>
    <p:sldId id="290" r:id="rId3"/>
    <p:sldId id="291" r:id="rId4"/>
    <p:sldId id="292" r:id="rId5"/>
    <p:sldId id="758" r:id="rId6"/>
    <p:sldId id="293" r:id="rId7"/>
    <p:sldId id="294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7E9F37"/>
    <a:srgbClr val="B9D235"/>
    <a:srgbClr val="542A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5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E7F5F9B-4AA5-455A-A29F-9C2698044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73254-FBAB-4BD3-A675-557D6C03BE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D27A-14B4-4260-AE91-D216FABCEEA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7A3B80-479E-4F32-BE0B-E4CC6F86E6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512DEB-D976-4721-A079-EC2AD4547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20F4-D5E6-4B84-ACCE-3A828367D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56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A56C-1F61-4C52-8EE8-1C4B93DC504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00C4-A069-44BE-9E4E-46D84A7CE8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6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48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878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2">
    <p:bg>
      <p:bgPr>
        <a:blipFill dpi="0" rotWithShape="1">
          <a:blip r:embed="rId2">
            <a:lum/>
          </a:blip>
          <a:srcRect/>
          <a:stretch>
            <a:fillRect t="-81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4D9BCECD-1C77-4A66-9F32-6C4DD63E96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24031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182409 h 6858000"/>
              <a:gd name="connsiteX5" fmla="*/ 4221523 w 12192000"/>
              <a:gd name="connsiteY5" fmla="*/ 969468 h 6858000"/>
              <a:gd name="connsiteX6" fmla="*/ 6358077 w 12192000"/>
              <a:gd name="connsiteY6" fmla="*/ 25955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924031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82409"/>
                </a:lnTo>
                <a:lnTo>
                  <a:pt x="4221523" y="969468"/>
                </a:lnTo>
                <a:lnTo>
                  <a:pt x="6358077" y="2595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5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>
            <a:off x="39770" y="3962400"/>
            <a:ext cx="12152230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5AB3685A-C9DC-4734-862C-FAC3A3B598B6}"/>
              </a:ext>
            </a:extLst>
          </p:cNvPr>
          <p:cNvSpPr/>
          <p:nvPr userDrawn="1"/>
        </p:nvSpPr>
        <p:spPr>
          <a:xfrm>
            <a:off x="0" y="1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5D71654-ED23-4A42-AF4D-4B920F6EF7A3}"/>
              </a:ext>
            </a:extLst>
          </p:cNvPr>
          <p:cNvSpPr/>
          <p:nvPr userDrawn="1"/>
        </p:nvSpPr>
        <p:spPr>
          <a:xfrm>
            <a:off x="-1" y="594853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6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 flipH="1">
            <a:off x="-2" y="3962399"/>
            <a:ext cx="12192001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3DA6008-C063-41A9-9575-E4D0339E9166}"/>
              </a:ext>
            </a:extLst>
          </p:cNvPr>
          <p:cNvGrpSpPr/>
          <p:nvPr userDrawn="1"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D01547CE-C0DC-4737-BA06-9A2C6FB7CEBB}"/>
                </a:ext>
              </a:extLst>
            </p:cNvPr>
            <p:cNvSpPr/>
            <p:nvPr userDrawn="1"/>
          </p:nvSpPr>
          <p:spPr>
            <a:xfrm>
              <a:off x="0" y="1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5E1CB18-2AA9-4B12-88E0-E3AD71241135}"/>
                </a:ext>
              </a:extLst>
            </p:cNvPr>
            <p:cNvSpPr/>
            <p:nvPr userDrawn="1"/>
          </p:nvSpPr>
          <p:spPr>
            <a:xfrm>
              <a:off x="-1" y="594853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052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3">
    <p:bg>
      <p:bgPr>
        <a:blipFill dpi="0" rotWithShape="1">
          <a:blip r:embed="rId2">
            <a:lum/>
          </a:blip>
          <a:srcRect/>
          <a:stretch>
            <a:fillRect t="-5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856CC65C-BE22-4F84-832B-DB571BCA5F3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1216920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989082 w 12192000"/>
              <a:gd name="connsiteY3" fmla="*/ 6858000 h 6858000"/>
              <a:gd name="connsiteX4" fmla="*/ 0 w 12192000"/>
              <a:gd name="connsiteY4" fmla="*/ 6858000 h 6858000"/>
              <a:gd name="connsiteX5" fmla="*/ 5657273 w 12192000"/>
              <a:gd name="connsiteY5" fmla="*/ 2983346 h 6858000"/>
              <a:gd name="connsiteX6" fmla="*/ 7191337 w 12192000"/>
              <a:gd name="connsiteY6" fmla="*/ 4034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216920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89082" y="6858000"/>
                </a:lnTo>
                <a:lnTo>
                  <a:pt x="0" y="6858000"/>
                </a:lnTo>
                <a:lnTo>
                  <a:pt x="5657273" y="2983346"/>
                </a:lnTo>
                <a:lnTo>
                  <a:pt x="7191337" y="4034023"/>
                </a:lnTo>
                <a:close/>
              </a:path>
            </a:pathLst>
          </a:custGeom>
          <a:solidFill>
            <a:schemeClr val="bg1"/>
          </a:solidFill>
          <a:ln w="209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15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45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18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361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1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335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7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03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56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67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4065B38-AEAE-474D-8526-2DF7E6C8E9CC}"/>
              </a:ext>
            </a:extLst>
          </p:cNvPr>
          <p:cNvSpPr/>
          <p:nvPr/>
        </p:nvSpPr>
        <p:spPr>
          <a:xfrm>
            <a:off x="2529884" y="2878302"/>
            <a:ext cx="7734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Chair: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Guy Patrick,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P.Eng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Director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F147902-9F33-4840-ADBF-84775D861421}"/>
              </a:ext>
            </a:extLst>
          </p:cNvPr>
          <p:cNvSpPr txBox="1"/>
          <p:nvPr/>
        </p:nvSpPr>
        <p:spPr>
          <a:xfrm>
            <a:off x="3793361" y="916912"/>
            <a:ext cx="7885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SUB-COMMITTEE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45251-5E47-4D7E-B4D2-83E365FE56CE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259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57400" y="3467384"/>
          <a:ext cx="814988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4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Hildebrand, </a:t>
                      </a:r>
                      <a:r>
                        <a:rPr lang="en-CA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P.Eng</a:t>
                      </a: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Bob Symington, P. Geo.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Lori Larsen, </a:t>
                      </a:r>
                      <a:r>
                        <a:rPr lang="en-CA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P.Ag</a:t>
                      </a: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Taylor, </a:t>
                      </a:r>
                      <a:r>
                        <a:rPr lang="en-CA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P.Eng</a:t>
                      </a: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Robert McLenehan, </a:t>
                      </a:r>
                      <a:r>
                        <a:rPr lang="en-CA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P.Eng</a:t>
                      </a: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Paul Webb, </a:t>
                      </a:r>
                      <a:r>
                        <a:rPr lang="en-CA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P.Geo</a:t>
                      </a: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(Past Chair)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James Smith, R.P. Bio.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63658" y="3295399"/>
            <a:ext cx="1493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Members: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8" name="Rectángulo 9">
            <a:extLst>
              <a:ext uri="{FF2B5EF4-FFF2-40B4-BE49-F238E27FC236}">
                <a16:creationId xmlns:a16="http://schemas.microsoft.com/office/drawing/2014/main" xmlns="" id="{98C31B9F-23FB-4A80-B138-3BDEEFD813CB}"/>
              </a:ext>
            </a:extLst>
          </p:cNvPr>
          <p:cNvSpPr/>
          <p:nvPr/>
        </p:nvSpPr>
        <p:spPr>
          <a:xfrm>
            <a:off x="467943" y="1027631"/>
            <a:ext cx="9597815" cy="625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Responsibilities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help our members to maintain high professional standards by providing learning opportunities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What we do: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Fall PD Workshop (October 25, 2019)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Webinars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Submissions Manager – Beta testing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Other Initiatives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CSAP Member’s Forum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Search Tools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Training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373971" y="319745"/>
            <a:ext cx="998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Development Sub-Committee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1148557" y="1010061"/>
            <a:ext cx="10673988" cy="428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2018 -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November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12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“Lessons Learned” from Performance Assessments, the Detailed Screening process, Ministry updates (e.g., groundwater background)</a:t>
            </a:r>
          </a:p>
          <a:p>
            <a:pPr marL="512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Technical Theme: Climate Change (“What’s Climate Got to do With It?”)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698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2019 –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October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25 (Friday)</a:t>
            </a:r>
          </a:p>
          <a:p>
            <a:pPr marL="45561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Theme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: Sustainability in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Remediation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and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Risk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Management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467314" y="425341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PD Workshops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9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405445" y="920621"/>
            <a:ext cx="116664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Webinars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(CSAP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Website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)</a:t>
            </a:r>
          </a:p>
          <a:p>
            <a:pPr marL="512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Protocol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22 and TG4 (Vapour) –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BAADs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PAADs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&amp;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LAADs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, etc.</a:t>
            </a:r>
          </a:p>
          <a:p>
            <a:pPr marL="512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SLRA and GROUNDWATER MODELS</a:t>
            </a:r>
          </a:p>
          <a:p>
            <a:pPr marL="512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PA and DETAILED SCREENING - Lessons Learned</a:t>
            </a:r>
          </a:p>
          <a:p>
            <a:pPr marL="512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Others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349072" y="189736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CSAP PD WEBINARS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1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373971" y="319745"/>
            <a:ext cx="998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Development Sub-Committee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9F64242-F0FD-4775-AEDF-B545215A42D2}"/>
              </a:ext>
            </a:extLst>
          </p:cNvPr>
          <p:cNvSpPr/>
          <p:nvPr/>
        </p:nvSpPr>
        <p:spPr>
          <a:xfrm>
            <a:off x="535709" y="1543869"/>
            <a:ext cx="11359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lvl="1" indent="-342900">
              <a:spcAft>
                <a:spcPts val="600"/>
              </a:spcAft>
              <a:buSzPct val="105000"/>
              <a:defRPr/>
            </a:pPr>
            <a:r>
              <a:rPr lang="es-ES" sz="3200" dirty="0" err="1">
                <a:cs typeface="Arial" panose="020B0604020202020204" pitchFamily="34" charset="0"/>
              </a:rPr>
              <a:t>Upcoming</a:t>
            </a:r>
            <a:r>
              <a:rPr lang="es-ES" sz="3200" dirty="0">
                <a:cs typeface="Arial" panose="020B0604020202020204" pitchFamily="34" charset="0"/>
              </a:rPr>
              <a:t> </a:t>
            </a:r>
            <a:r>
              <a:rPr lang="es-ES" sz="3200" dirty="0" err="1">
                <a:cs typeface="Arial" panose="020B0604020202020204" pitchFamily="34" charset="0"/>
              </a:rPr>
              <a:t>Webinars</a:t>
            </a:r>
            <a:endParaRPr lang="es-ES" sz="3200" dirty="0">
              <a:cs typeface="Arial" panose="020B0604020202020204" pitchFamily="34" charset="0"/>
            </a:endParaRPr>
          </a:p>
          <a:p>
            <a:pPr marL="512763" lvl="1" indent="-34290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s-ES" sz="3200" dirty="0" err="1">
                <a:cs typeface="Arial" panose="020B0604020202020204" pitchFamily="34" charset="0"/>
              </a:rPr>
              <a:t>Detailed</a:t>
            </a:r>
            <a:r>
              <a:rPr lang="es-ES" sz="3200" dirty="0">
                <a:cs typeface="Arial" panose="020B0604020202020204" pitchFamily="34" charset="0"/>
              </a:rPr>
              <a:t> Screening (</a:t>
            </a:r>
            <a:r>
              <a:rPr lang="es-ES" sz="3200" dirty="0" err="1">
                <a:cs typeface="Arial" panose="020B0604020202020204" pitchFamily="34" charset="0"/>
              </a:rPr>
              <a:t>revised</a:t>
            </a:r>
            <a:r>
              <a:rPr lang="es-ES" sz="3200" dirty="0">
                <a:cs typeface="Arial" panose="020B0604020202020204" pitchFamily="34" charset="0"/>
              </a:rPr>
              <a:t> &amp; </a:t>
            </a:r>
            <a:r>
              <a:rPr lang="es-ES" sz="3200" dirty="0" err="1">
                <a:cs typeface="Arial" panose="020B0604020202020204" pitchFamily="34" charset="0"/>
              </a:rPr>
              <a:t>updated</a:t>
            </a:r>
            <a:r>
              <a:rPr lang="es-ES" sz="3200" dirty="0">
                <a:cs typeface="Arial" panose="020B0604020202020204" pitchFamily="34" charset="0"/>
              </a:rPr>
              <a:t>!)</a:t>
            </a:r>
          </a:p>
          <a:p>
            <a:pPr marL="512763" lvl="1" indent="-342900">
              <a:spcAft>
                <a:spcPts val="600"/>
              </a:spcAft>
              <a:buSzPct val="105000"/>
              <a:buFont typeface="Arial" panose="020B0604020202020204" pitchFamily="34" charset="0"/>
              <a:buChar char="•"/>
              <a:defRPr/>
            </a:pPr>
            <a:r>
              <a:rPr lang="en-CA" sz="3200" dirty="0">
                <a:cs typeface="Arial" panose="020B0604020202020204" pitchFamily="34" charset="0"/>
              </a:rPr>
              <a:t>Clause 1 and 2 - Regulatory Instruments, Risk Conditions, PVPs, </a:t>
            </a:r>
            <a:r>
              <a:rPr lang="en-CA" sz="3200" dirty="0" err="1">
                <a:cs typeface="Arial" panose="020B0604020202020204" pitchFamily="34" charset="0"/>
              </a:rPr>
              <a:t>CoCs</a:t>
            </a:r>
            <a:r>
              <a:rPr lang="en-CA" sz="3200" dirty="0">
                <a:cs typeface="Arial" panose="020B0604020202020204" pitchFamily="34" charset="0"/>
              </a:rPr>
              <a:t>, AG11</a:t>
            </a:r>
          </a:p>
          <a:p>
            <a:pPr marL="169863" lvl="1">
              <a:spcAft>
                <a:spcPts val="600"/>
              </a:spcAft>
              <a:buSzPct val="105000"/>
              <a:defRPr/>
            </a:pPr>
            <a:endParaRPr lang="es-ES" dirty="0">
              <a:cs typeface="Arial" panose="020B0604020202020204" pitchFamily="34" charset="0"/>
            </a:endParaRPr>
          </a:p>
          <a:p>
            <a:pPr marL="169863" lvl="1">
              <a:spcAft>
                <a:spcPts val="600"/>
              </a:spcAft>
              <a:buSzPct val="105000"/>
              <a:defRPr/>
            </a:pPr>
            <a:r>
              <a:rPr lang="es-ES" sz="3200" dirty="0" err="1">
                <a:cs typeface="Arial" panose="020B0604020202020204" pitchFamily="34" charset="0"/>
              </a:rPr>
              <a:t>Got</a:t>
            </a:r>
            <a:r>
              <a:rPr lang="es-ES" sz="3200" dirty="0">
                <a:cs typeface="Arial" panose="020B0604020202020204" pitchFamily="34" charset="0"/>
              </a:rPr>
              <a:t> a </a:t>
            </a:r>
            <a:r>
              <a:rPr lang="es-ES" sz="3200" dirty="0" err="1">
                <a:cs typeface="Arial" panose="020B0604020202020204" pitchFamily="34" charset="0"/>
              </a:rPr>
              <a:t>webinar</a:t>
            </a:r>
            <a:r>
              <a:rPr lang="es-ES" sz="3200" dirty="0">
                <a:cs typeface="Arial" panose="020B0604020202020204" pitchFamily="34" charset="0"/>
              </a:rPr>
              <a:t> idea??? </a:t>
            </a:r>
            <a:r>
              <a:rPr lang="es-ES" sz="3200" dirty="0" err="1">
                <a:cs typeface="Arial" panose="020B0604020202020204" pitchFamily="34" charset="0"/>
              </a:rPr>
              <a:t>Contact</a:t>
            </a:r>
            <a:r>
              <a:rPr lang="es-ES" sz="3200" dirty="0">
                <a:cs typeface="Arial" panose="020B0604020202020204" pitchFamily="34" charset="0"/>
              </a:rPr>
              <a:t> Bob </a:t>
            </a:r>
            <a:r>
              <a:rPr lang="es-ES" sz="3200" dirty="0" err="1">
                <a:cs typeface="Arial" panose="020B0604020202020204" pitchFamily="34" charset="0"/>
              </a:rPr>
              <a:t>Symington</a:t>
            </a:r>
            <a:endParaRPr lang="en-CA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388486" y="1426653"/>
            <a:ext cx="7734283" cy="372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We’re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almost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there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…..</a:t>
            </a: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Beta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Testing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on-going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lang="es-ES" sz="3200" dirty="0" err="1">
                <a:cs typeface="Arial" panose="020B0604020202020204" pitchFamily="34" charset="0"/>
              </a:rPr>
              <a:t>Expected</a:t>
            </a:r>
            <a:r>
              <a:rPr lang="es-ES" sz="3200" dirty="0">
                <a:cs typeface="Arial" panose="020B0604020202020204" pitchFamily="34" charset="0"/>
              </a:rPr>
              <a:t> </a:t>
            </a:r>
            <a:r>
              <a:rPr lang="es-ES" sz="3200" dirty="0" err="1">
                <a:cs typeface="Arial" panose="020B0604020202020204" pitchFamily="34" charset="0"/>
              </a:rPr>
              <a:t>to</a:t>
            </a:r>
            <a:r>
              <a:rPr lang="es-ES" sz="3200" dirty="0">
                <a:cs typeface="Arial" panose="020B0604020202020204" pitchFamily="34" charset="0"/>
              </a:rPr>
              <a:t> be up and running in </a:t>
            </a:r>
            <a:r>
              <a:rPr lang="es-ES" sz="3200" dirty="0" err="1">
                <a:cs typeface="Arial" panose="020B0604020202020204" pitchFamily="34" charset="0"/>
              </a:rPr>
              <a:t>the</a:t>
            </a:r>
            <a:r>
              <a:rPr lang="es-ES" sz="3200" dirty="0">
                <a:cs typeface="Arial" panose="020B0604020202020204" pitchFamily="34" charset="0"/>
              </a:rPr>
              <a:t> </a:t>
            </a:r>
            <a:r>
              <a:rPr lang="es-ES" sz="3200" dirty="0" err="1">
                <a:cs typeface="Arial" panose="020B0604020202020204" pitchFamily="34" charset="0"/>
              </a:rPr>
              <a:t>fall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388486" y="480520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Submissions Manager Updates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1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4E563F-7B57-4991-97B7-A5CE4DA3832F}"/>
              </a:ext>
            </a:extLst>
          </p:cNvPr>
          <p:cNvSpPr/>
          <p:nvPr/>
        </p:nvSpPr>
        <p:spPr>
          <a:xfrm>
            <a:off x="4987439" y="-1"/>
            <a:ext cx="7121434" cy="379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CLOSING REMARKS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Complete the Survey!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7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8687</TotalTime>
  <Words>355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Barlow</vt:lpstr>
      <vt:lpstr>Calibri</vt:lpstr>
      <vt:lpstr>Calibri Light</vt:lpstr>
      <vt:lpstr>Frutiger LT Std 45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Damecour</dc:creator>
  <cp:lastModifiedBy>CSAP Communications</cp:lastModifiedBy>
  <cp:revision>153</cp:revision>
  <dcterms:created xsi:type="dcterms:W3CDTF">2019-04-25T05:12:27Z</dcterms:created>
  <dcterms:modified xsi:type="dcterms:W3CDTF">2020-01-08T23:14:55Z</dcterms:modified>
</cp:coreProperties>
</file>