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60" r:id="rId2"/>
    <p:sldMasterId id="2147483687" r:id="rId3"/>
    <p:sldMasterId id="2147483826" r:id="rId4"/>
    <p:sldMasterId id="2147483867" r:id="rId5"/>
  </p:sldMasterIdLst>
  <p:notesMasterIdLst>
    <p:notesMasterId r:id="rId17"/>
  </p:notesMasterIdLst>
  <p:sldIdLst>
    <p:sldId id="755" r:id="rId6"/>
    <p:sldId id="643" r:id="rId7"/>
    <p:sldId id="644" r:id="rId8"/>
    <p:sldId id="645" r:id="rId9"/>
    <p:sldId id="646" r:id="rId10"/>
    <p:sldId id="647" r:id="rId11"/>
    <p:sldId id="648" r:id="rId12"/>
    <p:sldId id="649" r:id="rId13"/>
    <p:sldId id="650" r:id="rId14"/>
    <p:sldId id="651" r:id="rId15"/>
    <p:sldId id="652"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82E"/>
    <a:srgbClr val="879F28"/>
    <a:srgbClr val="75904A"/>
    <a:srgbClr val="759014"/>
    <a:srgbClr val="303030"/>
    <a:srgbClr val="000000"/>
    <a:srgbClr val="66B03B"/>
    <a:srgbClr val="72AE39"/>
    <a:srgbClr val="176CA5"/>
    <a:srgbClr val="21A5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55" autoAdjust="0"/>
    <p:restoredTop sz="92168" autoAdjust="0"/>
  </p:normalViewPr>
  <p:slideViewPr>
    <p:cSldViewPr snapToGrid="0" snapToObjects="1">
      <p:cViewPr varScale="1">
        <p:scale>
          <a:sx n="95" d="100"/>
          <a:sy n="95" d="100"/>
        </p:scale>
        <p:origin x="240" y="7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89443-CF89-2F44-A47B-EB1E94209FF5}" type="datetimeFigureOut">
              <a:rPr lang="en-US" smtClean="0"/>
              <a:t>1/8/2020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4D099-CE26-8E49-83A4-6B6F183967B7}" type="slidenum">
              <a:rPr lang="en-US" smtClean="0"/>
              <a:t>‹#›</a:t>
            </a:fld>
            <a:endParaRPr lang="en-US" dirty="0"/>
          </a:p>
        </p:txBody>
      </p:sp>
    </p:spTree>
    <p:extLst>
      <p:ext uri="{BB962C8B-B14F-4D97-AF65-F5344CB8AC3E}">
        <p14:creationId xmlns:p14="http://schemas.microsoft.com/office/powerpoint/2010/main" val="1029466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r>
              <a:rPr lang="en-US" dirty="0"/>
              <a:t>BC is roughly 20 times the size of the Netherlands</a:t>
            </a:r>
          </a:p>
          <a:p>
            <a:pPr marL="171450" indent="-171450">
              <a:buFontTx/>
              <a:buChar char="-"/>
            </a:pPr>
            <a:r>
              <a:rPr lang="en-US" dirty="0"/>
              <a:t>Based on an inventory conducted in 2004 in the Netherland, there were approximately 425K potentially contaminated sites in the Neth., this number was reduced (through inv and rem) to approximately 260,000 by 2009</a:t>
            </a:r>
          </a:p>
          <a:p>
            <a:pPr marL="171450" indent="-171450">
              <a:buFontTx/>
              <a:buChar char="-"/>
            </a:pPr>
            <a:r>
              <a:rPr lang="en-US" dirty="0"/>
              <a:t>According to the BC Site Registry database, there are approximately XXX registered sites in BC</a:t>
            </a:r>
          </a:p>
          <a:p>
            <a:pPr marL="171450" indent="-171450">
              <a:buFontTx/>
              <a:buChar char="-"/>
            </a:pPr>
            <a:r>
              <a:rPr lang="en-US" dirty="0"/>
              <a:t>The Netherlands has a very long history of industrial use dating back to the Industrial Revolution in the 1700’s, whereas in BC, industrial development began later around the 1850’s, and to this day remains localized to major centers with large quantities of undeveloped lands remaining.</a:t>
            </a:r>
          </a:p>
          <a:p>
            <a:pPr marL="171450" indent="-171450">
              <a:buFontTx/>
              <a:buChar char="-"/>
            </a:pPr>
            <a:r>
              <a:rPr lang="en-US" dirty="0"/>
              <a:t>Based on the information presented by </a:t>
            </a:r>
            <a:r>
              <a:rPr lang="en-US" dirty="0" err="1"/>
              <a:t>Yvo</a:t>
            </a:r>
            <a:r>
              <a:rPr lang="en-US" dirty="0"/>
              <a:t>, the first true soil protection standards came into force in January 1983. In BC, of course, the CSR came in nearly 14 years later in Dec 1996, which gives the Dutch a bit of a head start compared to BC, but not as much as you might think, given their history</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06E14D-C075-CF4D-B139-1BF85B1B0C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392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Master" Target="../slideMasters/slideMaster5.xml"/><Relationship Id="rId4" Type="http://schemas.openxmlformats.org/officeDocument/2006/relationships/image" Target="../media/image17.jpe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43490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52347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98752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69951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738234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46792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328537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2113860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782134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2271990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4207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3841573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381984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583810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612443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867143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328" y="205978"/>
            <a:ext cx="2602061" cy="4278248"/>
          </a:xfrm>
        </p:spPr>
        <p:txBody>
          <a:bodyPr>
            <a:normAutofit/>
          </a:bodyPr>
          <a:lstStyle>
            <a:lvl1pPr>
              <a:defRPr sz="3600">
                <a:solidFill>
                  <a:schemeClr val="bg1"/>
                </a:solidFill>
              </a:defRPr>
            </a:lvl1pPr>
          </a:lstStyle>
          <a:p>
            <a:endParaRPr lang="en-US" dirty="0"/>
          </a:p>
        </p:txBody>
      </p:sp>
      <p:sp>
        <p:nvSpPr>
          <p:cNvPr id="3" name="Date Placeholder 2"/>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64447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770" y="1428911"/>
            <a:ext cx="8377031" cy="1138482"/>
          </a:xfrm>
        </p:spPr>
        <p:txBody>
          <a:bodyPr/>
          <a:lstStyle/>
          <a:p>
            <a:r>
              <a:rPr lang="en-CA" dirty="0"/>
              <a:t>Click to edit Master title style</a:t>
            </a:r>
            <a:endParaRPr lang="en-US" dirty="0"/>
          </a:p>
        </p:txBody>
      </p:sp>
      <p:sp>
        <p:nvSpPr>
          <p:cNvPr id="3" name="Date Placeholder 2"/>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126198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descr="cover-b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36739"/>
            <a:ext cx="9144000" cy="2914650"/>
          </a:xfrm>
          <a:prstGeom prst="rect">
            <a:avLst/>
          </a:prstGeom>
        </p:spPr>
      </p:pic>
      <p:sp>
        <p:nvSpPr>
          <p:cNvPr id="7" name="Text Placeholder 6"/>
          <p:cNvSpPr>
            <a:spLocks noGrp="1"/>
          </p:cNvSpPr>
          <p:nvPr>
            <p:ph type="body" sz="quarter" idx="13" hasCustomPrompt="1"/>
          </p:nvPr>
        </p:nvSpPr>
        <p:spPr>
          <a:xfrm>
            <a:off x="418704" y="1332942"/>
            <a:ext cx="6498948" cy="520942"/>
          </a:xfrm>
          <a:prstGeom prst="rect">
            <a:avLst/>
          </a:prstGeom>
        </p:spPr>
        <p:txBody>
          <a:bodyPr>
            <a:noAutofit/>
          </a:bodyPr>
          <a:lstStyle>
            <a:lvl1pPr marL="0" indent="0">
              <a:buNone/>
              <a:defRPr sz="3400" b="1" baseline="0"/>
            </a:lvl1pPr>
          </a:lstStyle>
          <a:p>
            <a:pPr lvl="0"/>
            <a:r>
              <a:rPr lang="en-US" dirty="0"/>
              <a:t>7TH ANNUAL GENERAL MEETING</a:t>
            </a:r>
          </a:p>
        </p:txBody>
      </p:sp>
      <p:sp>
        <p:nvSpPr>
          <p:cNvPr id="9" name="Text Placeholder 8"/>
          <p:cNvSpPr>
            <a:spLocks noGrp="1"/>
          </p:cNvSpPr>
          <p:nvPr>
            <p:ph type="body" sz="quarter" idx="14" hasCustomPrompt="1"/>
          </p:nvPr>
        </p:nvSpPr>
        <p:spPr>
          <a:xfrm>
            <a:off x="418704" y="1853884"/>
            <a:ext cx="5749925" cy="496518"/>
          </a:xfrm>
          <a:prstGeom prst="rect">
            <a:avLst/>
          </a:prstGeom>
        </p:spPr>
        <p:txBody>
          <a:bodyPr>
            <a:noAutofit/>
          </a:bodyPr>
          <a:lstStyle>
            <a:lvl1pPr marL="0" indent="0">
              <a:buNone/>
              <a:defRPr sz="3000" baseline="0"/>
            </a:lvl1pPr>
          </a:lstStyle>
          <a:p>
            <a:pPr lvl="0"/>
            <a:r>
              <a:rPr lang="en-US" dirty="0"/>
              <a:t>&amp; PD Workshop | Month x, 2014 </a:t>
            </a:r>
          </a:p>
        </p:txBody>
      </p:sp>
      <p:pic>
        <p:nvPicPr>
          <p:cNvPr id="11" name="Picture 10" descr="CSAP_Logo_Cl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5013" y="350640"/>
            <a:ext cx="2490658" cy="966524"/>
          </a:xfrm>
          <a:prstGeom prst="rect">
            <a:avLst/>
          </a:prstGeom>
        </p:spPr>
      </p:pic>
    </p:spTree>
    <p:extLst>
      <p:ext uri="{BB962C8B-B14F-4D97-AF65-F5344CB8AC3E}">
        <p14:creationId xmlns:p14="http://schemas.microsoft.com/office/powerpoint/2010/main" val="2211965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34925"/>
            <a:ext cx="7772400" cy="1102519"/>
          </a:xfrm>
          <a:prstGeom prst="rect">
            <a:avLst/>
          </a:prstGeo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371600" y="2551756"/>
            <a:ext cx="6400800" cy="131445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31551" y="954544"/>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Footer Placeholder 2"/>
          <p:cNvSpPr>
            <a:spLocks noGrp="1"/>
          </p:cNvSpPr>
          <p:nvPr>
            <p:ph type="ftr" sz="quarter" idx="10"/>
          </p:nvPr>
        </p:nvSpPr>
        <p:spPr>
          <a:xfrm>
            <a:off x="1770632" y="4854300"/>
            <a:ext cx="5588736" cy="285679"/>
          </a:xfrm>
        </p:spPr>
        <p:txBody>
          <a:bodyPr/>
          <a:lstStyle/>
          <a:p>
            <a:r>
              <a:rPr lang="en-US" dirty="0" err="1"/>
              <a:t>www.csapsociety.bc.ca</a:t>
            </a:r>
            <a:r>
              <a:rPr lang="en-US" dirty="0"/>
              <a:t> | ©Copyright 2014. Society of Contaminated Sites Approved Professionals of British Columbia.</a:t>
            </a:r>
            <a:endParaRPr lang="en-US" dirty="0">
              <a:solidFill>
                <a:srgbClr val="008000"/>
              </a:solidFill>
            </a:endParaRPr>
          </a:p>
        </p:txBody>
      </p:sp>
      <p:pic>
        <p:nvPicPr>
          <p:cNvPr id="9" name="Picture 8" descr="CSAP_Logo_Rev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4789" y="4498148"/>
            <a:ext cx="1337758" cy="519131"/>
          </a:xfrm>
          <a:prstGeom prst="rect">
            <a:avLst/>
          </a:prstGeom>
        </p:spPr>
      </p:pic>
    </p:spTree>
    <p:extLst>
      <p:ext uri="{BB962C8B-B14F-4D97-AF65-F5344CB8AC3E}">
        <p14:creationId xmlns:p14="http://schemas.microsoft.com/office/powerpoint/2010/main" val="3324690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www.csapsociety.bc.ca</a:t>
            </a:r>
            <a:r>
              <a:rPr lang="en-US" dirty="0"/>
              <a:t> | ©Copyright 2014. Society of Contaminated Sites Approved Professionals of British Columbia.</a:t>
            </a:r>
            <a:endParaRPr lang="en-US" dirty="0">
              <a:solidFill>
                <a:srgbClr val="008000"/>
              </a:solidFill>
            </a:endParaRPr>
          </a:p>
        </p:txBody>
      </p:sp>
      <p:sp>
        <p:nvSpPr>
          <p:cNvPr id="4" name="Title 1"/>
          <p:cNvSpPr>
            <a:spLocks noGrp="1"/>
          </p:cNvSpPr>
          <p:nvPr>
            <p:ph type="ctrTitle"/>
          </p:nvPr>
        </p:nvSpPr>
        <p:spPr>
          <a:xfrm>
            <a:off x="685800" y="1234925"/>
            <a:ext cx="7772400" cy="1102519"/>
          </a:xfrm>
          <a:prstGeom prst="rect">
            <a:avLst/>
          </a:prstGeom>
        </p:spPr>
        <p:txBody>
          <a:bodyPr/>
          <a:lstStyle>
            <a:lvl1pPr>
              <a:defRPr b="1">
                <a:solidFill>
                  <a:srgbClr val="FFFFFF"/>
                </a:solidFill>
              </a:defRPr>
            </a:lvl1pPr>
          </a:lstStyle>
          <a:p>
            <a:r>
              <a:rPr lang="en-US" dirty="0"/>
              <a:t>Click to edit Master title style</a:t>
            </a:r>
          </a:p>
        </p:txBody>
      </p:sp>
      <p:sp>
        <p:nvSpPr>
          <p:cNvPr id="5" name="Subtitle 2"/>
          <p:cNvSpPr>
            <a:spLocks noGrp="1"/>
          </p:cNvSpPr>
          <p:nvPr>
            <p:ph type="subTitle" idx="1"/>
          </p:nvPr>
        </p:nvSpPr>
        <p:spPr>
          <a:xfrm>
            <a:off x="1371600" y="2551756"/>
            <a:ext cx="6400800" cy="131445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31551" y="954544"/>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8" name="Picture 7" descr="CSAP_Logo_Rev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4789" y="4498148"/>
            <a:ext cx="1337758" cy="519131"/>
          </a:xfrm>
          <a:prstGeom prst="rect">
            <a:avLst/>
          </a:prstGeom>
        </p:spPr>
      </p:pic>
    </p:spTree>
    <p:extLst>
      <p:ext uri="{BB962C8B-B14F-4D97-AF65-F5344CB8AC3E}">
        <p14:creationId xmlns:p14="http://schemas.microsoft.com/office/powerpoint/2010/main" val="3324895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ectangle 5"/>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05979"/>
            <a:ext cx="8229600" cy="857250"/>
          </a:xfrm>
          <a:prstGeom prst="rect">
            <a:avLst/>
          </a:prstGeom>
        </p:spPr>
        <p:txBody>
          <a:bodyPr>
            <a:normAutofit/>
          </a:bodyPr>
          <a:lstStyle>
            <a:lvl1pPr>
              <a:defRPr sz="4400" baseline="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Footer Placeholder 3"/>
          <p:cNvSpPr>
            <a:spLocks noGrp="1"/>
          </p:cNvSpPr>
          <p:nvPr>
            <p:ph type="ftr" sz="quarter" idx="10"/>
          </p:nvPr>
        </p:nvSpPr>
        <p:spPr/>
        <p:txBody>
          <a:bodyPr/>
          <a:lstStyle/>
          <a:p>
            <a:r>
              <a:rPr lang="en-US" dirty="0" err="1"/>
              <a:t>www.csapsociety.bc.ca</a:t>
            </a:r>
            <a:r>
              <a:rPr lang="en-US" dirty="0"/>
              <a:t> | ©Copyright 2014. Society of Contaminated Sites Approved Professionals of British Columbia.</a:t>
            </a:r>
          </a:p>
        </p:txBody>
      </p:sp>
    </p:spTree>
    <p:extLst>
      <p:ext uri="{BB962C8B-B14F-4D97-AF65-F5344CB8AC3E}">
        <p14:creationId xmlns:p14="http://schemas.microsoft.com/office/powerpoint/2010/main" val="286160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2755484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www.csapsociety.bc.ca | ©Copyright 2014. Society of Contaminated Sites Approved Professionals of British Columbia.</a:t>
            </a:r>
            <a:endParaRPr lang="en-US" dirty="0"/>
          </a:p>
        </p:txBody>
      </p:sp>
      <p:sp>
        <p:nvSpPr>
          <p:cNvPr id="9" name="Rectangle 8"/>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8806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 name="Rectangle 12"/>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Footer Placeholder 8"/>
          <p:cNvSpPr>
            <a:spLocks noGrp="1"/>
          </p:cNvSpPr>
          <p:nvPr>
            <p:ph type="ftr" sz="quarter" idx="10"/>
          </p:nvPr>
        </p:nvSpPr>
        <p:spPr/>
        <p:txBody>
          <a:bodyPr/>
          <a:lstStyle/>
          <a:p>
            <a:r>
              <a:rPr lang="en-US"/>
              <a:t>www.csapsociety.bc.ca | ©Copyright 2014. Society of Contaminated Sites Approved Professionals of British Columbia.</a:t>
            </a:r>
            <a:endParaRPr lang="en-US" dirty="0"/>
          </a:p>
        </p:txBody>
      </p:sp>
    </p:spTree>
    <p:extLst>
      <p:ext uri="{BB962C8B-B14F-4D97-AF65-F5344CB8AC3E}">
        <p14:creationId xmlns:p14="http://schemas.microsoft.com/office/powerpoint/2010/main" val="2964478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8" name="Rectangle 7"/>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Rectangle 8"/>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Picture Placeholder 12"/>
          <p:cNvSpPr>
            <a:spLocks noGrp="1"/>
          </p:cNvSpPr>
          <p:nvPr>
            <p:ph type="pic" sz="quarter" idx="10"/>
          </p:nvPr>
        </p:nvSpPr>
        <p:spPr>
          <a:xfrm>
            <a:off x="457200" y="1230653"/>
            <a:ext cx="2555875" cy="3273854"/>
          </a:xfrm>
          <a:prstGeom prst="rect">
            <a:avLst/>
          </a:prstGeom>
        </p:spPr>
        <p:txBody>
          <a:bodyPr/>
          <a:lstStyle/>
          <a:p>
            <a:endParaRPr lang="en-US" dirty="0"/>
          </a:p>
        </p:txBody>
      </p:sp>
      <p:sp>
        <p:nvSpPr>
          <p:cNvPr id="15" name="Text Placeholder 14"/>
          <p:cNvSpPr>
            <a:spLocks noGrp="1"/>
          </p:cNvSpPr>
          <p:nvPr>
            <p:ph type="body" sz="quarter" idx="11"/>
          </p:nvPr>
        </p:nvSpPr>
        <p:spPr>
          <a:xfrm>
            <a:off x="3178175" y="1230653"/>
            <a:ext cx="5508625" cy="336397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17"/>
          <p:cNvSpPr>
            <a:spLocks noGrp="1"/>
          </p:cNvSpPr>
          <p:nvPr>
            <p:ph type="ftr" sz="quarter" idx="12"/>
          </p:nvPr>
        </p:nvSpPr>
        <p:spPr/>
        <p:txBody>
          <a:bodyPr/>
          <a:lstStyle/>
          <a:p>
            <a:r>
              <a:rPr lang="en-US"/>
              <a:t>www.csapsociety.bc.ca | ©Copyright 2014. Society of Contaminated Sites Approved Professionals of British Columbia.</a:t>
            </a:r>
            <a:endParaRPr lang="en-US" dirty="0"/>
          </a:p>
        </p:txBody>
      </p:sp>
      <p:sp>
        <p:nvSpPr>
          <p:cNvPr id="20" name="Title 19"/>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35863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Rectangle 7"/>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9" name="Rectangle 8"/>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Chart Placeholder 14"/>
          <p:cNvSpPr>
            <a:spLocks noGrp="1"/>
          </p:cNvSpPr>
          <p:nvPr>
            <p:ph type="chart" sz="quarter" idx="10"/>
          </p:nvPr>
        </p:nvSpPr>
        <p:spPr>
          <a:xfrm>
            <a:off x="457200" y="1144588"/>
            <a:ext cx="8229600" cy="3336925"/>
          </a:xfrm>
          <a:prstGeom prst="rect">
            <a:avLst/>
          </a:prstGeom>
        </p:spPr>
        <p:txBody>
          <a:bodyPr/>
          <a:lstStyle/>
          <a:p>
            <a:endParaRPr lang="en-US"/>
          </a:p>
        </p:txBody>
      </p:sp>
      <p:sp>
        <p:nvSpPr>
          <p:cNvPr id="18" name="Footer Placeholder 17"/>
          <p:cNvSpPr>
            <a:spLocks noGrp="1"/>
          </p:cNvSpPr>
          <p:nvPr>
            <p:ph type="ftr" sz="quarter" idx="11"/>
          </p:nvPr>
        </p:nvSpPr>
        <p:spPr/>
        <p:txBody>
          <a:bodyPr/>
          <a:lstStyle/>
          <a:p>
            <a:r>
              <a:rPr lang="en-US"/>
              <a:t>www.csapsociety.bc.ca | ©Copyright 2014. Society of Contaminated Sites Approved Professionals of British Columbia.</a:t>
            </a:r>
            <a:endParaRPr lang="en-US" dirty="0"/>
          </a:p>
        </p:txBody>
      </p:sp>
    </p:spTree>
    <p:extLst>
      <p:ext uri="{BB962C8B-B14F-4D97-AF65-F5344CB8AC3E}">
        <p14:creationId xmlns:p14="http://schemas.microsoft.com/office/powerpoint/2010/main" val="2333706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Rectangle 8"/>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ooter Placeholder 4"/>
          <p:cNvSpPr>
            <a:spLocks noGrp="1"/>
          </p:cNvSpPr>
          <p:nvPr>
            <p:ph type="ftr" sz="quarter" idx="10"/>
          </p:nvPr>
        </p:nvSpPr>
        <p:spPr/>
        <p:txBody>
          <a:bodyPr/>
          <a:lstStyle/>
          <a:p>
            <a:r>
              <a:rPr lang="en-US"/>
              <a:t>www.csapsociety.bc.ca | ©Copyright 2014. Society of Contaminated Sites Approved Professionals of British Columbia.</a:t>
            </a:r>
            <a:endParaRPr lang="en-US" dirty="0"/>
          </a:p>
        </p:txBody>
      </p:sp>
    </p:spTree>
    <p:extLst>
      <p:ext uri="{BB962C8B-B14F-4D97-AF65-F5344CB8AC3E}">
        <p14:creationId xmlns:p14="http://schemas.microsoft.com/office/powerpoint/2010/main" val="2452119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4" name="Picture 3" descr="blue-fade-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843146" y="114429"/>
            <a:ext cx="3991256" cy="1076196"/>
          </a:xfrm>
          <a:prstGeom prst="rect">
            <a:avLst/>
          </a:prstGeom>
        </p:spPr>
      </p:pic>
      <p:sp>
        <p:nvSpPr>
          <p:cNvPr id="21" name="Title 1"/>
          <p:cNvSpPr>
            <a:spLocks noGrp="1"/>
          </p:cNvSpPr>
          <p:nvPr>
            <p:ph type="title" hasCustomPrompt="1"/>
          </p:nvPr>
        </p:nvSpPr>
        <p:spPr>
          <a:xfrm>
            <a:off x="457200" y="205979"/>
            <a:ext cx="4385945" cy="857250"/>
          </a:xfrm>
          <a:prstGeom prst="rect">
            <a:avLst/>
          </a:prstGeom>
        </p:spPr>
        <p:txBody>
          <a:bodyPr>
            <a:noAutofit/>
          </a:bodyPr>
          <a:lstStyle>
            <a:lvl1pPr algn="l">
              <a:defRPr sz="4000" baseline="0">
                <a:solidFill>
                  <a:schemeClr val="tx1"/>
                </a:solidFill>
              </a:defRPr>
            </a:lvl1pPr>
          </a:lstStyle>
          <a:p>
            <a:r>
              <a:rPr lang="en-US" dirty="0"/>
              <a:t>SECTION TITLE</a:t>
            </a:r>
          </a:p>
        </p:txBody>
      </p:sp>
      <p:sp>
        <p:nvSpPr>
          <p:cNvPr id="22" name="Content Placeholder 7"/>
          <p:cNvSpPr>
            <a:spLocks noGrp="1"/>
          </p:cNvSpPr>
          <p:nvPr>
            <p:ph sz="quarter" idx="13"/>
          </p:nvPr>
        </p:nvSpPr>
        <p:spPr>
          <a:xfrm>
            <a:off x="457200" y="1190625"/>
            <a:ext cx="8229600" cy="335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p:cNvSpPr/>
          <p:nvPr userDrawn="1"/>
        </p:nvSpPr>
        <p:spPr>
          <a:xfrm>
            <a:off x="8834402" y="-23667"/>
            <a:ext cx="386505" cy="34710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 Placeholder 15"/>
          <p:cNvSpPr>
            <a:spLocks noGrp="1"/>
          </p:cNvSpPr>
          <p:nvPr>
            <p:ph type="body" sz="quarter" idx="14" hasCustomPrompt="1"/>
          </p:nvPr>
        </p:nvSpPr>
        <p:spPr>
          <a:xfrm>
            <a:off x="5789688" y="206376"/>
            <a:ext cx="2889503" cy="432618"/>
          </a:xfrm>
          <a:prstGeom prst="rect">
            <a:avLst/>
          </a:prstGeom>
        </p:spPr>
        <p:txBody>
          <a:bodyPr>
            <a:normAutofit/>
          </a:bodyPr>
          <a:lstStyle>
            <a:lvl1pPr marL="0" indent="0">
              <a:buNone/>
              <a:defRPr sz="1000" baseline="0"/>
            </a:lvl1pPr>
          </a:lstStyle>
          <a:p>
            <a:pPr lvl="0"/>
            <a:r>
              <a:rPr lang="en-US" dirty="0"/>
              <a:t>Enter in names here.</a:t>
            </a:r>
          </a:p>
        </p:txBody>
      </p:sp>
      <p:sp>
        <p:nvSpPr>
          <p:cNvPr id="28" name="Text Placeholder 17"/>
          <p:cNvSpPr>
            <a:spLocks noGrp="1"/>
          </p:cNvSpPr>
          <p:nvPr>
            <p:ph type="body" sz="quarter" idx="15" hasCustomPrompt="1"/>
          </p:nvPr>
        </p:nvSpPr>
        <p:spPr>
          <a:xfrm>
            <a:off x="4929913" y="206375"/>
            <a:ext cx="780898" cy="433388"/>
          </a:xfrm>
          <a:prstGeom prst="rect">
            <a:avLst/>
          </a:prstGeom>
        </p:spPr>
        <p:txBody>
          <a:bodyPr>
            <a:noAutofit/>
          </a:bodyPr>
          <a:lstStyle>
            <a:lvl1pPr marL="0" indent="0" algn="r">
              <a:buNone/>
              <a:defRPr sz="1000" b="1" baseline="0"/>
            </a:lvl1pPr>
          </a:lstStyle>
          <a:p>
            <a:pPr lvl="0"/>
            <a:r>
              <a:rPr lang="en-US" dirty="0"/>
              <a:t>Chair: </a:t>
            </a:r>
          </a:p>
          <a:p>
            <a:pPr lvl="0"/>
            <a:r>
              <a:rPr lang="en-US" dirty="0"/>
              <a:t>Vice Chair:</a:t>
            </a:r>
          </a:p>
        </p:txBody>
      </p:sp>
      <p:sp>
        <p:nvSpPr>
          <p:cNvPr id="29" name="Text Placeholder 15"/>
          <p:cNvSpPr>
            <a:spLocks noGrp="1"/>
          </p:cNvSpPr>
          <p:nvPr>
            <p:ph type="body" sz="quarter" idx="16" hasCustomPrompt="1"/>
          </p:nvPr>
        </p:nvSpPr>
        <p:spPr>
          <a:xfrm>
            <a:off x="5789690" y="634891"/>
            <a:ext cx="1404038" cy="432618"/>
          </a:xfrm>
          <a:prstGeom prst="rect">
            <a:avLst/>
          </a:prstGeom>
        </p:spPr>
        <p:txBody>
          <a:bodyPr>
            <a:normAutofit/>
          </a:bodyPr>
          <a:lstStyle>
            <a:lvl1pPr marL="0" indent="0">
              <a:buNone/>
              <a:defRPr sz="900"/>
            </a:lvl1pPr>
          </a:lstStyle>
          <a:p>
            <a:pPr lvl="0"/>
            <a:r>
              <a:rPr lang="en-US" dirty="0"/>
              <a:t>Enter names here</a:t>
            </a:r>
          </a:p>
        </p:txBody>
      </p:sp>
      <p:sp>
        <p:nvSpPr>
          <p:cNvPr id="30" name="Text Placeholder 17"/>
          <p:cNvSpPr>
            <a:spLocks noGrp="1"/>
          </p:cNvSpPr>
          <p:nvPr>
            <p:ph type="body" sz="quarter" idx="17" hasCustomPrompt="1"/>
          </p:nvPr>
        </p:nvSpPr>
        <p:spPr>
          <a:xfrm>
            <a:off x="4929913" y="634890"/>
            <a:ext cx="780899" cy="433388"/>
          </a:xfrm>
          <a:prstGeom prst="rect">
            <a:avLst/>
          </a:prstGeom>
        </p:spPr>
        <p:txBody>
          <a:bodyPr>
            <a:noAutofit/>
          </a:bodyPr>
          <a:lstStyle>
            <a:lvl1pPr marL="0" indent="0" algn="r">
              <a:buNone/>
              <a:defRPr sz="1000" b="1" baseline="0"/>
            </a:lvl1pPr>
          </a:lstStyle>
          <a:p>
            <a:pPr lvl="0"/>
            <a:r>
              <a:rPr lang="en-US" dirty="0"/>
              <a:t>Members:</a:t>
            </a:r>
          </a:p>
        </p:txBody>
      </p:sp>
      <p:sp>
        <p:nvSpPr>
          <p:cNvPr id="31" name="Text Placeholder 15"/>
          <p:cNvSpPr>
            <a:spLocks noGrp="1"/>
          </p:cNvSpPr>
          <p:nvPr>
            <p:ph type="body" sz="quarter" idx="18" hasCustomPrompt="1"/>
          </p:nvPr>
        </p:nvSpPr>
        <p:spPr>
          <a:xfrm>
            <a:off x="7193728" y="629511"/>
            <a:ext cx="1485464" cy="432618"/>
          </a:xfrm>
          <a:prstGeom prst="rect">
            <a:avLst/>
          </a:prstGeom>
        </p:spPr>
        <p:txBody>
          <a:bodyPr>
            <a:normAutofit/>
          </a:bodyPr>
          <a:lstStyle>
            <a:lvl1pPr marL="0" indent="0">
              <a:buNone/>
              <a:defRPr sz="900"/>
            </a:lvl1pPr>
          </a:lstStyle>
          <a:p>
            <a:pPr lvl="0"/>
            <a:r>
              <a:rPr lang="en-US" dirty="0"/>
              <a:t>Enter names here</a:t>
            </a:r>
          </a:p>
        </p:txBody>
      </p:sp>
      <p:sp>
        <p:nvSpPr>
          <p:cNvPr id="34" name="Footer Placeholder 33"/>
          <p:cNvSpPr>
            <a:spLocks noGrp="1"/>
          </p:cNvSpPr>
          <p:nvPr>
            <p:ph type="ftr" sz="quarter" idx="19"/>
          </p:nvPr>
        </p:nvSpPr>
        <p:spPr/>
        <p:txBody>
          <a:bodyPr/>
          <a:lstStyle/>
          <a:p>
            <a:r>
              <a:rPr lang="en-US"/>
              <a:t>www.csapsociety.bc.ca | ©Copyright 2014. Society of Contaminated Sites Approved Professionals of British Columbia.</a:t>
            </a:r>
            <a:endParaRPr lang="en-US" dirty="0"/>
          </a:p>
        </p:txBody>
      </p:sp>
      <p:sp>
        <p:nvSpPr>
          <p:cNvPr id="14" name="Rectangle 13"/>
          <p:cNvSpPr/>
          <p:nvPr userDrawn="1"/>
        </p:nvSpPr>
        <p:spPr>
          <a:xfrm>
            <a:off x="0" y="-23667"/>
            <a:ext cx="205084" cy="1451540"/>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8" name="Straight Connector 7"/>
          <p:cNvCxnSpPr/>
          <p:nvPr userDrawn="1"/>
        </p:nvCxnSpPr>
        <p:spPr>
          <a:xfrm>
            <a:off x="4843145" y="114429"/>
            <a:ext cx="3843655" cy="0"/>
          </a:xfrm>
          <a:prstGeom prst="line">
            <a:avLst/>
          </a:prstGeom>
          <a:ln w="127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878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4" name="Picture 3" descr="green-fade-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825067" y="109781"/>
            <a:ext cx="4072437" cy="1105094"/>
          </a:xfrm>
          <a:prstGeom prst="rect">
            <a:avLst/>
          </a:prstGeom>
        </p:spPr>
      </p:pic>
      <p:sp>
        <p:nvSpPr>
          <p:cNvPr id="2" name="Title 1"/>
          <p:cNvSpPr>
            <a:spLocks noGrp="1"/>
          </p:cNvSpPr>
          <p:nvPr>
            <p:ph type="title" hasCustomPrompt="1"/>
          </p:nvPr>
        </p:nvSpPr>
        <p:spPr>
          <a:xfrm>
            <a:off x="457200" y="205979"/>
            <a:ext cx="4385945" cy="857250"/>
          </a:xfrm>
          <a:prstGeom prst="rect">
            <a:avLst/>
          </a:prstGeom>
        </p:spPr>
        <p:txBody>
          <a:bodyPr>
            <a:noAutofit/>
          </a:bodyPr>
          <a:lstStyle>
            <a:lvl1pPr algn="l">
              <a:defRPr sz="4000" baseline="0">
                <a:solidFill>
                  <a:schemeClr val="tx1"/>
                </a:solidFill>
              </a:defRPr>
            </a:lvl1pPr>
          </a:lstStyle>
          <a:p>
            <a:r>
              <a:rPr lang="en-US" dirty="0"/>
              <a:t>SECTION TITLE</a:t>
            </a:r>
          </a:p>
        </p:txBody>
      </p:sp>
      <p:sp>
        <p:nvSpPr>
          <p:cNvPr id="8" name="Content Placeholder 7"/>
          <p:cNvSpPr>
            <a:spLocks noGrp="1"/>
          </p:cNvSpPr>
          <p:nvPr>
            <p:ph sz="quarter" idx="13"/>
          </p:nvPr>
        </p:nvSpPr>
        <p:spPr>
          <a:xfrm>
            <a:off x="457200" y="1190625"/>
            <a:ext cx="8229600" cy="335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8834402" y="-23667"/>
            <a:ext cx="386505" cy="347108"/>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Footer Placeholder 2"/>
          <p:cNvSpPr>
            <a:spLocks noGrp="1"/>
          </p:cNvSpPr>
          <p:nvPr>
            <p:ph type="ftr" sz="quarter" idx="19"/>
          </p:nvPr>
        </p:nvSpPr>
        <p:spPr/>
        <p:txBody>
          <a:bodyPr/>
          <a:lstStyle/>
          <a:p>
            <a:r>
              <a:rPr lang="en-US"/>
              <a:t>www.csapsociety.bc.ca | ©Copyright 2014. Society of Contaminated Sites Approved Professionals of British Columbia.</a:t>
            </a:r>
            <a:endParaRPr lang="en-US" dirty="0"/>
          </a:p>
        </p:txBody>
      </p:sp>
      <p:sp>
        <p:nvSpPr>
          <p:cNvPr id="15" name="Rectangle 14"/>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 Placeholder 15"/>
          <p:cNvSpPr>
            <a:spLocks noGrp="1"/>
          </p:cNvSpPr>
          <p:nvPr>
            <p:ph type="body" sz="quarter" idx="14" hasCustomPrompt="1"/>
          </p:nvPr>
        </p:nvSpPr>
        <p:spPr>
          <a:xfrm>
            <a:off x="5718696" y="206376"/>
            <a:ext cx="2889503" cy="432618"/>
          </a:xfrm>
          <a:prstGeom prst="rect">
            <a:avLst/>
          </a:prstGeom>
        </p:spPr>
        <p:txBody>
          <a:bodyPr>
            <a:normAutofit/>
          </a:bodyPr>
          <a:lstStyle>
            <a:lvl1pPr marL="0" indent="0">
              <a:buNone/>
              <a:defRPr sz="1000" baseline="0"/>
            </a:lvl1pPr>
          </a:lstStyle>
          <a:p>
            <a:pPr lvl="0"/>
            <a:r>
              <a:rPr lang="en-US" dirty="0"/>
              <a:t>Enter in names here.</a:t>
            </a:r>
          </a:p>
        </p:txBody>
      </p:sp>
      <p:sp>
        <p:nvSpPr>
          <p:cNvPr id="21" name="Text Placeholder 17"/>
          <p:cNvSpPr>
            <a:spLocks noGrp="1"/>
          </p:cNvSpPr>
          <p:nvPr>
            <p:ph type="body" sz="quarter" idx="15" hasCustomPrompt="1"/>
          </p:nvPr>
        </p:nvSpPr>
        <p:spPr>
          <a:xfrm>
            <a:off x="4858921" y="206375"/>
            <a:ext cx="780898" cy="433388"/>
          </a:xfrm>
          <a:prstGeom prst="rect">
            <a:avLst/>
          </a:prstGeom>
        </p:spPr>
        <p:txBody>
          <a:bodyPr>
            <a:noAutofit/>
          </a:bodyPr>
          <a:lstStyle>
            <a:lvl1pPr marL="0" indent="0" algn="r">
              <a:buNone/>
              <a:defRPr sz="1000" b="1" baseline="0"/>
            </a:lvl1pPr>
          </a:lstStyle>
          <a:p>
            <a:pPr lvl="0"/>
            <a:r>
              <a:rPr lang="en-US" dirty="0"/>
              <a:t>Chair: </a:t>
            </a:r>
          </a:p>
          <a:p>
            <a:pPr lvl="0"/>
            <a:r>
              <a:rPr lang="en-US" dirty="0"/>
              <a:t>Vice Chair:</a:t>
            </a:r>
          </a:p>
        </p:txBody>
      </p:sp>
      <p:sp>
        <p:nvSpPr>
          <p:cNvPr id="22" name="Text Placeholder 15"/>
          <p:cNvSpPr>
            <a:spLocks noGrp="1"/>
          </p:cNvSpPr>
          <p:nvPr>
            <p:ph type="body" sz="quarter" idx="16" hasCustomPrompt="1"/>
          </p:nvPr>
        </p:nvSpPr>
        <p:spPr>
          <a:xfrm>
            <a:off x="5718698" y="634891"/>
            <a:ext cx="1404038" cy="432618"/>
          </a:xfrm>
          <a:prstGeom prst="rect">
            <a:avLst/>
          </a:prstGeom>
        </p:spPr>
        <p:txBody>
          <a:bodyPr>
            <a:normAutofit/>
          </a:bodyPr>
          <a:lstStyle>
            <a:lvl1pPr marL="0" indent="0">
              <a:buNone/>
              <a:defRPr sz="900"/>
            </a:lvl1pPr>
          </a:lstStyle>
          <a:p>
            <a:pPr lvl="0"/>
            <a:r>
              <a:rPr lang="en-US" dirty="0"/>
              <a:t>Enter names here</a:t>
            </a:r>
          </a:p>
        </p:txBody>
      </p:sp>
      <p:sp>
        <p:nvSpPr>
          <p:cNvPr id="25" name="Text Placeholder 17"/>
          <p:cNvSpPr>
            <a:spLocks noGrp="1"/>
          </p:cNvSpPr>
          <p:nvPr>
            <p:ph type="body" sz="quarter" idx="17" hasCustomPrompt="1"/>
          </p:nvPr>
        </p:nvSpPr>
        <p:spPr>
          <a:xfrm>
            <a:off x="4858921" y="634890"/>
            <a:ext cx="780899" cy="433388"/>
          </a:xfrm>
          <a:prstGeom prst="rect">
            <a:avLst/>
          </a:prstGeom>
        </p:spPr>
        <p:txBody>
          <a:bodyPr>
            <a:noAutofit/>
          </a:bodyPr>
          <a:lstStyle>
            <a:lvl1pPr marL="0" indent="0" algn="r">
              <a:buNone/>
              <a:defRPr sz="1000" b="1" baseline="0"/>
            </a:lvl1pPr>
          </a:lstStyle>
          <a:p>
            <a:pPr lvl="0"/>
            <a:r>
              <a:rPr lang="en-US" dirty="0"/>
              <a:t>Members:</a:t>
            </a:r>
          </a:p>
        </p:txBody>
      </p:sp>
      <p:sp>
        <p:nvSpPr>
          <p:cNvPr id="26" name="Text Placeholder 15"/>
          <p:cNvSpPr>
            <a:spLocks noGrp="1"/>
          </p:cNvSpPr>
          <p:nvPr>
            <p:ph type="body" sz="quarter" idx="18" hasCustomPrompt="1"/>
          </p:nvPr>
        </p:nvSpPr>
        <p:spPr>
          <a:xfrm>
            <a:off x="7122736" y="629511"/>
            <a:ext cx="1485464" cy="432618"/>
          </a:xfrm>
          <a:prstGeom prst="rect">
            <a:avLst/>
          </a:prstGeom>
        </p:spPr>
        <p:txBody>
          <a:bodyPr>
            <a:normAutofit/>
          </a:bodyPr>
          <a:lstStyle>
            <a:lvl1pPr marL="0" indent="0">
              <a:buNone/>
              <a:defRPr sz="900"/>
            </a:lvl1pPr>
          </a:lstStyle>
          <a:p>
            <a:pPr lvl="0"/>
            <a:r>
              <a:rPr lang="en-US" dirty="0"/>
              <a:t>Enter names here</a:t>
            </a:r>
          </a:p>
        </p:txBody>
      </p:sp>
      <p:cxnSp>
        <p:nvCxnSpPr>
          <p:cNvPr id="27" name="Straight Connector 26"/>
          <p:cNvCxnSpPr/>
          <p:nvPr userDrawn="1"/>
        </p:nvCxnSpPr>
        <p:spPr>
          <a:xfrm flipV="1">
            <a:off x="4843145" y="109781"/>
            <a:ext cx="3912378" cy="4648"/>
          </a:xfrm>
          <a:prstGeom prst="line">
            <a:avLst/>
          </a:prstGeom>
          <a:ln w="12700" cmpd="sng">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052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pic>
        <p:nvPicPr>
          <p:cNvPr id="2" name="Picture 1" descr="red-fade-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851034" y="90513"/>
            <a:ext cx="3983368" cy="1100112"/>
          </a:xfrm>
          <a:prstGeom prst="rect">
            <a:avLst/>
          </a:prstGeom>
        </p:spPr>
      </p:pic>
      <p:sp>
        <p:nvSpPr>
          <p:cNvPr id="9" name="Title 1"/>
          <p:cNvSpPr>
            <a:spLocks noGrp="1"/>
          </p:cNvSpPr>
          <p:nvPr>
            <p:ph type="title" hasCustomPrompt="1"/>
          </p:nvPr>
        </p:nvSpPr>
        <p:spPr>
          <a:xfrm>
            <a:off x="331290" y="205979"/>
            <a:ext cx="4686102" cy="857250"/>
          </a:xfrm>
          <a:prstGeom prst="rect">
            <a:avLst/>
          </a:prstGeom>
        </p:spPr>
        <p:txBody>
          <a:bodyPr>
            <a:noAutofit/>
          </a:bodyPr>
          <a:lstStyle>
            <a:lvl1pPr algn="l">
              <a:defRPr sz="4000" baseline="0">
                <a:solidFill>
                  <a:schemeClr val="tx1"/>
                </a:solidFill>
              </a:defRPr>
            </a:lvl1pPr>
          </a:lstStyle>
          <a:p>
            <a:r>
              <a:rPr lang="en-US" dirty="0"/>
              <a:t>SECTION TITLE</a:t>
            </a:r>
          </a:p>
        </p:txBody>
      </p:sp>
      <p:sp>
        <p:nvSpPr>
          <p:cNvPr id="10" name="Content Placeholder 7"/>
          <p:cNvSpPr>
            <a:spLocks noGrp="1"/>
          </p:cNvSpPr>
          <p:nvPr>
            <p:ph sz="quarter" idx="13"/>
          </p:nvPr>
        </p:nvSpPr>
        <p:spPr>
          <a:xfrm>
            <a:off x="457200" y="1190625"/>
            <a:ext cx="8229600" cy="3352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8834402" y="-23667"/>
            <a:ext cx="386505" cy="347108"/>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Footer Placeholder 23"/>
          <p:cNvSpPr>
            <a:spLocks noGrp="1"/>
          </p:cNvSpPr>
          <p:nvPr>
            <p:ph type="ftr" sz="quarter" idx="19"/>
          </p:nvPr>
        </p:nvSpPr>
        <p:spPr/>
        <p:txBody>
          <a:bodyPr/>
          <a:lstStyle/>
          <a:p>
            <a:r>
              <a:rPr lang="en-US"/>
              <a:t>www.csapsociety.bc.ca | ©Copyright 2014. Society of Contaminated Sites Approved Professionals of British Columbia.</a:t>
            </a:r>
            <a:endParaRPr lang="en-US" dirty="0"/>
          </a:p>
        </p:txBody>
      </p:sp>
      <p:sp>
        <p:nvSpPr>
          <p:cNvPr id="14" name="Rectangle 13"/>
          <p:cNvSpPr/>
          <p:nvPr userDrawn="1"/>
        </p:nvSpPr>
        <p:spPr>
          <a:xfrm>
            <a:off x="0" y="-23667"/>
            <a:ext cx="205084" cy="1451540"/>
          </a:xfrm>
          <a:prstGeom prst="rect">
            <a:avLst/>
          </a:prstGeom>
          <a:solidFill>
            <a:schemeClr val="accent3"/>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Text Placeholder 15"/>
          <p:cNvSpPr>
            <a:spLocks noGrp="1"/>
          </p:cNvSpPr>
          <p:nvPr>
            <p:ph type="body" sz="quarter" idx="14" hasCustomPrompt="1"/>
          </p:nvPr>
        </p:nvSpPr>
        <p:spPr>
          <a:xfrm>
            <a:off x="5789688" y="206376"/>
            <a:ext cx="2889503" cy="432618"/>
          </a:xfrm>
          <a:prstGeom prst="rect">
            <a:avLst/>
          </a:prstGeom>
        </p:spPr>
        <p:txBody>
          <a:bodyPr>
            <a:normAutofit/>
          </a:bodyPr>
          <a:lstStyle>
            <a:lvl1pPr marL="0" indent="0">
              <a:buNone/>
              <a:defRPr sz="1000" baseline="0"/>
            </a:lvl1pPr>
          </a:lstStyle>
          <a:p>
            <a:pPr lvl="0"/>
            <a:r>
              <a:rPr lang="en-US" dirty="0"/>
              <a:t>Enter in names here.</a:t>
            </a:r>
          </a:p>
        </p:txBody>
      </p:sp>
      <p:sp>
        <p:nvSpPr>
          <p:cNvPr id="22" name="Text Placeholder 17"/>
          <p:cNvSpPr>
            <a:spLocks noGrp="1"/>
          </p:cNvSpPr>
          <p:nvPr>
            <p:ph type="body" sz="quarter" idx="15" hasCustomPrompt="1"/>
          </p:nvPr>
        </p:nvSpPr>
        <p:spPr>
          <a:xfrm>
            <a:off x="4929913" y="206375"/>
            <a:ext cx="780898" cy="433388"/>
          </a:xfrm>
          <a:prstGeom prst="rect">
            <a:avLst/>
          </a:prstGeom>
        </p:spPr>
        <p:txBody>
          <a:bodyPr>
            <a:noAutofit/>
          </a:bodyPr>
          <a:lstStyle>
            <a:lvl1pPr marL="0" indent="0" algn="r">
              <a:buNone/>
              <a:defRPr sz="1000" b="1" baseline="0"/>
            </a:lvl1pPr>
          </a:lstStyle>
          <a:p>
            <a:pPr lvl="0"/>
            <a:r>
              <a:rPr lang="en-US" dirty="0"/>
              <a:t>Chair: </a:t>
            </a:r>
          </a:p>
          <a:p>
            <a:pPr lvl="0"/>
            <a:r>
              <a:rPr lang="en-US" dirty="0"/>
              <a:t>Vice Chair:</a:t>
            </a:r>
          </a:p>
        </p:txBody>
      </p:sp>
      <p:sp>
        <p:nvSpPr>
          <p:cNvPr id="23" name="Text Placeholder 15"/>
          <p:cNvSpPr>
            <a:spLocks noGrp="1"/>
          </p:cNvSpPr>
          <p:nvPr>
            <p:ph type="body" sz="quarter" idx="16" hasCustomPrompt="1"/>
          </p:nvPr>
        </p:nvSpPr>
        <p:spPr>
          <a:xfrm>
            <a:off x="5789690" y="634891"/>
            <a:ext cx="1404038" cy="432618"/>
          </a:xfrm>
          <a:prstGeom prst="rect">
            <a:avLst/>
          </a:prstGeom>
        </p:spPr>
        <p:txBody>
          <a:bodyPr>
            <a:normAutofit/>
          </a:bodyPr>
          <a:lstStyle>
            <a:lvl1pPr marL="0" indent="0">
              <a:buNone/>
              <a:defRPr sz="900"/>
            </a:lvl1pPr>
          </a:lstStyle>
          <a:p>
            <a:pPr lvl="0"/>
            <a:r>
              <a:rPr lang="en-US" dirty="0"/>
              <a:t>Enter names here</a:t>
            </a:r>
          </a:p>
        </p:txBody>
      </p:sp>
      <p:sp>
        <p:nvSpPr>
          <p:cNvPr id="25" name="Text Placeholder 17"/>
          <p:cNvSpPr>
            <a:spLocks noGrp="1"/>
          </p:cNvSpPr>
          <p:nvPr>
            <p:ph type="body" sz="quarter" idx="17" hasCustomPrompt="1"/>
          </p:nvPr>
        </p:nvSpPr>
        <p:spPr>
          <a:xfrm>
            <a:off x="4929913" y="634890"/>
            <a:ext cx="780899" cy="433388"/>
          </a:xfrm>
          <a:prstGeom prst="rect">
            <a:avLst/>
          </a:prstGeom>
        </p:spPr>
        <p:txBody>
          <a:bodyPr>
            <a:noAutofit/>
          </a:bodyPr>
          <a:lstStyle>
            <a:lvl1pPr marL="0" indent="0" algn="r">
              <a:buNone/>
              <a:defRPr sz="1000" b="1" baseline="0"/>
            </a:lvl1pPr>
          </a:lstStyle>
          <a:p>
            <a:pPr lvl="0"/>
            <a:r>
              <a:rPr lang="en-US" dirty="0"/>
              <a:t>Members:</a:t>
            </a:r>
          </a:p>
        </p:txBody>
      </p:sp>
      <p:sp>
        <p:nvSpPr>
          <p:cNvPr id="26" name="Text Placeholder 15"/>
          <p:cNvSpPr>
            <a:spLocks noGrp="1"/>
          </p:cNvSpPr>
          <p:nvPr>
            <p:ph type="body" sz="quarter" idx="18" hasCustomPrompt="1"/>
          </p:nvPr>
        </p:nvSpPr>
        <p:spPr>
          <a:xfrm>
            <a:off x="7193728" y="629511"/>
            <a:ext cx="1485464" cy="432618"/>
          </a:xfrm>
          <a:prstGeom prst="rect">
            <a:avLst/>
          </a:prstGeom>
        </p:spPr>
        <p:txBody>
          <a:bodyPr>
            <a:normAutofit/>
          </a:bodyPr>
          <a:lstStyle>
            <a:lvl1pPr marL="0" indent="0">
              <a:buNone/>
              <a:defRPr sz="900"/>
            </a:lvl1pPr>
          </a:lstStyle>
          <a:p>
            <a:pPr lvl="0"/>
            <a:r>
              <a:rPr lang="en-US" dirty="0"/>
              <a:t>Enter names here</a:t>
            </a:r>
          </a:p>
        </p:txBody>
      </p:sp>
      <p:cxnSp>
        <p:nvCxnSpPr>
          <p:cNvPr id="27" name="Straight Connector 26"/>
          <p:cNvCxnSpPr/>
          <p:nvPr userDrawn="1"/>
        </p:nvCxnSpPr>
        <p:spPr>
          <a:xfrm>
            <a:off x="4843145" y="114429"/>
            <a:ext cx="3904490" cy="0"/>
          </a:xfrm>
          <a:prstGeom prst="line">
            <a:avLst/>
          </a:prstGeom>
          <a:ln w="1270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130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descr="cover-b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36739"/>
            <a:ext cx="9144000" cy="2914650"/>
          </a:xfrm>
          <a:prstGeom prst="rect">
            <a:avLst/>
          </a:prstGeom>
        </p:spPr>
      </p:pic>
      <p:sp>
        <p:nvSpPr>
          <p:cNvPr id="7" name="Text Placeholder 6"/>
          <p:cNvSpPr>
            <a:spLocks noGrp="1"/>
          </p:cNvSpPr>
          <p:nvPr>
            <p:ph type="body" sz="quarter" idx="13" hasCustomPrompt="1"/>
          </p:nvPr>
        </p:nvSpPr>
        <p:spPr>
          <a:xfrm>
            <a:off x="418704" y="1332942"/>
            <a:ext cx="6498948" cy="520942"/>
          </a:xfrm>
          <a:prstGeom prst="rect">
            <a:avLst/>
          </a:prstGeom>
        </p:spPr>
        <p:txBody>
          <a:bodyPr>
            <a:noAutofit/>
          </a:bodyPr>
          <a:lstStyle>
            <a:lvl1pPr marL="0" indent="0">
              <a:buNone/>
              <a:defRPr sz="3400" b="1" baseline="0"/>
            </a:lvl1pPr>
          </a:lstStyle>
          <a:p>
            <a:pPr lvl="0"/>
            <a:r>
              <a:rPr lang="en-US" dirty="0"/>
              <a:t>7TH ANNUAL GENERAL MEETING</a:t>
            </a:r>
          </a:p>
        </p:txBody>
      </p:sp>
      <p:sp>
        <p:nvSpPr>
          <p:cNvPr id="9" name="Text Placeholder 8"/>
          <p:cNvSpPr>
            <a:spLocks noGrp="1"/>
          </p:cNvSpPr>
          <p:nvPr>
            <p:ph type="body" sz="quarter" idx="14" hasCustomPrompt="1"/>
          </p:nvPr>
        </p:nvSpPr>
        <p:spPr>
          <a:xfrm>
            <a:off x="418705" y="1853884"/>
            <a:ext cx="5749925" cy="496518"/>
          </a:xfrm>
          <a:prstGeom prst="rect">
            <a:avLst/>
          </a:prstGeom>
        </p:spPr>
        <p:txBody>
          <a:bodyPr>
            <a:noAutofit/>
          </a:bodyPr>
          <a:lstStyle>
            <a:lvl1pPr marL="0" indent="0">
              <a:buNone/>
              <a:defRPr sz="3000" baseline="0"/>
            </a:lvl1pPr>
          </a:lstStyle>
          <a:p>
            <a:pPr lvl="0"/>
            <a:r>
              <a:rPr lang="en-US" dirty="0"/>
              <a:t>&amp; PD Workshop | Month x, 2014 </a:t>
            </a:r>
          </a:p>
        </p:txBody>
      </p:sp>
      <p:pic>
        <p:nvPicPr>
          <p:cNvPr id="11" name="Picture 10" descr="CSAP_Logo_Cl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5014" y="350641"/>
            <a:ext cx="2490658" cy="966524"/>
          </a:xfrm>
          <a:prstGeom prst="rect">
            <a:avLst/>
          </a:prstGeom>
        </p:spPr>
      </p:pic>
    </p:spTree>
    <p:extLst>
      <p:ext uri="{BB962C8B-B14F-4D97-AF65-F5344CB8AC3E}">
        <p14:creationId xmlns:p14="http://schemas.microsoft.com/office/powerpoint/2010/main" val="3135059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34926"/>
            <a:ext cx="7772400" cy="1102519"/>
          </a:xfrm>
          <a:prstGeom prst="rect">
            <a:avLst/>
          </a:prstGeo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371600" y="2551756"/>
            <a:ext cx="6400800" cy="1314450"/>
          </a:xfrm>
          <a:prstGeom prst="rect">
            <a:avLst/>
          </a:prstGeom>
        </p:spPr>
        <p:txBody>
          <a:bodyPr/>
          <a:lstStyle>
            <a:lvl1pPr marL="0" indent="0" algn="ctr">
              <a:buNone/>
              <a:defRPr>
                <a:solidFill>
                  <a:srgbClr val="FFFFFF"/>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31551" y="954544"/>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7189"/>
            <a:endParaRPr lang="en-US" sz="1800">
              <a:solidFill>
                <a:srgbClr val="1C3149"/>
              </a:solidFill>
            </a:endParaRPr>
          </a:p>
        </p:txBody>
      </p:sp>
      <p:sp>
        <p:nvSpPr>
          <p:cNvPr id="8" name="Footer Placeholder 2"/>
          <p:cNvSpPr>
            <a:spLocks noGrp="1"/>
          </p:cNvSpPr>
          <p:nvPr>
            <p:ph type="ftr" sz="quarter" idx="10"/>
          </p:nvPr>
        </p:nvSpPr>
        <p:spPr>
          <a:xfrm>
            <a:off x="1770632" y="4854301"/>
            <a:ext cx="5588736" cy="285679"/>
          </a:xfrm>
        </p:spPr>
        <p:txBody>
          <a:bodyPr/>
          <a:lstStyle/>
          <a:p>
            <a:r>
              <a:rPr lang="en-US" dirty="0" err="1">
                <a:solidFill>
                  <a:prstClr val="white"/>
                </a:solidFill>
              </a:rPr>
              <a:t>www.csapsociety.bc.ca</a:t>
            </a:r>
            <a:r>
              <a:rPr lang="en-US" dirty="0">
                <a:solidFill>
                  <a:prstClr val="white"/>
                </a:solidFill>
              </a:rPr>
              <a:t> | ©Copyright 2014. Society of Contaminated Sites Approved Professionals of British Columbia.</a:t>
            </a:r>
            <a:endParaRPr lang="en-US" dirty="0">
              <a:solidFill>
                <a:srgbClr val="008000"/>
              </a:solidFill>
            </a:endParaRPr>
          </a:p>
        </p:txBody>
      </p:sp>
      <p:pic>
        <p:nvPicPr>
          <p:cNvPr id="9" name="Picture 8" descr="CSAP_Logo_Rev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4790" y="4498149"/>
            <a:ext cx="1337758" cy="519131"/>
          </a:xfrm>
          <a:prstGeom prst="rect">
            <a:avLst/>
          </a:prstGeom>
        </p:spPr>
      </p:pic>
    </p:spTree>
    <p:extLst>
      <p:ext uri="{BB962C8B-B14F-4D97-AF65-F5344CB8AC3E}">
        <p14:creationId xmlns:p14="http://schemas.microsoft.com/office/powerpoint/2010/main" val="364009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066411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solidFill>
                  <a:prstClr val="white"/>
                </a:solidFill>
              </a:rPr>
              <a:t>www.csapsociety.bc.ca</a:t>
            </a:r>
            <a:r>
              <a:rPr lang="en-US" dirty="0">
                <a:solidFill>
                  <a:prstClr val="white"/>
                </a:solidFill>
              </a:rPr>
              <a:t> | ©Copyright 2014. Society of Contaminated Sites Approved Professionals of British Columbia.</a:t>
            </a:r>
            <a:endParaRPr lang="en-US" dirty="0">
              <a:solidFill>
                <a:srgbClr val="008000"/>
              </a:solidFill>
            </a:endParaRPr>
          </a:p>
        </p:txBody>
      </p:sp>
      <p:sp>
        <p:nvSpPr>
          <p:cNvPr id="4" name="Title 1"/>
          <p:cNvSpPr>
            <a:spLocks noGrp="1"/>
          </p:cNvSpPr>
          <p:nvPr>
            <p:ph type="ctrTitle"/>
          </p:nvPr>
        </p:nvSpPr>
        <p:spPr>
          <a:xfrm>
            <a:off x="685800" y="1234926"/>
            <a:ext cx="7772400" cy="1102519"/>
          </a:xfrm>
          <a:prstGeom prst="rect">
            <a:avLst/>
          </a:prstGeom>
        </p:spPr>
        <p:txBody>
          <a:bodyPr/>
          <a:lstStyle>
            <a:lvl1pPr>
              <a:defRPr b="1">
                <a:solidFill>
                  <a:srgbClr val="FFFFFF"/>
                </a:solidFill>
              </a:defRPr>
            </a:lvl1pPr>
          </a:lstStyle>
          <a:p>
            <a:r>
              <a:rPr lang="en-US" dirty="0"/>
              <a:t>Click to edit Master title style</a:t>
            </a:r>
          </a:p>
        </p:txBody>
      </p:sp>
      <p:sp>
        <p:nvSpPr>
          <p:cNvPr id="5" name="Subtitle 2"/>
          <p:cNvSpPr>
            <a:spLocks noGrp="1"/>
          </p:cNvSpPr>
          <p:nvPr>
            <p:ph type="subTitle" idx="1"/>
          </p:nvPr>
        </p:nvSpPr>
        <p:spPr>
          <a:xfrm>
            <a:off x="1371600" y="2551756"/>
            <a:ext cx="6400800" cy="1314450"/>
          </a:xfrm>
          <a:prstGeom prst="rect">
            <a:avLst/>
          </a:prstGeom>
        </p:spPr>
        <p:txBody>
          <a:bodyPr/>
          <a:lstStyle>
            <a:lvl1pPr marL="0" indent="0" algn="ctr">
              <a:buNone/>
              <a:defRPr>
                <a:solidFill>
                  <a:srgbClr val="FFFFFF"/>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31551" y="954544"/>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7189"/>
            <a:endParaRPr lang="en-US" sz="1800">
              <a:solidFill>
                <a:srgbClr val="1C3149"/>
              </a:solidFill>
            </a:endParaRPr>
          </a:p>
        </p:txBody>
      </p:sp>
      <p:pic>
        <p:nvPicPr>
          <p:cNvPr id="8" name="Picture 7" descr="CSAP_Logo_Rev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4790" y="4498149"/>
            <a:ext cx="1337758" cy="519131"/>
          </a:xfrm>
          <a:prstGeom prst="rect">
            <a:avLst/>
          </a:prstGeom>
        </p:spPr>
      </p:pic>
    </p:spTree>
    <p:extLst>
      <p:ext uri="{BB962C8B-B14F-4D97-AF65-F5344CB8AC3E}">
        <p14:creationId xmlns:p14="http://schemas.microsoft.com/office/powerpoint/2010/main" val="1888766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defTabSz="457189"/>
            <a:endParaRPr lang="en-US" sz="1800">
              <a:solidFill>
                <a:prstClr val="white"/>
              </a:solidFill>
            </a:endParaRPr>
          </a:p>
        </p:txBody>
      </p:sp>
      <p:sp>
        <p:nvSpPr>
          <p:cNvPr id="6" name="Rectangle 5"/>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7189"/>
            <a:endParaRPr lang="en-US" sz="1800">
              <a:solidFill>
                <a:srgbClr val="1C3149"/>
              </a:solidFill>
            </a:endParaRPr>
          </a:p>
        </p:txBody>
      </p:sp>
      <p:sp>
        <p:nvSpPr>
          <p:cNvPr id="2" name="Title 1"/>
          <p:cNvSpPr>
            <a:spLocks noGrp="1"/>
          </p:cNvSpPr>
          <p:nvPr>
            <p:ph type="title"/>
          </p:nvPr>
        </p:nvSpPr>
        <p:spPr>
          <a:xfrm>
            <a:off x="457200" y="205979"/>
            <a:ext cx="8229600" cy="857250"/>
          </a:xfrm>
          <a:prstGeom prst="rect">
            <a:avLst/>
          </a:prstGeom>
        </p:spPr>
        <p:txBody>
          <a:bodyPr>
            <a:normAutofit/>
          </a:bodyPr>
          <a:lstStyle>
            <a:lvl1pPr>
              <a:defRPr sz="4400" baseline="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189"/>
            <a:endParaRPr lang="en-US" sz="1800">
              <a:solidFill>
                <a:prstClr val="white"/>
              </a:solidFill>
            </a:endParaRPr>
          </a:p>
        </p:txBody>
      </p:sp>
      <p:sp>
        <p:nvSpPr>
          <p:cNvPr id="4" name="Footer Placeholder 3"/>
          <p:cNvSpPr>
            <a:spLocks noGrp="1"/>
          </p:cNvSpPr>
          <p:nvPr>
            <p:ph type="ftr" sz="quarter" idx="10"/>
          </p:nvPr>
        </p:nvSpPr>
        <p:spPr/>
        <p:txBody>
          <a:bodyPr/>
          <a:lstStyle/>
          <a:p>
            <a:r>
              <a:rPr lang="en-US" dirty="0" err="1">
                <a:solidFill>
                  <a:prstClr val="white"/>
                </a:solidFill>
              </a:rPr>
              <a:t>www.csapsociety.bc.ca</a:t>
            </a:r>
            <a:r>
              <a:rPr lang="en-US" dirty="0">
                <a:solidFill>
                  <a:prstClr val="white"/>
                </a:solidFill>
              </a:rPr>
              <a:t> | ©Copyright 2014. Society of Contaminated Sites Approved Professionals of British Columbia.</a:t>
            </a:r>
          </a:p>
        </p:txBody>
      </p:sp>
    </p:spTree>
    <p:extLst>
      <p:ext uri="{BB962C8B-B14F-4D97-AF65-F5344CB8AC3E}">
        <p14:creationId xmlns:p14="http://schemas.microsoft.com/office/powerpoint/2010/main" val="4211296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defTabSz="457189"/>
            <a:endParaRPr lang="en-US" sz="1800">
              <a:solidFill>
                <a:prstClr val="white"/>
              </a:solidFill>
            </a:endParaRPr>
          </a:p>
        </p:txBody>
      </p:sp>
      <p:sp>
        <p:nvSpPr>
          <p:cNvPr id="10" name="Rectangle 9"/>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189"/>
            <a:endParaRPr lang="en-US" sz="1800">
              <a:solidFill>
                <a:prstClr val="white"/>
              </a:solidFill>
            </a:endParaRPr>
          </a:p>
        </p:txBody>
      </p:sp>
      <p:sp>
        <p:nvSpPr>
          <p:cNvPr id="2"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solidFill>
                  <a:prstClr val="white"/>
                </a:solidFill>
              </a:rPr>
              <a:t>www.csapsociety.bc.ca | ©Copyright 2014. Society of Contaminated Sites Approved Professionals of British Columbia.</a:t>
            </a:r>
            <a:endParaRPr lang="en-US" dirty="0">
              <a:solidFill>
                <a:prstClr val="white"/>
              </a:solidFill>
            </a:endParaRPr>
          </a:p>
        </p:txBody>
      </p:sp>
      <p:sp>
        <p:nvSpPr>
          <p:cNvPr id="9" name="Rectangle 8"/>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7189"/>
            <a:endParaRPr lang="en-US" sz="1800">
              <a:solidFill>
                <a:srgbClr val="1C3149"/>
              </a:solidFill>
            </a:endParaRPr>
          </a:p>
        </p:txBody>
      </p:sp>
    </p:spTree>
    <p:extLst>
      <p:ext uri="{BB962C8B-B14F-4D97-AF65-F5344CB8AC3E}">
        <p14:creationId xmlns:p14="http://schemas.microsoft.com/office/powerpoint/2010/main" val="1467701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defTabSz="457189"/>
            <a:endParaRPr lang="en-US" sz="1800">
              <a:solidFill>
                <a:prstClr val="white"/>
              </a:solidFill>
            </a:endParaRPr>
          </a:p>
        </p:txBody>
      </p:sp>
      <p:sp>
        <p:nvSpPr>
          <p:cNvPr id="13" name="Rectangle 12"/>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7189"/>
            <a:endParaRPr lang="en-US" sz="1800">
              <a:solidFill>
                <a:srgbClr val="1C3149"/>
              </a:solidFill>
            </a:endParaRPr>
          </a:p>
        </p:txBody>
      </p:sp>
      <p:sp>
        <p:nvSpPr>
          <p:cNvPr id="2"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189"/>
            <a:endParaRPr lang="en-US" sz="1800">
              <a:solidFill>
                <a:prstClr val="white"/>
              </a:solidFill>
            </a:endParaRPr>
          </a:p>
        </p:txBody>
      </p:sp>
      <p:sp>
        <p:nvSpPr>
          <p:cNvPr id="9" name="Footer Placeholder 8"/>
          <p:cNvSpPr>
            <a:spLocks noGrp="1"/>
          </p:cNvSpPr>
          <p:nvPr>
            <p:ph type="ftr" sz="quarter" idx="10"/>
          </p:nvPr>
        </p:nvSpPr>
        <p:spPr/>
        <p:txBody>
          <a:bodyPr/>
          <a:lstStyle/>
          <a:p>
            <a:r>
              <a:rPr lang="en-US">
                <a:solidFill>
                  <a:prstClr val="white"/>
                </a:solidFill>
              </a:rPr>
              <a:t>www.csapsociety.bc.ca | ©Copyright 2014. Society of Contaminated Sites Approved Professionals of British Columbia.</a:t>
            </a:r>
            <a:endParaRPr lang="en-US" dirty="0">
              <a:solidFill>
                <a:prstClr val="white"/>
              </a:solidFill>
            </a:endParaRPr>
          </a:p>
        </p:txBody>
      </p:sp>
    </p:spTree>
    <p:extLst>
      <p:ext uri="{BB962C8B-B14F-4D97-AF65-F5344CB8AC3E}">
        <p14:creationId xmlns:p14="http://schemas.microsoft.com/office/powerpoint/2010/main" val="1705627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8" name="Rectangle 7"/>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defTabSz="457189"/>
            <a:endParaRPr lang="en-US" sz="1800">
              <a:solidFill>
                <a:prstClr val="white"/>
              </a:solidFill>
            </a:endParaRPr>
          </a:p>
        </p:txBody>
      </p:sp>
      <p:sp>
        <p:nvSpPr>
          <p:cNvPr id="10" name="Rectangle 9"/>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7189"/>
            <a:endParaRPr lang="en-US" sz="1800">
              <a:solidFill>
                <a:srgbClr val="1C3149"/>
              </a:solidFill>
            </a:endParaRPr>
          </a:p>
        </p:txBody>
      </p:sp>
      <p:sp>
        <p:nvSpPr>
          <p:cNvPr id="9" name="Rectangle 8"/>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189"/>
            <a:endParaRPr lang="en-US" sz="1800">
              <a:solidFill>
                <a:prstClr val="white"/>
              </a:solidFill>
            </a:endParaRPr>
          </a:p>
        </p:txBody>
      </p:sp>
      <p:sp>
        <p:nvSpPr>
          <p:cNvPr id="13" name="Picture Placeholder 12"/>
          <p:cNvSpPr>
            <a:spLocks noGrp="1"/>
          </p:cNvSpPr>
          <p:nvPr>
            <p:ph type="pic" sz="quarter" idx="10"/>
          </p:nvPr>
        </p:nvSpPr>
        <p:spPr>
          <a:xfrm>
            <a:off x="457201" y="1230654"/>
            <a:ext cx="2555875" cy="3273854"/>
          </a:xfrm>
          <a:prstGeom prst="rect">
            <a:avLst/>
          </a:prstGeom>
        </p:spPr>
        <p:txBody>
          <a:bodyPr/>
          <a:lstStyle/>
          <a:p>
            <a:endParaRPr lang="en-US" dirty="0"/>
          </a:p>
        </p:txBody>
      </p:sp>
      <p:sp>
        <p:nvSpPr>
          <p:cNvPr id="15" name="Text Placeholder 14"/>
          <p:cNvSpPr>
            <a:spLocks noGrp="1"/>
          </p:cNvSpPr>
          <p:nvPr>
            <p:ph type="body" sz="quarter" idx="11"/>
          </p:nvPr>
        </p:nvSpPr>
        <p:spPr>
          <a:xfrm>
            <a:off x="3178176" y="1230654"/>
            <a:ext cx="5508625" cy="336397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17"/>
          <p:cNvSpPr>
            <a:spLocks noGrp="1"/>
          </p:cNvSpPr>
          <p:nvPr>
            <p:ph type="ftr" sz="quarter" idx="12"/>
          </p:nvPr>
        </p:nvSpPr>
        <p:spPr/>
        <p:txBody>
          <a:bodyPr/>
          <a:lstStyle/>
          <a:p>
            <a:r>
              <a:rPr lang="en-US">
                <a:solidFill>
                  <a:prstClr val="white"/>
                </a:solidFill>
              </a:rPr>
              <a:t>www.csapsociety.bc.ca | ©Copyright 2014. Society of Contaminated Sites Approved Professionals of British Columbia.</a:t>
            </a:r>
            <a:endParaRPr lang="en-US" dirty="0">
              <a:solidFill>
                <a:prstClr val="white"/>
              </a:solidFill>
            </a:endParaRPr>
          </a:p>
        </p:txBody>
      </p:sp>
      <p:sp>
        <p:nvSpPr>
          <p:cNvPr id="20" name="Title 19"/>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37517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Rectangle 7"/>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defTabSz="457189"/>
            <a:endParaRPr lang="en-US" sz="1800">
              <a:solidFill>
                <a:prstClr val="white"/>
              </a:solidFill>
            </a:endParaRPr>
          </a:p>
        </p:txBody>
      </p:sp>
      <p:sp>
        <p:nvSpPr>
          <p:cNvPr id="10" name="Rectangle 9"/>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7189"/>
            <a:endParaRPr lang="en-US" sz="1800">
              <a:solidFill>
                <a:srgbClr val="1C3149"/>
              </a:solidFill>
            </a:endParaRPr>
          </a:p>
        </p:txBody>
      </p:sp>
      <p:sp>
        <p:nvSpPr>
          <p:cNvPr id="7"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9" name="Rectangle 8"/>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189"/>
            <a:endParaRPr lang="en-US" sz="1800">
              <a:solidFill>
                <a:prstClr val="white"/>
              </a:solidFill>
            </a:endParaRPr>
          </a:p>
        </p:txBody>
      </p:sp>
      <p:sp>
        <p:nvSpPr>
          <p:cNvPr id="15" name="Chart Placeholder 14"/>
          <p:cNvSpPr>
            <a:spLocks noGrp="1"/>
          </p:cNvSpPr>
          <p:nvPr>
            <p:ph type="chart" sz="quarter" idx="10"/>
          </p:nvPr>
        </p:nvSpPr>
        <p:spPr>
          <a:xfrm>
            <a:off x="457200" y="1144589"/>
            <a:ext cx="8229600" cy="3336925"/>
          </a:xfrm>
          <a:prstGeom prst="rect">
            <a:avLst/>
          </a:prstGeom>
        </p:spPr>
        <p:txBody>
          <a:bodyPr/>
          <a:lstStyle/>
          <a:p>
            <a:endParaRPr lang="en-US"/>
          </a:p>
        </p:txBody>
      </p:sp>
      <p:sp>
        <p:nvSpPr>
          <p:cNvPr id="18" name="Footer Placeholder 17"/>
          <p:cNvSpPr>
            <a:spLocks noGrp="1"/>
          </p:cNvSpPr>
          <p:nvPr>
            <p:ph type="ftr" sz="quarter" idx="11"/>
          </p:nvPr>
        </p:nvSpPr>
        <p:spPr/>
        <p:txBody>
          <a:bodyPr/>
          <a:lstStyle/>
          <a:p>
            <a:r>
              <a:rPr lang="en-US">
                <a:solidFill>
                  <a:prstClr val="white"/>
                </a:solidFill>
              </a:rPr>
              <a:t>www.csapsociety.bc.ca | ©Copyright 2014. Society of Contaminated Sites Approved Professionals of British Columbia.</a:t>
            </a:r>
            <a:endParaRPr lang="en-US" dirty="0">
              <a:solidFill>
                <a:prstClr val="white"/>
              </a:solidFill>
            </a:endParaRPr>
          </a:p>
        </p:txBody>
      </p:sp>
    </p:spTree>
    <p:extLst>
      <p:ext uri="{BB962C8B-B14F-4D97-AF65-F5344CB8AC3E}">
        <p14:creationId xmlns:p14="http://schemas.microsoft.com/office/powerpoint/2010/main" val="1779671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Rectangle 8"/>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defTabSz="457189"/>
            <a:endParaRPr lang="en-US" sz="1800">
              <a:solidFill>
                <a:prstClr val="white"/>
              </a:solidFill>
            </a:endParaRPr>
          </a:p>
        </p:txBody>
      </p:sp>
      <p:sp>
        <p:nvSpPr>
          <p:cNvPr id="10" name="Rectangle 9"/>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7189"/>
            <a:endParaRPr lang="en-US" sz="1800">
              <a:solidFill>
                <a:srgbClr val="1C3149"/>
              </a:solidFill>
            </a:endParaRPr>
          </a:p>
        </p:txBody>
      </p:sp>
      <p:sp>
        <p:nvSpPr>
          <p:cNvPr id="2"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189"/>
            <a:endParaRPr lang="en-US" sz="1800">
              <a:solidFill>
                <a:prstClr val="white"/>
              </a:solidFill>
            </a:endParaRPr>
          </a:p>
        </p:txBody>
      </p:sp>
      <p:sp>
        <p:nvSpPr>
          <p:cNvPr id="5" name="Footer Placeholder 4"/>
          <p:cNvSpPr>
            <a:spLocks noGrp="1"/>
          </p:cNvSpPr>
          <p:nvPr>
            <p:ph type="ftr" sz="quarter" idx="10"/>
          </p:nvPr>
        </p:nvSpPr>
        <p:spPr/>
        <p:txBody>
          <a:bodyPr/>
          <a:lstStyle/>
          <a:p>
            <a:r>
              <a:rPr lang="en-US">
                <a:solidFill>
                  <a:prstClr val="white"/>
                </a:solidFill>
              </a:rPr>
              <a:t>www.csapsociety.bc.ca | ©Copyright 2014. Society of Contaminated Sites Approved Professionals of British Columbia.</a:t>
            </a:r>
            <a:endParaRPr lang="en-US" dirty="0">
              <a:solidFill>
                <a:prstClr val="white"/>
              </a:solidFill>
            </a:endParaRPr>
          </a:p>
        </p:txBody>
      </p:sp>
    </p:spTree>
    <p:extLst>
      <p:ext uri="{BB962C8B-B14F-4D97-AF65-F5344CB8AC3E}">
        <p14:creationId xmlns:p14="http://schemas.microsoft.com/office/powerpoint/2010/main" val="2203614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4" name="Picture 3" descr="blue-fade-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843147" y="114429"/>
            <a:ext cx="3991256" cy="1076196"/>
          </a:xfrm>
          <a:prstGeom prst="rect">
            <a:avLst/>
          </a:prstGeom>
        </p:spPr>
      </p:pic>
      <p:sp>
        <p:nvSpPr>
          <p:cNvPr id="21" name="Title 1"/>
          <p:cNvSpPr>
            <a:spLocks noGrp="1"/>
          </p:cNvSpPr>
          <p:nvPr>
            <p:ph type="title" hasCustomPrompt="1"/>
          </p:nvPr>
        </p:nvSpPr>
        <p:spPr>
          <a:xfrm>
            <a:off x="457201" y="205979"/>
            <a:ext cx="4385945" cy="857250"/>
          </a:xfrm>
          <a:prstGeom prst="rect">
            <a:avLst/>
          </a:prstGeom>
        </p:spPr>
        <p:txBody>
          <a:bodyPr>
            <a:noAutofit/>
          </a:bodyPr>
          <a:lstStyle>
            <a:lvl1pPr algn="l">
              <a:defRPr sz="4000" baseline="0">
                <a:solidFill>
                  <a:schemeClr val="tx1"/>
                </a:solidFill>
              </a:defRPr>
            </a:lvl1pPr>
          </a:lstStyle>
          <a:p>
            <a:r>
              <a:rPr lang="en-US" dirty="0"/>
              <a:t>SECTION TITLE</a:t>
            </a:r>
          </a:p>
        </p:txBody>
      </p:sp>
      <p:sp>
        <p:nvSpPr>
          <p:cNvPr id="22" name="Content Placeholder 7"/>
          <p:cNvSpPr>
            <a:spLocks noGrp="1"/>
          </p:cNvSpPr>
          <p:nvPr>
            <p:ph sz="quarter" idx="13"/>
          </p:nvPr>
        </p:nvSpPr>
        <p:spPr>
          <a:xfrm>
            <a:off x="457200" y="1190625"/>
            <a:ext cx="8229600" cy="335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p:cNvSpPr/>
          <p:nvPr userDrawn="1"/>
        </p:nvSpPr>
        <p:spPr>
          <a:xfrm>
            <a:off x="8834402" y="-23667"/>
            <a:ext cx="386505" cy="34710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189"/>
            <a:endParaRPr lang="en-US" sz="1800">
              <a:solidFill>
                <a:prstClr val="white"/>
              </a:solidFill>
            </a:endParaRPr>
          </a:p>
        </p:txBody>
      </p:sp>
      <p:sp>
        <p:nvSpPr>
          <p:cNvPr id="27" name="Text Placeholder 15"/>
          <p:cNvSpPr>
            <a:spLocks noGrp="1"/>
          </p:cNvSpPr>
          <p:nvPr>
            <p:ph type="body" sz="quarter" idx="14" hasCustomPrompt="1"/>
          </p:nvPr>
        </p:nvSpPr>
        <p:spPr>
          <a:xfrm>
            <a:off x="5789689" y="206376"/>
            <a:ext cx="2889503" cy="432618"/>
          </a:xfrm>
          <a:prstGeom prst="rect">
            <a:avLst/>
          </a:prstGeom>
        </p:spPr>
        <p:txBody>
          <a:bodyPr>
            <a:normAutofit/>
          </a:bodyPr>
          <a:lstStyle>
            <a:lvl1pPr marL="0" indent="0">
              <a:buNone/>
              <a:defRPr sz="1000" baseline="0"/>
            </a:lvl1pPr>
          </a:lstStyle>
          <a:p>
            <a:pPr lvl="0"/>
            <a:r>
              <a:rPr lang="en-US" dirty="0"/>
              <a:t>Enter in names here.</a:t>
            </a:r>
          </a:p>
        </p:txBody>
      </p:sp>
      <p:sp>
        <p:nvSpPr>
          <p:cNvPr id="28" name="Text Placeholder 17"/>
          <p:cNvSpPr>
            <a:spLocks noGrp="1"/>
          </p:cNvSpPr>
          <p:nvPr>
            <p:ph type="body" sz="quarter" idx="15" hasCustomPrompt="1"/>
          </p:nvPr>
        </p:nvSpPr>
        <p:spPr>
          <a:xfrm>
            <a:off x="4929914" y="206376"/>
            <a:ext cx="780898" cy="433388"/>
          </a:xfrm>
          <a:prstGeom prst="rect">
            <a:avLst/>
          </a:prstGeom>
        </p:spPr>
        <p:txBody>
          <a:bodyPr>
            <a:noAutofit/>
          </a:bodyPr>
          <a:lstStyle>
            <a:lvl1pPr marL="0" indent="0" algn="r">
              <a:buNone/>
              <a:defRPr sz="1000" b="1" baseline="0"/>
            </a:lvl1pPr>
          </a:lstStyle>
          <a:p>
            <a:pPr lvl="0"/>
            <a:r>
              <a:rPr lang="en-US" dirty="0"/>
              <a:t>Chair: </a:t>
            </a:r>
          </a:p>
          <a:p>
            <a:pPr lvl="0"/>
            <a:r>
              <a:rPr lang="en-US" dirty="0"/>
              <a:t>Vice Chair:</a:t>
            </a:r>
          </a:p>
        </p:txBody>
      </p:sp>
      <p:sp>
        <p:nvSpPr>
          <p:cNvPr id="29" name="Text Placeholder 15"/>
          <p:cNvSpPr>
            <a:spLocks noGrp="1"/>
          </p:cNvSpPr>
          <p:nvPr>
            <p:ph type="body" sz="quarter" idx="16" hasCustomPrompt="1"/>
          </p:nvPr>
        </p:nvSpPr>
        <p:spPr>
          <a:xfrm>
            <a:off x="5789691" y="634891"/>
            <a:ext cx="1404038" cy="432618"/>
          </a:xfrm>
          <a:prstGeom prst="rect">
            <a:avLst/>
          </a:prstGeom>
        </p:spPr>
        <p:txBody>
          <a:bodyPr>
            <a:normAutofit/>
          </a:bodyPr>
          <a:lstStyle>
            <a:lvl1pPr marL="0" indent="0">
              <a:buNone/>
              <a:defRPr sz="900"/>
            </a:lvl1pPr>
          </a:lstStyle>
          <a:p>
            <a:pPr lvl="0"/>
            <a:r>
              <a:rPr lang="en-US" dirty="0"/>
              <a:t>Enter names here</a:t>
            </a:r>
          </a:p>
        </p:txBody>
      </p:sp>
      <p:sp>
        <p:nvSpPr>
          <p:cNvPr id="30" name="Text Placeholder 17"/>
          <p:cNvSpPr>
            <a:spLocks noGrp="1"/>
          </p:cNvSpPr>
          <p:nvPr>
            <p:ph type="body" sz="quarter" idx="17" hasCustomPrompt="1"/>
          </p:nvPr>
        </p:nvSpPr>
        <p:spPr>
          <a:xfrm>
            <a:off x="4929914" y="634890"/>
            <a:ext cx="780899" cy="433388"/>
          </a:xfrm>
          <a:prstGeom prst="rect">
            <a:avLst/>
          </a:prstGeom>
        </p:spPr>
        <p:txBody>
          <a:bodyPr>
            <a:noAutofit/>
          </a:bodyPr>
          <a:lstStyle>
            <a:lvl1pPr marL="0" indent="0" algn="r">
              <a:buNone/>
              <a:defRPr sz="1000" b="1" baseline="0"/>
            </a:lvl1pPr>
          </a:lstStyle>
          <a:p>
            <a:pPr lvl="0"/>
            <a:r>
              <a:rPr lang="en-US" dirty="0"/>
              <a:t>Members:</a:t>
            </a:r>
          </a:p>
        </p:txBody>
      </p:sp>
      <p:sp>
        <p:nvSpPr>
          <p:cNvPr id="31" name="Text Placeholder 15"/>
          <p:cNvSpPr>
            <a:spLocks noGrp="1"/>
          </p:cNvSpPr>
          <p:nvPr>
            <p:ph type="body" sz="quarter" idx="18" hasCustomPrompt="1"/>
          </p:nvPr>
        </p:nvSpPr>
        <p:spPr>
          <a:xfrm>
            <a:off x="7193728" y="629511"/>
            <a:ext cx="1485464" cy="432618"/>
          </a:xfrm>
          <a:prstGeom prst="rect">
            <a:avLst/>
          </a:prstGeom>
        </p:spPr>
        <p:txBody>
          <a:bodyPr>
            <a:normAutofit/>
          </a:bodyPr>
          <a:lstStyle>
            <a:lvl1pPr marL="0" indent="0">
              <a:buNone/>
              <a:defRPr sz="900"/>
            </a:lvl1pPr>
          </a:lstStyle>
          <a:p>
            <a:pPr lvl="0"/>
            <a:r>
              <a:rPr lang="en-US" dirty="0"/>
              <a:t>Enter names here</a:t>
            </a:r>
          </a:p>
        </p:txBody>
      </p:sp>
      <p:sp>
        <p:nvSpPr>
          <p:cNvPr id="34" name="Footer Placeholder 33"/>
          <p:cNvSpPr>
            <a:spLocks noGrp="1"/>
          </p:cNvSpPr>
          <p:nvPr>
            <p:ph type="ftr" sz="quarter" idx="19"/>
          </p:nvPr>
        </p:nvSpPr>
        <p:spPr/>
        <p:txBody>
          <a:bodyPr/>
          <a:lstStyle/>
          <a:p>
            <a:r>
              <a:rPr lang="en-US">
                <a:solidFill>
                  <a:prstClr val="white"/>
                </a:solidFill>
              </a:rPr>
              <a:t>www.csapsociety.bc.ca | ©Copyright 2014. Society of Contaminated Sites Approved Professionals of British Columbia.</a:t>
            </a:r>
            <a:endParaRPr lang="en-US" dirty="0">
              <a:solidFill>
                <a:prstClr val="white"/>
              </a:solidFill>
            </a:endParaRPr>
          </a:p>
        </p:txBody>
      </p:sp>
      <p:sp>
        <p:nvSpPr>
          <p:cNvPr id="14" name="Rectangle 13"/>
          <p:cNvSpPr/>
          <p:nvPr userDrawn="1"/>
        </p:nvSpPr>
        <p:spPr>
          <a:xfrm>
            <a:off x="0" y="-23667"/>
            <a:ext cx="205084" cy="1451540"/>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7189"/>
            <a:endParaRPr lang="en-US" sz="1800">
              <a:solidFill>
                <a:srgbClr val="1C3149"/>
              </a:solidFill>
            </a:endParaRPr>
          </a:p>
        </p:txBody>
      </p:sp>
      <p:cxnSp>
        <p:nvCxnSpPr>
          <p:cNvPr id="8" name="Straight Connector 7"/>
          <p:cNvCxnSpPr/>
          <p:nvPr userDrawn="1"/>
        </p:nvCxnSpPr>
        <p:spPr>
          <a:xfrm>
            <a:off x="4843146" y="114429"/>
            <a:ext cx="3843655" cy="0"/>
          </a:xfrm>
          <a:prstGeom prst="line">
            <a:avLst/>
          </a:prstGeom>
          <a:ln w="127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8886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4" name="Picture 3" descr="green-fade-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825067" y="109781"/>
            <a:ext cx="4072437" cy="1105094"/>
          </a:xfrm>
          <a:prstGeom prst="rect">
            <a:avLst/>
          </a:prstGeom>
        </p:spPr>
      </p:pic>
      <p:sp>
        <p:nvSpPr>
          <p:cNvPr id="2" name="Title 1"/>
          <p:cNvSpPr>
            <a:spLocks noGrp="1"/>
          </p:cNvSpPr>
          <p:nvPr>
            <p:ph type="title" hasCustomPrompt="1"/>
          </p:nvPr>
        </p:nvSpPr>
        <p:spPr>
          <a:xfrm>
            <a:off x="457201" y="205979"/>
            <a:ext cx="4385945" cy="857250"/>
          </a:xfrm>
          <a:prstGeom prst="rect">
            <a:avLst/>
          </a:prstGeom>
        </p:spPr>
        <p:txBody>
          <a:bodyPr>
            <a:noAutofit/>
          </a:bodyPr>
          <a:lstStyle>
            <a:lvl1pPr algn="l">
              <a:defRPr sz="4000" baseline="0">
                <a:solidFill>
                  <a:schemeClr val="tx1"/>
                </a:solidFill>
              </a:defRPr>
            </a:lvl1pPr>
          </a:lstStyle>
          <a:p>
            <a:r>
              <a:rPr lang="en-US" dirty="0"/>
              <a:t>SECTION TITLE</a:t>
            </a:r>
          </a:p>
        </p:txBody>
      </p:sp>
      <p:sp>
        <p:nvSpPr>
          <p:cNvPr id="8" name="Content Placeholder 7"/>
          <p:cNvSpPr>
            <a:spLocks noGrp="1"/>
          </p:cNvSpPr>
          <p:nvPr>
            <p:ph sz="quarter" idx="13"/>
          </p:nvPr>
        </p:nvSpPr>
        <p:spPr>
          <a:xfrm>
            <a:off x="457200" y="1190625"/>
            <a:ext cx="8229600" cy="335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8834402" y="-23667"/>
            <a:ext cx="386505" cy="347108"/>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189"/>
            <a:endParaRPr lang="en-US" sz="1800">
              <a:solidFill>
                <a:prstClr val="white"/>
              </a:solidFill>
            </a:endParaRPr>
          </a:p>
        </p:txBody>
      </p:sp>
      <p:sp>
        <p:nvSpPr>
          <p:cNvPr id="3" name="Footer Placeholder 2"/>
          <p:cNvSpPr>
            <a:spLocks noGrp="1"/>
          </p:cNvSpPr>
          <p:nvPr>
            <p:ph type="ftr" sz="quarter" idx="19"/>
          </p:nvPr>
        </p:nvSpPr>
        <p:spPr/>
        <p:txBody>
          <a:bodyPr/>
          <a:lstStyle/>
          <a:p>
            <a:r>
              <a:rPr lang="en-US">
                <a:solidFill>
                  <a:prstClr val="white"/>
                </a:solidFill>
              </a:rPr>
              <a:t>www.csapsociety.bc.ca | ©Copyright 2014. Society of Contaminated Sites Approved Professionals of British Columbia.</a:t>
            </a:r>
            <a:endParaRPr lang="en-US" dirty="0">
              <a:solidFill>
                <a:prstClr val="white"/>
              </a:solidFill>
            </a:endParaRPr>
          </a:p>
        </p:txBody>
      </p:sp>
      <p:sp>
        <p:nvSpPr>
          <p:cNvPr id="15" name="Rectangle 14"/>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7189"/>
            <a:endParaRPr lang="en-US" sz="1800">
              <a:solidFill>
                <a:srgbClr val="1C3149"/>
              </a:solidFill>
            </a:endParaRPr>
          </a:p>
        </p:txBody>
      </p:sp>
      <p:sp>
        <p:nvSpPr>
          <p:cNvPr id="17" name="Text Placeholder 15"/>
          <p:cNvSpPr>
            <a:spLocks noGrp="1"/>
          </p:cNvSpPr>
          <p:nvPr>
            <p:ph type="body" sz="quarter" idx="14" hasCustomPrompt="1"/>
          </p:nvPr>
        </p:nvSpPr>
        <p:spPr>
          <a:xfrm>
            <a:off x="5718697" y="206376"/>
            <a:ext cx="2889503" cy="432618"/>
          </a:xfrm>
          <a:prstGeom prst="rect">
            <a:avLst/>
          </a:prstGeom>
        </p:spPr>
        <p:txBody>
          <a:bodyPr>
            <a:normAutofit/>
          </a:bodyPr>
          <a:lstStyle>
            <a:lvl1pPr marL="0" indent="0">
              <a:buNone/>
              <a:defRPr sz="1000" baseline="0"/>
            </a:lvl1pPr>
          </a:lstStyle>
          <a:p>
            <a:pPr lvl="0"/>
            <a:r>
              <a:rPr lang="en-US" dirty="0"/>
              <a:t>Enter in names here.</a:t>
            </a:r>
          </a:p>
        </p:txBody>
      </p:sp>
      <p:sp>
        <p:nvSpPr>
          <p:cNvPr id="21" name="Text Placeholder 17"/>
          <p:cNvSpPr>
            <a:spLocks noGrp="1"/>
          </p:cNvSpPr>
          <p:nvPr>
            <p:ph type="body" sz="quarter" idx="15" hasCustomPrompt="1"/>
          </p:nvPr>
        </p:nvSpPr>
        <p:spPr>
          <a:xfrm>
            <a:off x="4858922" y="206376"/>
            <a:ext cx="780898" cy="433388"/>
          </a:xfrm>
          <a:prstGeom prst="rect">
            <a:avLst/>
          </a:prstGeom>
        </p:spPr>
        <p:txBody>
          <a:bodyPr>
            <a:noAutofit/>
          </a:bodyPr>
          <a:lstStyle>
            <a:lvl1pPr marL="0" indent="0" algn="r">
              <a:buNone/>
              <a:defRPr sz="1000" b="1" baseline="0"/>
            </a:lvl1pPr>
          </a:lstStyle>
          <a:p>
            <a:pPr lvl="0"/>
            <a:r>
              <a:rPr lang="en-US" dirty="0"/>
              <a:t>Chair: </a:t>
            </a:r>
          </a:p>
          <a:p>
            <a:pPr lvl="0"/>
            <a:r>
              <a:rPr lang="en-US" dirty="0"/>
              <a:t>Vice Chair:</a:t>
            </a:r>
          </a:p>
        </p:txBody>
      </p:sp>
      <p:sp>
        <p:nvSpPr>
          <p:cNvPr id="22" name="Text Placeholder 15"/>
          <p:cNvSpPr>
            <a:spLocks noGrp="1"/>
          </p:cNvSpPr>
          <p:nvPr>
            <p:ph type="body" sz="quarter" idx="16" hasCustomPrompt="1"/>
          </p:nvPr>
        </p:nvSpPr>
        <p:spPr>
          <a:xfrm>
            <a:off x="5718699" y="634891"/>
            <a:ext cx="1404038" cy="432618"/>
          </a:xfrm>
          <a:prstGeom prst="rect">
            <a:avLst/>
          </a:prstGeom>
        </p:spPr>
        <p:txBody>
          <a:bodyPr>
            <a:normAutofit/>
          </a:bodyPr>
          <a:lstStyle>
            <a:lvl1pPr marL="0" indent="0">
              <a:buNone/>
              <a:defRPr sz="900"/>
            </a:lvl1pPr>
          </a:lstStyle>
          <a:p>
            <a:pPr lvl="0"/>
            <a:r>
              <a:rPr lang="en-US" dirty="0"/>
              <a:t>Enter names here</a:t>
            </a:r>
          </a:p>
        </p:txBody>
      </p:sp>
      <p:sp>
        <p:nvSpPr>
          <p:cNvPr id="25" name="Text Placeholder 17"/>
          <p:cNvSpPr>
            <a:spLocks noGrp="1"/>
          </p:cNvSpPr>
          <p:nvPr>
            <p:ph type="body" sz="quarter" idx="17" hasCustomPrompt="1"/>
          </p:nvPr>
        </p:nvSpPr>
        <p:spPr>
          <a:xfrm>
            <a:off x="4858922" y="634890"/>
            <a:ext cx="780899" cy="433388"/>
          </a:xfrm>
          <a:prstGeom prst="rect">
            <a:avLst/>
          </a:prstGeom>
        </p:spPr>
        <p:txBody>
          <a:bodyPr>
            <a:noAutofit/>
          </a:bodyPr>
          <a:lstStyle>
            <a:lvl1pPr marL="0" indent="0" algn="r">
              <a:buNone/>
              <a:defRPr sz="1000" b="1" baseline="0"/>
            </a:lvl1pPr>
          </a:lstStyle>
          <a:p>
            <a:pPr lvl="0"/>
            <a:r>
              <a:rPr lang="en-US" dirty="0"/>
              <a:t>Members:</a:t>
            </a:r>
          </a:p>
        </p:txBody>
      </p:sp>
      <p:sp>
        <p:nvSpPr>
          <p:cNvPr id="26" name="Text Placeholder 15"/>
          <p:cNvSpPr>
            <a:spLocks noGrp="1"/>
          </p:cNvSpPr>
          <p:nvPr>
            <p:ph type="body" sz="quarter" idx="18" hasCustomPrompt="1"/>
          </p:nvPr>
        </p:nvSpPr>
        <p:spPr>
          <a:xfrm>
            <a:off x="7122736" y="629511"/>
            <a:ext cx="1485464" cy="432618"/>
          </a:xfrm>
          <a:prstGeom prst="rect">
            <a:avLst/>
          </a:prstGeom>
        </p:spPr>
        <p:txBody>
          <a:bodyPr>
            <a:normAutofit/>
          </a:bodyPr>
          <a:lstStyle>
            <a:lvl1pPr marL="0" indent="0">
              <a:buNone/>
              <a:defRPr sz="900"/>
            </a:lvl1pPr>
          </a:lstStyle>
          <a:p>
            <a:pPr lvl="0"/>
            <a:r>
              <a:rPr lang="en-US" dirty="0"/>
              <a:t>Enter names here</a:t>
            </a:r>
          </a:p>
        </p:txBody>
      </p:sp>
      <p:cxnSp>
        <p:nvCxnSpPr>
          <p:cNvPr id="27" name="Straight Connector 26"/>
          <p:cNvCxnSpPr/>
          <p:nvPr userDrawn="1"/>
        </p:nvCxnSpPr>
        <p:spPr>
          <a:xfrm flipV="1">
            <a:off x="4843145" y="109782"/>
            <a:ext cx="3912378" cy="4648"/>
          </a:xfrm>
          <a:prstGeom prst="line">
            <a:avLst/>
          </a:prstGeom>
          <a:ln w="12700" cmpd="sng">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5272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pic>
        <p:nvPicPr>
          <p:cNvPr id="2" name="Picture 1" descr="red-fade-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851035" y="90513"/>
            <a:ext cx="3983368" cy="1100112"/>
          </a:xfrm>
          <a:prstGeom prst="rect">
            <a:avLst/>
          </a:prstGeom>
        </p:spPr>
      </p:pic>
      <p:sp>
        <p:nvSpPr>
          <p:cNvPr id="9" name="Title 1"/>
          <p:cNvSpPr>
            <a:spLocks noGrp="1"/>
          </p:cNvSpPr>
          <p:nvPr>
            <p:ph type="title" hasCustomPrompt="1"/>
          </p:nvPr>
        </p:nvSpPr>
        <p:spPr>
          <a:xfrm>
            <a:off x="331290" y="205979"/>
            <a:ext cx="4686102" cy="857250"/>
          </a:xfrm>
          <a:prstGeom prst="rect">
            <a:avLst/>
          </a:prstGeom>
        </p:spPr>
        <p:txBody>
          <a:bodyPr>
            <a:noAutofit/>
          </a:bodyPr>
          <a:lstStyle>
            <a:lvl1pPr algn="l">
              <a:defRPr sz="4000" baseline="0">
                <a:solidFill>
                  <a:schemeClr val="tx1"/>
                </a:solidFill>
              </a:defRPr>
            </a:lvl1pPr>
          </a:lstStyle>
          <a:p>
            <a:r>
              <a:rPr lang="en-US" dirty="0"/>
              <a:t>SECTION TITLE</a:t>
            </a:r>
          </a:p>
        </p:txBody>
      </p:sp>
      <p:sp>
        <p:nvSpPr>
          <p:cNvPr id="10" name="Content Placeholder 7"/>
          <p:cNvSpPr>
            <a:spLocks noGrp="1"/>
          </p:cNvSpPr>
          <p:nvPr>
            <p:ph sz="quarter" idx="13"/>
          </p:nvPr>
        </p:nvSpPr>
        <p:spPr>
          <a:xfrm>
            <a:off x="457200" y="1190625"/>
            <a:ext cx="8229600" cy="3352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8834402" y="-23667"/>
            <a:ext cx="386505" cy="347108"/>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189"/>
            <a:endParaRPr lang="en-US" sz="1800">
              <a:solidFill>
                <a:prstClr val="white"/>
              </a:solidFill>
            </a:endParaRPr>
          </a:p>
        </p:txBody>
      </p:sp>
      <p:sp>
        <p:nvSpPr>
          <p:cNvPr id="24" name="Footer Placeholder 23"/>
          <p:cNvSpPr>
            <a:spLocks noGrp="1"/>
          </p:cNvSpPr>
          <p:nvPr>
            <p:ph type="ftr" sz="quarter" idx="19"/>
          </p:nvPr>
        </p:nvSpPr>
        <p:spPr/>
        <p:txBody>
          <a:bodyPr/>
          <a:lstStyle/>
          <a:p>
            <a:r>
              <a:rPr lang="en-US">
                <a:solidFill>
                  <a:prstClr val="white"/>
                </a:solidFill>
              </a:rPr>
              <a:t>www.csapsociety.bc.ca | ©Copyright 2014. Society of Contaminated Sites Approved Professionals of British Columbia.</a:t>
            </a:r>
            <a:endParaRPr lang="en-US" dirty="0">
              <a:solidFill>
                <a:prstClr val="white"/>
              </a:solidFill>
            </a:endParaRPr>
          </a:p>
        </p:txBody>
      </p:sp>
      <p:sp>
        <p:nvSpPr>
          <p:cNvPr id="14" name="Rectangle 13"/>
          <p:cNvSpPr/>
          <p:nvPr userDrawn="1"/>
        </p:nvSpPr>
        <p:spPr>
          <a:xfrm>
            <a:off x="0" y="-23667"/>
            <a:ext cx="205084" cy="1451540"/>
          </a:xfrm>
          <a:prstGeom prst="rect">
            <a:avLst/>
          </a:prstGeom>
          <a:solidFill>
            <a:schemeClr val="accent3"/>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457189"/>
            <a:endParaRPr lang="en-US" sz="1800">
              <a:solidFill>
                <a:srgbClr val="1C3149"/>
              </a:solidFill>
            </a:endParaRPr>
          </a:p>
        </p:txBody>
      </p:sp>
      <p:sp>
        <p:nvSpPr>
          <p:cNvPr id="21" name="Text Placeholder 15"/>
          <p:cNvSpPr>
            <a:spLocks noGrp="1"/>
          </p:cNvSpPr>
          <p:nvPr>
            <p:ph type="body" sz="quarter" idx="14" hasCustomPrompt="1"/>
          </p:nvPr>
        </p:nvSpPr>
        <p:spPr>
          <a:xfrm>
            <a:off x="5789689" y="206376"/>
            <a:ext cx="2889503" cy="432618"/>
          </a:xfrm>
          <a:prstGeom prst="rect">
            <a:avLst/>
          </a:prstGeom>
        </p:spPr>
        <p:txBody>
          <a:bodyPr>
            <a:normAutofit/>
          </a:bodyPr>
          <a:lstStyle>
            <a:lvl1pPr marL="0" indent="0">
              <a:buNone/>
              <a:defRPr sz="1000" baseline="0"/>
            </a:lvl1pPr>
          </a:lstStyle>
          <a:p>
            <a:pPr lvl="0"/>
            <a:r>
              <a:rPr lang="en-US" dirty="0"/>
              <a:t>Enter in names here.</a:t>
            </a:r>
          </a:p>
        </p:txBody>
      </p:sp>
      <p:sp>
        <p:nvSpPr>
          <p:cNvPr id="22" name="Text Placeholder 17"/>
          <p:cNvSpPr>
            <a:spLocks noGrp="1"/>
          </p:cNvSpPr>
          <p:nvPr>
            <p:ph type="body" sz="quarter" idx="15" hasCustomPrompt="1"/>
          </p:nvPr>
        </p:nvSpPr>
        <p:spPr>
          <a:xfrm>
            <a:off x="4929914" y="206376"/>
            <a:ext cx="780898" cy="433388"/>
          </a:xfrm>
          <a:prstGeom prst="rect">
            <a:avLst/>
          </a:prstGeom>
        </p:spPr>
        <p:txBody>
          <a:bodyPr>
            <a:noAutofit/>
          </a:bodyPr>
          <a:lstStyle>
            <a:lvl1pPr marL="0" indent="0" algn="r">
              <a:buNone/>
              <a:defRPr sz="1000" b="1" baseline="0"/>
            </a:lvl1pPr>
          </a:lstStyle>
          <a:p>
            <a:pPr lvl="0"/>
            <a:r>
              <a:rPr lang="en-US" dirty="0"/>
              <a:t>Chair: </a:t>
            </a:r>
          </a:p>
          <a:p>
            <a:pPr lvl="0"/>
            <a:r>
              <a:rPr lang="en-US" dirty="0"/>
              <a:t>Vice Chair:</a:t>
            </a:r>
          </a:p>
        </p:txBody>
      </p:sp>
      <p:sp>
        <p:nvSpPr>
          <p:cNvPr id="23" name="Text Placeholder 15"/>
          <p:cNvSpPr>
            <a:spLocks noGrp="1"/>
          </p:cNvSpPr>
          <p:nvPr>
            <p:ph type="body" sz="quarter" idx="16" hasCustomPrompt="1"/>
          </p:nvPr>
        </p:nvSpPr>
        <p:spPr>
          <a:xfrm>
            <a:off x="5789691" y="634891"/>
            <a:ext cx="1404038" cy="432618"/>
          </a:xfrm>
          <a:prstGeom prst="rect">
            <a:avLst/>
          </a:prstGeom>
        </p:spPr>
        <p:txBody>
          <a:bodyPr>
            <a:normAutofit/>
          </a:bodyPr>
          <a:lstStyle>
            <a:lvl1pPr marL="0" indent="0">
              <a:buNone/>
              <a:defRPr sz="900"/>
            </a:lvl1pPr>
          </a:lstStyle>
          <a:p>
            <a:pPr lvl="0"/>
            <a:r>
              <a:rPr lang="en-US" dirty="0"/>
              <a:t>Enter names here</a:t>
            </a:r>
          </a:p>
        </p:txBody>
      </p:sp>
      <p:sp>
        <p:nvSpPr>
          <p:cNvPr id="25" name="Text Placeholder 17"/>
          <p:cNvSpPr>
            <a:spLocks noGrp="1"/>
          </p:cNvSpPr>
          <p:nvPr>
            <p:ph type="body" sz="quarter" idx="17" hasCustomPrompt="1"/>
          </p:nvPr>
        </p:nvSpPr>
        <p:spPr>
          <a:xfrm>
            <a:off x="4929914" y="634890"/>
            <a:ext cx="780899" cy="433388"/>
          </a:xfrm>
          <a:prstGeom prst="rect">
            <a:avLst/>
          </a:prstGeom>
        </p:spPr>
        <p:txBody>
          <a:bodyPr>
            <a:noAutofit/>
          </a:bodyPr>
          <a:lstStyle>
            <a:lvl1pPr marL="0" indent="0" algn="r">
              <a:buNone/>
              <a:defRPr sz="1000" b="1" baseline="0"/>
            </a:lvl1pPr>
          </a:lstStyle>
          <a:p>
            <a:pPr lvl="0"/>
            <a:r>
              <a:rPr lang="en-US" dirty="0"/>
              <a:t>Members:</a:t>
            </a:r>
          </a:p>
        </p:txBody>
      </p:sp>
      <p:sp>
        <p:nvSpPr>
          <p:cNvPr id="26" name="Text Placeholder 15"/>
          <p:cNvSpPr>
            <a:spLocks noGrp="1"/>
          </p:cNvSpPr>
          <p:nvPr>
            <p:ph type="body" sz="quarter" idx="18" hasCustomPrompt="1"/>
          </p:nvPr>
        </p:nvSpPr>
        <p:spPr>
          <a:xfrm>
            <a:off x="7193728" y="629511"/>
            <a:ext cx="1485464" cy="432618"/>
          </a:xfrm>
          <a:prstGeom prst="rect">
            <a:avLst/>
          </a:prstGeom>
        </p:spPr>
        <p:txBody>
          <a:bodyPr>
            <a:normAutofit/>
          </a:bodyPr>
          <a:lstStyle>
            <a:lvl1pPr marL="0" indent="0">
              <a:buNone/>
              <a:defRPr sz="900"/>
            </a:lvl1pPr>
          </a:lstStyle>
          <a:p>
            <a:pPr lvl="0"/>
            <a:r>
              <a:rPr lang="en-US" dirty="0"/>
              <a:t>Enter names here</a:t>
            </a:r>
          </a:p>
        </p:txBody>
      </p:sp>
      <p:cxnSp>
        <p:nvCxnSpPr>
          <p:cNvPr id="27" name="Straight Connector 26"/>
          <p:cNvCxnSpPr/>
          <p:nvPr userDrawn="1"/>
        </p:nvCxnSpPr>
        <p:spPr>
          <a:xfrm>
            <a:off x="4843146" y="114429"/>
            <a:ext cx="3904490" cy="0"/>
          </a:xfrm>
          <a:prstGeom prst="line">
            <a:avLst/>
          </a:prstGeom>
          <a:ln w="1270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324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423908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838200" y="1371600"/>
            <a:ext cx="7772400" cy="571500"/>
          </a:xfrm>
        </p:spPr>
        <p:txBody>
          <a:bodyPr>
            <a:normAutofit/>
          </a:bodyPr>
          <a:lstStyle>
            <a:lvl1pPr algn="r">
              <a:defRPr sz="2700">
                <a:solidFill>
                  <a:srgbClr val="059AC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267200" y="1943100"/>
            <a:ext cx="4343400" cy="800100"/>
          </a:xfrm>
        </p:spPr>
        <p:txBody>
          <a:bodyPr>
            <a:normAutofit/>
          </a:bodyPr>
          <a:lstStyle>
            <a:lvl1pPr marL="0" indent="0" algn="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609600" y="4891088"/>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1431553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0278"/>
            <a:ext cx="8229600" cy="708422"/>
          </a:xfrm>
        </p:spPr>
        <p:txBody>
          <a:bodyPr/>
          <a:lstStyle/>
          <a:p>
            <a:r>
              <a:rPr lang="en-US" dirty="0"/>
              <a:t>CLICK TO EDIT MASTER TITLE STYLE</a:t>
            </a:r>
            <a:endParaRPr lang="en-GB" dirty="0"/>
          </a:p>
        </p:txBody>
      </p:sp>
      <p:sp>
        <p:nvSpPr>
          <p:cNvPr id="6"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5" name="Text Placeholder 2"/>
          <p:cNvSpPr>
            <a:spLocks noGrp="1"/>
          </p:cNvSpPr>
          <p:nvPr>
            <p:ph idx="1"/>
          </p:nvPr>
        </p:nvSpPr>
        <p:spPr>
          <a:xfrm>
            <a:off x="381000" y="1143001"/>
            <a:ext cx="8229600" cy="3280172"/>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45666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62000" y="1828801"/>
            <a:ext cx="7772400" cy="514350"/>
          </a:xfrm>
        </p:spPr>
        <p:txBody>
          <a:bodyPr anchor="t">
            <a:normAutofit/>
          </a:bodyPr>
          <a:lstStyle>
            <a:lvl1pPr algn="ctr">
              <a:defRPr sz="24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62000" y="2228850"/>
            <a:ext cx="7772400" cy="342900"/>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425068"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3758815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474007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UEL LOGO TEMPLAT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9" name="Title 1"/>
          <p:cNvSpPr>
            <a:spLocks noGrp="1"/>
          </p:cNvSpPr>
          <p:nvPr>
            <p:ph type="title" hasCustomPrompt="1"/>
          </p:nvPr>
        </p:nvSpPr>
        <p:spPr>
          <a:xfrm>
            <a:off x="381000" y="320278"/>
            <a:ext cx="8229600" cy="708422"/>
          </a:xfrm>
        </p:spPr>
        <p:txBody>
          <a:bodyPr/>
          <a:lstStyle>
            <a:lvl1pPr>
              <a:defRPr baseline="0"/>
            </a:lvl1pPr>
          </a:lstStyle>
          <a:p>
            <a:r>
              <a:rPr lang="en-US" dirty="0"/>
              <a:t>DUEL LOGO TEMPLATE</a:t>
            </a:r>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4457700"/>
            <a:ext cx="1219200" cy="579120"/>
          </a:xfrm>
          <a:prstGeom prst="rect">
            <a:avLst/>
          </a:prstGeom>
        </p:spPr>
      </p:pic>
      <p:sp>
        <p:nvSpPr>
          <p:cNvPr id="10" name="Content Placeholder 2"/>
          <p:cNvSpPr>
            <a:spLocks noGrp="1"/>
          </p:cNvSpPr>
          <p:nvPr>
            <p:ph idx="1" hasCustomPrompt="1"/>
          </p:nvPr>
        </p:nvSpPr>
        <p:spPr>
          <a:xfrm>
            <a:off x="381000" y="1085851"/>
            <a:ext cx="8229600" cy="3337322"/>
          </a:xfrm>
        </p:spPr>
        <p:txBody>
          <a:bodyPr/>
          <a:lstStyle>
            <a:lvl1pPr>
              <a:spcBef>
                <a:spcPts val="675"/>
              </a:spcBef>
              <a:defRPr baseline="0"/>
            </a:lvl1pPr>
            <a:lvl2pPr>
              <a:defRPr baseline="0"/>
            </a:lvl2pPr>
            <a:lvl3pPr>
              <a:defRPr baseline="0"/>
            </a:lvl3pPr>
          </a:lstStyle>
          <a:p>
            <a:pPr lvl="0"/>
            <a:r>
              <a:rPr lang="en-US" dirty="0"/>
              <a:t>Add multiple  logos for joint branded presentations by</a:t>
            </a:r>
          </a:p>
          <a:p>
            <a:pPr lvl="1"/>
            <a:r>
              <a:rPr lang="en-US" dirty="0"/>
              <a:t>Replacing sample logo below next to the SLR logo</a:t>
            </a:r>
          </a:p>
          <a:p>
            <a:pPr lvl="2"/>
            <a:r>
              <a:rPr lang="en-US" dirty="0"/>
              <a:t>Click on sample logo and press delete</a:t>
            </a:r>
          </a:p>
          <a:p>
            <a:pPr lvl="2"/>
            <a:r>
              <a:rPr lang="en-US" dirty="0"/>
              <a:t>Insert new logo via Insert &gt; Picture &gt; Select correct image file</a:t>
            </a:r>
          </a:p>
          <a:p>
            <a:pPr lvl="2"/>
            <a:r>
              <a:rPr lang="en-US" dirty="0"/>
              <a:t>Resize logo to fit to the left of SLR logo</a:t>
            </a:r>
          </a:p>
          <a:p>
            <a:pPr lvl="2"/>
            <a:r>
              <a:rPr lang="en-US" dirty="0"/>
              <a:t>Keep height and size spacing consistent</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801" y="4500120"/>
            <a:ext cx="1219200" cy="449070"/>
          </a:xfrm>
          <a:prstGeom prst="rect">
            <a:avLst/>
          </a:prstGeom>
        </p:spPr>
      </p:pic>
    </p:spTree>
    <p:extLst>
      <p:ext uri="{BB962C8B-B14F-4D97-AF65-F5344CB8AC3E}">
        <p14:creationId xmlns:p14="http://schemas.microsoft.com/office/powerpoint/2010/main" val="2849305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TRODUCTION TEMPLA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grpSp>
        <p:nvGrpSpPr>
          <p:cNvPr id="5" name="Group 4"/>
          <p:cNvGrpSpPr/>
          <p:nvPr userDrawn="1"/>
        </p:nvGrpSpPr>
        <p:grpSpPr>
          <a:xfrm>
            <a:off x="3033308" y="1213667"/>
            <a:ext cx="2848780" cy="2265339"/>
            <a:chOff x="3048000" y="1676400"/>
            <a:chExt cx="2848780" cy="3020452"/>
          </a:xfrm>
        </p:grpSpPr>
        <p:grpSp>
          <p:nvGrpSpPr>
            <p:cNvPr id="6" name="Group 5"/>
            <p:cNvGrpSpPr/>
            <p:nvPr/>
          </p:nvGrpSpPr>
          <p:grpSpPr>
            <a:xfrm>
              <a:off x="3186412" y="1676400"/>
              <a:ext cx="2604787" cy="2563252"/>
              <a:chOff x="3269607" y="2389748"/>
              <a:chExt cx="2604787" cy="2563252"/>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607" y="2389748"/>
                <a:ext cx="2604787" cy="2563252"/>
              </a:xfrm>
              <a:prstGeom prst="rect">
                <a:avLst/>
              </a:prstGeom>
            </p:spPr>
          </p:pic>
          <p:sp>
            <p:nvSpPr>
              <p:cNvPr id="9" name="Oval 8"/>
              <p:cNvSpPr>
                <a:spLocks noChangeAspect="1"/>
              </p:cNvSpPr>
              <p:nvPr/>
            </p:nvSpPr>
            <p:spPr>
              <a:xfrm>
                <a:off x="3762375" y="2802943"/>
                <a:ext cx="1692000" cy="1692000"/>
              </a:xfrm>
              <a:prstGeom prst="ellipse">
                <a:avLst/>
              </a:prstGeom>
              <a:noFill/>
              <a:ln w="15875">
                <a:solidFill>
                  <a:srgbClr val="32A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grpSp>
        <p:sp>
          <p:nvSpPr>
            <p:cNvPr id="7" name="Rectangle 6"/>
            <p:cNvSpPr/>
            <p:nvPr/>
          </p:nvSpPr>
          <p:spPr>
            <a:xfrm>
              <a:off x="3048000" y="4239652"/>
              <a:ext cx="28487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0" name="Slide Number Placeholder 1"/>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sp>
        <p:nvSpPr>
          <p:cNvPr id="11" name="Title 1"/>
          <p:cNvSpPr txBox="1">
            <a:spLocks/>
          </p:cNvSpPr>
          <p:nvPr userDrawn="1"/>
        </p:nvSpPr>
        <p:spPr>
          <a:xfrm>
            <a:off x="381000" y="777478"/>
            <a:ext cx="8229600" cy="708422"/>
          </a:xfrm>
          <a:prstGeom prst="rect">
            <a:avLst/>
          </a:prstGeom>
        </p:spPr>
        <p:txBody>
          <a:bodyPr>
            <a:normAutofit/>
          </a:bodyPr>
          <a:lstStyle>
            <a:lvl1pPr algn="l" defTabSz="914400" rtl="0" eaLnBrk="1" latinLnBrk="0" hangingPunct="1">
              <a:spcBef>
                <a:spcPct val="0"/>
              </a:spcBef>
              <a:buNone/>
              <a:defRPr sz="3600" b="1" kern="1200">
                <a:solidFill>
                  <a:srgbClr val="059AC4"/>
                </a:solidFill>
                <a:latin typeface="+mj-lt"/>
                <a:ea typeface="+mj-ea"/>
                <a:cs typeface="+mj-cs"/>
              </a:defRPr>
            </a:lvl1pPr>
          </a:lstStyle>
          <a:p>
            <a:pPr algn="ctr"/>
            <a:r>
              <a:rPr lang="en-GB" sz="2550" dirty="0"/>
              <a:t>WELCOME SLIDE INSTRUCTIONS</a:t>
            </a:r>
          </a:p>
        </p:txBody>
      </p:sp>
      <p:sp>
        <p:nvSpPr>
          <p:cNvPr id="12" name="Rectangle 11"/>
          <p:cNvSpPr/>
          <p:nvPr userDrawn="1"/>
        </p:nvSpPr>
        <p:spPr>
          <a:xfrm rot="10800000" flipV="1">
            <a:off x="3543299" y="1261002"/>
            <a:ext cx="1905000" cy="42863"/>
          </a:xfrm>
          <a:prstGeom prst="rect">
            <a:avLst/>
          </a:prstGeom>
          <a:solidFill>
            <a:srgbClr val="05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3" name="TextBox 12"/>
          <p:cNvSpPr txBox="1"/>
          <p:nvPr userDrawn="1"/>
        </p:nvSpPr>
        <p:spPr>
          <a:xfrm>
            <a:off x="1676400" y="2717980"/>
            <a:ext cx="5791200" cy="992579"/>
          </a:xfrm>
          <a:prstGeom prst="rect">
            <a:avLst/>
          </a:prstGeom>
          <a:noFill/>
        </p:spPr>
        <p:txBody>
          <a:bodyPr wrap="square" rtlCol="0">
            <a:spAutoFit/>
          </a:bodyPr>
          <a:lstStyle/>
          <a:p>
            <a:pPr algn="ctr" defTabSz="685800"/>
            <a:r>
              <a:rPr lang="en-GB" sz="1050" dirty="0">
                <a:solidFill>
                  <a:srgbClr val="595959"/>
                </a:solidFill>
              </a:rPr>
              <a:t> </a:t>
            </a:r>
          </a:p>
          <a:p>
            <a:pPr algn="ctr" defTabSz="685800"/>
            <a:r>
              <a:rPr lang="en-GB" sz="1200" b="1" dirty="0">
                <a:solidFill>
                  <a:srgbClr val="059AC4"/>
                </a:solidFill>
              </a:rPr>
              <a:t>Name of Presenter</a:t>
            </a:r>
          </a:p>
          <a:p>
            <a:pPr algn="ctr" defTabSz="685800"/>
            <a:r>
              <a:rPr lang="en-GB" sz="1200" b="1" dirty="0">
                <a:solidFill>
                  <a:srgbClr val="059AC4"/>
                </a:solidFill>
              </a:rPr>
              <a:t>Title of Presenter – SLR Consulting</a:t>
            </a:r>
            <a:endParaRPr lang="en-GB" sz="1200" b="1" dirty="0">
              <a:solidFill>
                <a:srgbClr val="595959">
                  <a:lumMod val="75000"/>
                  <a:lumOff val="25000"/>
                </a:srgbClr>
              </a:solidFill>
            </a:endParaRPr>
          </a:p>
          <a:p>
            <a:pPr algn="ctr" defTabSz="685800">
              <a:spcBef>
                <a:spcPts val="900"/>
              </a:spcBef>
            </a:pPr>
            <a:r>
              <a:rPr lang="en-GB" sz="825" dirty="0">
                <a:solidFill>
                  <a:srgbClr val="595959"/>
                </a:solidFill>
              </a:rPr>
              <a:t>To put a portrait image into the circle above insert picture , then scale the image so it is the same width as the outside of the circle and align vertically. Send the image to the back of the slide by clicking on Format &gt; Send to back.</a:t>
            </a:r>
            <a:endParaRPr lang="en-GB" sz="1050" dirty="0">
              <a:solidFill>
                <a:srgbClr val="595959"/>
              </a:solidFill>
            </a:endParaRPr>
          </a:p>
        </p:txBody>
      </p:sp>
    </p:spTree>
    <p:extLst>
      <p:ext uri="{BB962C8B-B14F-4D97-AF65-F5344CB8AC3E}">
        <p14:creationId xmlns:p14="http://schemas.microsoft.com/office/powerpoint/2010/main" val="3111594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SINGLE COLUMN</a:t>
            </a:r>
            <a:endParaRPr lang="en-GB" dirty="0"/>
          </a:p>
        </p:txBody>
      </p:sp>
      <p:sp>
        <p:nvSpPr>
          <p:cNvPr id="7"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Content Placeholder 2"/>
          <p:cNvSpPr>
            <a:spLocks noGrp="1"/>
          </p:cNvSpPr>
          <p:nvPr>
            <p:ph idx="1" hasCustomPrompt="1"/>
          </p:nvPr>
        </p:nvSpPr>
        <p:spPr>
          <a:xfrm>
            <a:off x="990600" y="1828800"/>
            <a:ext cx="7620000" cy="1257300"/>
          </a:xfrm>
        </p:spPr>
        <p:txBody>
          <a:bodyPr/>
          <a:lstStyle>
            <a:lvl1pPr marL="0" indent="0">
              <a:buFontTx/>
              <a:buNone/>
              <a:defRPr sz="1200">
                <a:solidFill>
                  <a:schemeClr val="tx1"/>
                </a:solidFill>
              </a:defRPr>
            </a:lvl1pPr>
            <a:lvl2pPr marL="272654" indent="-272654">
              <a:spcBef>
                <a:spcPts val="450"/>
              </a:spcBef>
              <a:buFont typeface="Arial" panose="020B0604020202020204" pitchFamily="34" charset="0"/>
              <a:buChar char="•"/>
              <a:defRPr sz="1050"/>
            </a:lvl2pPr>
          </a:lstStyle>
          <a:p>
            <a:pPr lvl="0"/>
            <a:r>
              <a:rPr lang="en-US" dirty="0"/>
              <a:t>Select and edit text</a:t>
            </a:r>
          </a:p>
        </p:txBody>
      </p:sp>
      <p:sp>
        <p:nvSpPr>
          <p:cNvPr id="5" name="Content Placeholder 2"/>
          <p:cNvSpPr>
            <a:spLocks noGrp="1"/>
          </p:cNvSpPr>
          <p:nvPr>
            <p:ph idx="13" hasCustomPrompt="1"/>
          </p:nvPr>
        </p:nvSpPr>
        <p:spPr>
          <a:xfrm>
            <a:off x="990600" y="1143000"/>
            <a:ext cx="7620000" cy="571500"/>
          </a:xfrm>
        </p:spPr>
        <p:txBody>
          <a:bodyPr/>
          <a:lstStyle>
            <a:lvl1pPr marL="0" indent="0">
              <a:buFontTx/>
              <a:buNone/>
              <a:defRPr sz="150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and edit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8" name="Content Placeholder 2"/>
          <p:cNvSpPr>
            <a:spLocks noGrp="1"/>
          </p:cNvSpPr>
          <p:nvPr>
            <p:ph idx="14" hasCustomPrompt="1"/>
          </p:nvPr>
        </p:nvSpPr>
        <p:spPr>
          <a:xfrm>
            <a:off x="3352800" y="3279583"/>
            <a:ext cx="5029200" cy="949517"/>
          </a:xfrm>
        </p:spPr>
        <p:txBody>
          <a:bodyPr>
            <a:normAutofit/>
          </a:bodyPr>
          <a:lstStyle>
            <a:lvl1pPr marL="0" indent="0" algn="r">
              <a:lnSpc>
                <a:spcPts val="1800"/>
              </a:lnSpc>
              <a:buFontTx/>
              <a:buNone/>
              <a:defRPr lang="en-GB" sz="1800" b="0" smtClean="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r>
              <a:rPr lang="en-GB" dirty="0"/>
              <a:t>Calibri Light - A client quote or sentence  </a:t>
            </a:r>
            <a:r>
              <a:rPr lang="en-GB" b="1" dirty="0">
                <a:latin typeface="+mj-lt"/>
              </a:rPr>
              <a:t>emphasising a key </a:t>
            </a:r>
            <a:br>
              <a:rPr lang="en-GB" b="1" dirty="0">
                <a:latin typeface="+mj-lt"/>
              </a:rPr>
            </a:br>
            <a:r>
              <a:rPr lang="en-GB" b="1" dirty="0">
                <a:latin typeface="+mj-lt"/>
              </a:rPr>
              <a:t>message </a:t>
            </a:r>
            <a:r>
              <a:rPr lang="en-GB" b="1" dirty="0">
                <a:latin typeface="+mn-lt"/>
              </a:rPr>
              <a:t>Calibri</a:t>
            </a:r>
            <a:r>
              <a:rPr lang="en-GB" dirty="0"/>
              <a:t> </a:t>
            </a:r>
            <a:r>
              <a:rPr lang="en-GB" dirty="0">
                <a:latin typeface="+mn-lt"/>
              </a:rPr>
              <a:t>(</a:t>
            </a:r>
            <a:r>
              <a:rPr lang="en-GB" b="1" dirty="0">
                <a:latin typeface="+mn-lt"/>
              </a:rPr>
              <a:t>body) bold </a:t>
            </a:r>
            <a:r>
              <a:rPr lang="en-GB" sz="1500" dirty="0"/>
              <a:t>”</a:t>
            </a:r>
          </a:p>
        </p:txBody>
      </p:sp>
      <p:sp>
        <p:nvSpPr>
          <p:cNvPr id="9" name="Rectangle 8"/>
          <p:cNvSpPr/>
          <p:nvPr userDrawn="1"/>
        </p:nvSpPr>
        <p:spPr>
          <a:xfrm rot="16200000" flipV="1">
            <a:off x="8105774" y="3686176"/>
            <a:ext cx="971550" cy="114299"/>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Tree>
    <p:extLst>
      <p:ext uri="{BB962C8B-B14F-4D97-AF65-F5344CB8AC3E}">
        <p14:creationId xmlns:p14="http://schemas.microsoft.com/office/powerpoint/2010/main" val="1408110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6"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TWO COLUMN</a:t>
            </a:r>
            <a:endParaRPr lang="en-GB" dirty="0"/>
          </a:p>
        </p:txBody>
      </p:sp>
      <p:sp>
        <p:nvSpPr>
          <p:cNvPr id="7" name="Content Placeholder 2"/>
          <p:cNvSpPr>
            <a:spLocks noGrp="1"/>
          </p:cNvSpPr>
          <p:nvPr>
            <p:ph idx="1" hasCustomPrompt="1"/>
          </p:nvPr>
        </p:nvSpPr>
        <p:spPr>
          <a:xfrm>
            <a:off x="473278" y="1828800"/>
            <a:ext cx="3946323" cy="2400301"/>
          </a:xfrm>
        </p:spPr>
        <p:txBody>
          <a:bodyPr>
            <a:normAutofit/>
          </a:bodyPr>
          <a:lstStyle>
            <a:lvl1pPr marL="0" indent="0">
              <a:buFontTx/>
              <a:buNone/>
              <a:defRPr sz="1050" baseline="0">
                <a:solidFill>
                  <a:schemeClr val="tx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
        <p:nvSpPr>
          <p:cNvPr id="9" name="Content Placeholder 2"/>
          <p:cNvSpPr>
            <a:spLocks noGrp="1"/>
          </p:cNvSpPr>
          <p:nvPr>
            <p:ph idx="13" hasCustomPrompt="1"/>
          </p:nvPr>
        </p:nvSpPr>
        <p:spPr>
          <a:xfrm>
            <a:off x="990600" y="1143000"/>
            <a:ext cx="7620000" cy="571500"/>
          </a:xfrm>
        </p:spPr>
        <p:txBody>
          <a:bodyPr/>
          <a:lstStyle>
            <a:lvl1pPr marL="0" indent="0">
              <a:buFontTx/>
              <a:buNone/>
              <a:defRPr sz="1500" baseline="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and edit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13" name="Rectangle 12"/>
          <p:cNvSpPr/>
          <p:nvPr userDrawn="1"/>
        </p:nvSpPr>
        <p:spPr>
          <a:xfrm rot="16200000" flipV="1">
            <a:off x="6105524" y="1685926"/>
            <a:ext cx="1085851" cy="4000499"/>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Content Placeholder 2"/>
          <p:cNvSpPr>
            <a:spLocks noGrp="1"/>
          </p:cNvSpPr>
          <p:nvPr>
            <p:ph idx="15" hasCustomPrompt="1"/>
          </p:nvPr>
        </p:nvSpPr>
        <p:spPr>
          <a:xfrm>
            <a:off x="4664277" y="1828800"/>
            <a:ext cx="3946323" cy="1257300"/>
          </a:xfrm>
        </p:spPr>
        <p:txBody>
          <a:bodyPr>
            <a:normAutofit/>
          </a:bodyPr>
          <a:lstStyle>
            <a:lvl1pPr marL="0" indent="0">
              <a:buFontTx/>
              <a:buNone/>
              <a:defRPr sz="1050">
                <a:solidFill>
                  <a:schemeClr val="tx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
        <p:nvSpPr>
          <p:cNvPr id="15" name="Content Placeholder 2"/>
          <p:cNvSpPr>
            <a:spLocks noGrp="1"/>
          </p:cNvSpPr>
          <p:nvPr>
            <p:ph idx="16" hasCustomPrompt="1"/>
          </p:nvPr>
        </p:nvSpPr>
        <p:spPr>
          <a:xfrm>
            <a:off x="4800601" y="3200400"/>
            <a:ext cx="3657600" cy="971550"/>
          </a:xfrm>
        </p:spPr>
        <p:txBody>
          <a:bodyPr>
            <a:normAutofit/>
          </a:bodyPr>
          <a:lstStyle>
            <a:lvl1pPr marL="0" indent="0">
              <a:buFontTx/>
              <a:buNone/>
              <a:defRPr sz="1350">
                <a:solidFill>
                  <a:schemeClr val="bg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Tree>
    <p:extLst>
      <p:ext uri="{BB962C8B-B14F-4D97-AF65-F5344CB8AC3E}">
        <p14:creationId xmlns:p14="http://schemas.microsoft.com/office/powerpoint/2010/main" val="1408229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NGLE COLUMN DIAGR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3"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SINGLE DIAGRAM</a:t>
            </a:r>
            <a:endParaRPr lang="en-GB" dirty="0"/>
          </a:p>
        </p:txBody>
      </p:sp>
      <p:sp>
        <p:nvSpPr>
          <p:cNvPr id="4" name="Content Placeholder 2"/>
          <p:cNvSpPr>
            <a:spLocks noGrp="1"/>
          </p:cNvSpPr>
          <p:nvPr>
            <p:ph idx="1" hasCustomPrompt="1"/>
          </p:nvPr>
        </p:nvSpPr>
        <p:spPr>
          <a:xfrm>
            <a:off x="990600" y="2457450"/>
            <a:ext cx="2971800" cy="1771651"/>
          </a:xfrm>
        </p:spPr>
        <p:txBody>
          <a:bodyPr>
            <a:normAutofit/>
          </a:bodyPr>
          <a:lstStyle>
            <a:lvl1pPr marL="0" indent="0">
              <a:buFontTx/>
              <a:buNone/>
              <a:defRPr sz="1050">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to edit Master text styles</a:t>
            </a:r>
          </a:p>
        </p:txBody>
      </p:sp>
      <p:sp>
        <p:nvSpPr>
          <p:cNvPr id="5" name="Content Placeholder 2"/>
          <p:cNvSpPr>
            <a:spLocks noGrp="1"/>
          </p:cNvSpPr>
          <p:nvPr>
            <p:ph idx="13" hasCustomPrompt="1"/>
          </p:nvPr>
        </p:nvSpPr>
        <p:spPr>
          <a:xfrm>
            <a:off x="990600" y="1143000"/>
            <a:ext cx="2971800" cy="971550"/>
          </a:xfrm>
        </p:spPr>
        <p:txBody>
          <a:bodyPr/>
          <a:lstStyle>
            <a:lvl1pPr marL="0" indent="0">
              <a:buFontTx/>
              <a:buNone/>
              <a:defRPr sz="150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to edit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8" name="Rectangle 7"/>
          <p:cNvSpPr/>
          <p:nvPr userDrawn="1"/>
        </p:nvSpPr>
        <p:spPr>
          <a:xfrm flipV="1">
            <a:off x="990600" y="2225724"/>
            <a:ext cx="2971800" cy="90704"/>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5" name="Oval 14"/>
          <p:cNvSpPr/>
          <p:nvPr userDrawn="1"/>
        </p:nvSpPr>
        <p:spPr>
          <a:xfrm>
            <a:off x="4724400" y="1314450"/>
            <a:ext cx="3657600" cy="2743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sp>
        <p:nvSpPr>
          <p:cNvPr id="16" name="Title 1"/>
          <p:cNvSpPr txBox="1">
            <a:spLocks/>
          </p:cNvSpPr>
          <p:nvPr userDrawn="1"/>
        </p:nvSpPr>
        <p:spPr>
          <a:xfrm>
            <a:off x="5257800" y="2023170"/>
            <a:ext cx="25908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gn="ctr">
              <a:lnSpc>
                <a:spcPct val="100000"/>
              </a:lnSpc>
            </a:pPr>
            <a:r>
              <a:rPr lang="en-US" sz="1500" dirty="0">
                <a:solidFill>
                  <a:prstClr val="white"/>
                </a:solidFill>
              </a:rPr>
              <a:t>Diagram would fit </a:t>
            </a:r>
          </a:p>
          <a:p>
            <a:pPr algn="ctr">
              <a:lnSpc>
                <a:spcPct val="100000"/>
              </a:lnSpc>
            </a:pPr>
            <a:r>
              <a:rPr lang="en-US" sz="1500" dirty="0">
                <a:solidFill>
                  <a:prstClr val="white"/>
                </a:solidFill>
              </a:rPr>
              <a:t>in the space </a:t>
            </a:r>
          </a:p>
          <a:p>
            <a:pPr algn="ctr">
              <a:lnSpc>
                <a:spcPct val="100000"/>
              </a:lnSpc>
            </a:pPr>
            <a:r>
              <a:rPr lang="en-US" sz="1500" dirty="0">
                <a:solidFill>
                  <a:prstClr val="white"/>
                </a:solidFill>
              </a:rPr>
              <a:t>allocated here</a:t>
            </a:r>
            <a:endParaRPr lang="en-GB" sz="1500" dirty="0">
              <a:solidFill>
                <a:prstClr val="white"/>
              </a:solidFill>
            </a:endParaRPr>
          </a:p>
        </p:txBody>
      </p:sp>
    </p:spTree>
    <p:extLst>
      <p:ext uri="{BB962C8B-B14F-4D97-AF65-F5344CB8AC3E}">
        <p14:creationId xmlns:p14="http://schemas.microsoft.com/office/powerpoint/2010/main" val="3369418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MASTER - TABLE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graphicFrame>
        <p:nvGraphicFramePr>
          <p:cNvPr id="5" name="Table 4"/>
          <p:cNvGraphicFramePr>
            <a:graphicFrameLocks noGrp="1"/>
          </p:cNvGraphicFramePr>
          <p:nvPr userDrawn="1"/>
        </p:nvGraphicFramePr>
        <p:xfrm>
          <a:off x="381001" y="1085853"/>
          <a:ext cx="8229599" cy="3257551"/>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xmlns="" val="20000"/>
                    </a:ext>
                  </a:extLst>
                </a:gridCol>
                <a:gridCol w="1240971">
                  <a:extLst>
                    <a:ext uri="{9D8B030D-6E8A-4147-A177-3AD203B41FA5}">
                      <a16:colId xmlns:a16="http://schemas.microsoft.com/office/drawing/2014/main" xmlns="" val="20001"/>
                    </a:ext>
                  </a:extLst>
                </a:gridCol>
                <a:gridCol w="1393371">
                  <a:extLst>
                    <a:ext uri="{9D8B030D-6E8A-4147-A177-3AD203B41FA5}">
                      <a16:colId xmlns:a16="http://schemas.microsoft.com/office/drawing/2014/main" xmlns="" val="20002"/>
                    </a:ext>
                  </a:extLst>
                </a:gridCol>
                <a:gridCol w="1480458">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599">
                  <a:extLst>
                    <a:ext uri="{9D8B030D-6E8A-4147-A177-3AD203B41FA5}">
                      <a16:colId xmlns:a16="http://schemas.microsoft.com/office/drawing/2014/main" xmlns="" val="20005"/>
                    </a:ext>
                  </a:extLst>
                </a:gridCol>
              </a:tblGrid>
              <a:tr h="259567">
                <a:tc>
                  <a:txBody>
                    <a:bodyPr/>
                    <a:lstStyle/>
                    <a:p>
                      <a:pPr algn="ctr" fontAlgn="ctr"/>
                      <a:r>
                        <a:rPr lang="en-GB" sz="900" b="1" u="none" strike="noStrike" dirty="0">
                          <a:solidFill>
                            <a:schemeClr val="bg1"/>
                          </a:solidFill>
                          <a:effectLst/>
                        </a:rPr>
                        <a:t>Edit Title</a:t>
                      </a:r>
                      <a:r>
                        <a:rPr lang="en-GB" sz="800" b="1" u="none" strike="noStrike" dirty="0">
                          <a:solidFill>
                            <a:schemeClr val="bg1"/>
                          </a:solidFill>
                          <a:effectLst/>
                        </a:rPr>
                        <a:t> </a:t>
                      </a:r>
                      <a:endParaRPr lang="en-GB" sz="800" b="1" i="0" u="none" strike="noStrike" dirty="0">
                        <a:solidFill>
                          <a:schemeClr val="bg1"/>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extLst>
                  <a:ext uri="{0D108BD9-81ED-4DB2-BD59-A6C34878D82A}">
                    <a16:rowId xmlns:a16="http://schemas.microsoft.com/office/drawing/2014/main" xmlns="" val="10000"/>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1"/>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2"/>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3"/>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4"/>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5"/>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6"/>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7"/>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8"/>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9"/>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10"/>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81015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0363" y="3305175"/>
            <a:ext cx="6624350" cy="1021557"/>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1870363" y="2180035"/>
            <a:ext cx="6624349"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Tree>
    <p:extLst>
      <p:ext uri="{BB962C8B-B14F-4D97-AF65-F5344CB8AC3E}">
        <p14:creationId xmlns:p14="http://schemas.microsoft.com/office/powerpoint/2010/main" val="16011901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Rectangle 3"/>
          <p:cNvSpPr/>
          <p:nvPr userDrawn="1"/>
        </p:nvSpPr>
        <p:spPr>
          <a:xfrm>
            <a:off x="0" y="0"/>
            <a:ext cx="9144000" cy="4343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533400" y="0"/>
            <a:ext cx="2743200" cy="4343400"/>
          </a:xfrm>
          <a:prstGeom prst="rect">
            <a:avLst/>
          </a:prstGeom>
          <a:solidFill>
            <a:srgbClr val="32A6C3">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a:xfrm>
            <a:off x="685800" y="514350"/>
            <a:ext cx="2438400" cy="708422"/>
          </a:xfrm>
        </p:spPr>
        <p:txBody>
          <a:bodyPr>
            <a:noAutofit/>
          </a:bodyPr>
          <a:lstStyle>
            <a:lvl1pPr>
              <a:lnSpc>
                <a:spcPts val="2250"/>
              </a:lnSpc>
              <a:defRPr sz="2100" baseline="0">
                <a:solidFill>
                  <a:schemeClr val="bg1"/>
                </a:solidFill>
              </a:defRPr>
            </a:lvl1pPr>
          </a:lstStyle>
          <a:p>
            <a:r>
              <a:rPr lang="en-US" dirty="0"/>
              <a:t>SLIDE MASTER</a:t>
            </a:r>
            <a:br>
              <a:rPr lang="en-US" dirty="0"/>
            </a:br>
            <a:r>
              <a:rPr lang="en-US" dirty="0"/>
              <a:t>LARGE IMAGE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7" name="TextBox 6"/>
          <p:cNvSpPr txBox="1"/>
          <p:nvPr userDrawn="1"/>
        </p:nvSpPr>
        <p:spPr>
          <a:xfrm>
            <a:off x="7620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8" name="Title 1"/>
          <p:cNvSpPr txBox="1">
            <a:spLocks/>
          </p:cNvSpPr>
          <p:nvPr userDrawn="1"/>
        </p:nvSpPr>
        <p:spPr>
          <a:xfrm>
            <a:off x="3810000" y="1817489"/>
            <a:ext cx="4724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500" dirty="0">
                <a:solidFill>
                  <a:prstClr val="white"/>
                </a:solidFill>
              </a:rPr>
              <a:t>Scale image to fill grey box</a:t>
            </a:r>
          </a:p>
          <a:p>
            <a:pPr>
              <a:lnSpc>
                <a:spcPct val="100000"/>
              </a:lnSpc>
            </a:pPr>
            <a:r>
              <a:rPr lang="en-US" sz="1500" dirty="0">
                <a:solidFill>
                  <a:prstClr val="white"/>
                </a:solidFill>
              </a:rPr>
              <a:t>Send to back (Format &gt;Send to back) </a:t>
            </a:r>
            <a:br>
              <a:rPr lang="en-US" sz="1500" dirty="0">
                <a:solidFill>
                  <a:prstClr val="white"/>
                </a:solidFill>
              </a:rPr>
            </a:br>
            <a:r>
              <a:rPr lang="en-US" sz="1500" dirty="0">
                <a:solidFill>
                  <a:prstClr val="white"/>
                </a:solidFill>
              </a:rPr>
              <a:t>and then Delete grey box </a:t>
            </a:r>
            <a:endParaRPr lang="en-GB" sz="1500" dirty="0">
              <a:solidFill>
                <a:prstClr val="white"/>
              </a:solidFill>
            </a:endParaRPr>
          </a:p>
        </p:txBody>
      </p:sp>
      <p:sp>
        <p:nvSpPr>
          <p:cNvPr id="10" name="Rectangle 9"/>
          <p:cNvSpPr/>
          <p:nvPr userDrawn="1"/>
        </p:nvSpPr>
        <p:spPr>
          <a:xfrm>
            <a:off x="0" y="4286250"/>
            <a:ext cx="9144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Tree>
    <p:extLst>
      <p:ext uri="{BB962C8B-B14F-4D97-AF65-F5344CB8AC3E}">
        <p14:creationId xmlns:p14="http://schemas.microsoft.com/office/powerpoint/2010/main" val="612052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TTER BOX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MASTER – LETTER BOX</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0" y="1143000"/>
            <a:ext cx="91440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0" y="1143000"/>
            <a:ext cx="2743200" cy="30861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6" name="TextBox 5"/>
          <p:cNvSpPr txBox="1"/>
          <p:nvPr userDrawn="1"/>
        </p:nvSpPr>
        <p:spPr>
          <a:xfrm>
            <a:off x="3810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7" name="Title 1"/>
          <p:cNvSpPr txBox="1">
            <a:spLocks/>
          </p:cNvSpPr>
          <p:nvPr userDrawn="1"/>
        </p:nvSpPr>
        <p:spPr>
          <a:xfrm>
            <a:off x="3810000" y="1817489"/>
            <a:ext cx="4724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500" dirty="0">
                <a:solidFill>
                  <a:prstClr val="white"/>
                </a:solidFill>
              </a:rPr>
              <a:t>Scale image to fill grey box</a:t>
            </a:r>
          </a:p>
          <a:p>
            <a:pPr>
              <a:lnSpc>
                <a:spcPct val="100000"/>
              </a:lnSpc>
            </a:pPr>
            <a:r>
              <a:rPr lang="en-US" sz="1500" dirty="0">
                <a:solidFill>
                  <a:prstClr val="white"/>
                </a:solidFill>
              </a:rPr>
              <a:t>Send to back (Format &gt;Send to back) </a:t>
            </a:r>
            <a:br>
              <a:rPr lang="en-US" sz="1500" dirty="0">
                <a:solidFill>
                  <a:prstClr val="white"/>
                </a:solidFill>
              </a:rPr>
            </a:br>
            <a:r>
              <a:rPr lang="en-US" sz="1500" dirty="0">
                <a:solidFill>
                  <a:prstClr val="white"/>
                </a:solidFill>
              </a:rPr>
              <a:t>and then Delete grey box </a:t>
            </a:r>
            <a:endParaRPr lang="en-GB" sz="1500" dirty="0">
              <a:solidFill>
                <a:prstClr val="white"/>
              </a:solidFill>
            </a:endParaRPr>
          </a:p>
        </p:txBody>
      </p:sp>
      <p:grpSp>
        <p:nvGrpSpPr>
          <p:cNvPr id="8" name="Group 7"/>
          <p:cNvGrpSpPr/>
          <p:nvPr userDrawn="1"/>
        </p:nvGrpSpPr>
        <p:grpSpPr>
          <a:xfrm>
            <a:off x="0" y="857250"/>
            <a:ext cx="9144000" cy="3600450"/>
            <a:chOff x="0" y="1143000"/>
            <a:chExt cx="9144000" cy="4800600"/>
          </a:xfrm>
        </p:grpSpPr>
        <p:sp>
          <p:nvSpPr>
            <p:cNvPr id="9" name="Rectangle 8"/>
            <p:cNvSpPr/>
            <p:nvPr userDrawn="1"/>
          </p:nvSpPr>
          <p:spPr>
            <a:xfrm>
              <a:off x="0" y="5639718"/>
              <a:ext cx="9144000" cy="3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0" name="Rectangle 9"/>
            <p:cNvSpPr/>
            <p:nvPr userDrawn="1"/>
          </p:nvSpPr>
          <p:spPr>
            <a:xfrm>
              <a:off x="0" y="1143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Tree>
    <p:extLst>
      <p:ext uri="{BB962C8B-B14F-4D97-AF65-F5344CB8AC3E}">
        <p14:creationId xmlns:p14="http://schemas.microsoft.com/office/powerpoint/2010/main" val="33704747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STERSLIDE TWO IMAGE">
    <p:spTree>
      <p:nvGrpSpPr>
        <p:cNvPr id="1" name=""/>
        <p:cNvGrpSpPr/>
        <p:nvPr/>
      </p:nvGrpSpPr>
      <p:grpSpPr>
        <a:xfrm>
          <a:off x="0" y="0"/>
          <a:ext cx="0" cy="0"/>
          <a:chOff x="0" y="0"/>
          <a:chExt cx="0" cy="0"/>
        </a:xfrm>
      </p:grpSpPr>
      <p:sp>
        <p:nvSpPr>
          <p:cNvPr id="8" name="Rectangle 7"/>
          <p:cNvSpPr/>
          <p:nvPr userDrawn="1"/>
        </p:nvSpPr>
        <p:spPr>
          <a:xfrm>
            <a:off x="-11017" y="1143000"/>
            <a:ext cx="40767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p:txBody>
          <a:bodyPr/>
          <a:lstStyle>
            <a:lvl1pPr>
              <a:defRPr baseline="0">
                <a:solidFill>
                  <a:srgbClr val="059AC4"/>
                </a:solidFill>
              </a:defRPr>
            </a:lvl1pPr>
          </a:lstStyle>
          <a:p>
            <a:r>
              <a:rPr lang="en-US" dirty="0"/>
              <a:t>SLIDE MASTER – TWO IMAGES</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5067300" y="1143000"/>
            <a:ext cx="40767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2324100" y="1143000"/>
            <a:ext cx="2743200" cy="30861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6" name="TextBox 5"/>
          <p:cNvSpPr txBox="1"/>
          <p:nvPr userDrawn="1"/>
        </p:nvSpPr>
        <p:spPr>
          <a:xfrm>
            <a:off x="25146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7" name="Title 1"/>
          <p:cNvSpPr txBox="1">
            <a:spLocks/>
          </p:cNvSpPr>
          <p:nvPr userDrawn="1"/>
        </p:nvSpPr>
        <p:spPr>
          <a:xfrm>
            <a:off x="5715000" y="2743200"/>
            <a:ext cx="2819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200" dirty="0">
                <a:solidFill>
                  <a:prstClr val="white"/>
                </a:solidFill>
              </a:rPr>
              <a:t>Scale image to approximately the size of the grey box. Send to back (Format &gt; Send to back) and then Delete grey box </a:t>
            </a:r>
            <a:endParaRPr lang="en-GB" sz="1200" dirty="0">
              <a:solidFill>
                <a:prstClr val="white"/>
              </a:solidFill>
            </a:endParaRPr>
          </a:p>
        </p:txBody>
      </p:sp>
      <p:sp>
        <p:nvSpPr>
          <p:cNvPr id="10" name="Title 1"/>
          <p:cNvSpPr txBox="1">
            <a:spLocks/>
          </p:cNvSpPr>
          <p:nvPr userDrawn="1"/>
        </p:nvSpPr>
        <p:spPr>
          <a:xfrm>
            <a:off x="2400988" y="2906489"/>
            <a:ext cx="2589424"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gn="ctr">
              <a:lnSpc>
                <a:spcPct val="100000"/>
              </a:lnSpc>
            </a:pPr>
            <a:r>
              <a:rPr lang="en-US" sz="1050" dirty="0">
                <a:solidFill>
                  <a:prstClr val="white"/>
                </a:solidFill>
              </a:rPr>
              <a:t>Blue box with text can be moved left or right depending on which image is priority</a:t>
            </a:r>
          </a:p>
          <a:p>
            <a:pPr>
              <a:lnSpc>
                <a:spcPct val="100000"/>
              </a:lnSpc>
            </a:pPr>
            <a:endParaRPr lang="en-GB" sz="1500" dirty="0">
              <a:solidFill>
                <a:prstClr val="white"/>
              </a:solidFill>
            </a:endParaRPr>
          </a:p>
        </p:txBody>
      </p:sp>
      <p:grpSp>
        <p:nvGrpSpPr>
          <p:cNvPr id="14" name="Group 13"/>
          <p:cNvGrpSpPr/>
          <p:nvPr userDrawn="1"/>
        </p:nvGrpSpPr>
        <p:grpSpPr>
          <a:xfrm>
            <a:off x="0" y="857250"/>
            <a:ext cx="9144000" cy="3600450"/>
            <a:chOff x="0" y="1143000"/>
            <a:chExt cx="9144000" cy="4800600"/>
          </a:xfrm>
        </p:grpSpPr>
        <p:sp>
          <p:nvSpPr>
            <p:cNvPr id="12" name="Rectangle 11"/>
            <p:cNvSpPr/>
            <p:nvPr userDrawn="1"/>
          </p:nvSpPr>
          <p:spPr>
            <a:xfrm>
              <a:off x="0" y="5639718"/>
              <a:ext cx="9144000" cy="3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3" name="Rectangle 12"/>
            <p:cNvSpPr/>
            <p:nvPr userDrawn="1"/>
          </p:nvSpPr>
          <p:spPr>
            <a:xfrm>
              <a:off x="0" y="1143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5" name="Title 1"/>
          <p:cNvSpPr txBox="1">
            <a:spLocks/>
          </p:cNvSpPr>
          <p:nvPr userDrawn="1"/>
        </p:nvSpPr>
        <p:spPr>
          <a:xfrm>
            <a:off x="254306" y="2628900"/>
            <a:ext cx="1676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200" dirty="0">
                <a:solidFill>
                  <a:prstClr val="white"/>
                </a:solidFill>
              </a:rPr>
              <a:t>Scale image to approximately the size of the grey box. Send to back (Format &gt; Send to back) and then Delete grey box </a:t>
            </a:r>
            <a:endParaRPr lang="en-GB" sz="1200" dirty="0">
              <a:solidFill>
                <a:prstClr val="white"/>
              </a:solidFill>
            </a:endParaRPr>
          </a:p>
        </p:txBody>
      </p:sp>
    </p:spTree>
    <p:extLst>
      <p:ext uri="{BB962C8B-B14F-4D97-AF65-F5344CB8AC3E}">
        <p14:creationId xmlns:p14="http://schemas.microsoft.com/office/powerpoint/2010/main" val="1248715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STER SLIDE FOUR IMAGE">
    <p:spTree>
      <p:nvGrpSpPr>
        <p:cNvPr id="1" name=""/>
        <p:cNvGrpSpPr/>
        <p:nvPr/>
      </p:nvGrpSpPr>
      <p:grpSpPr>
        <a:xfrm>
          <a:off x="0" y="0"/>
          <a:ext cx="0" cy="0"/>
          <a:chOff x="0" y="0"/>
          <a:chExt cx="0" cy="0"/>
        </a:xfrm>
      </p:grpSpPr>
      <p:sp>
        <p:nvSpPr>
          <p:cNvPr id="13" name="Rectangle 12"/>
          <p:cNvSpPr/>
          <p:nvPr userDrawn="1"/>
        </p:nvSpPr>
        <p:spPr>
          <a:xfrm>
            <a:off x="2437023"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Rectangle 13"/>
          <p:cNvSpPr/>
          <p:nvPr userDrawn="1"/>
        </p:nvSpPr>
        <p:spPr>
          <a:xfrm>
            <a:off x="6645466"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5" name="Rectangle 14"/>
          <p:cNvSpPr/>
          <p:nvPr userDrawn="1"/>
        </p:nvSpPr>
        <p:spPr>
          <a:xfrm>
            <a:off x="4552261"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2" name="Rectangle 11"/>
          <p:cNvSpPr/>
          <p:nvPr userDrawn="1"/>
        </p:nvSpPr>
        <p:spPr>
          <a:xfrm>
            <a:off x="266700"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p:txBody>
          <a:bodyPr/>
          <a:lstStyle>
            <a:lvl1pPr>
              <a:defRPr baseline="0"/>
            </a:lvl1pPr>
          </a:lstStyle>
          <a:p>
            <a:r>
              <a:rPr lang="en-US" dirty="0"/>
              <a:t>MASTER SLIDE – FOUR IMAGE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533400" y="2782808"/>
            <a:ext cx="8077200" cy="131445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nvGrpSpPr>
          <p:cNvPr id="5" name="Group 4"/>
          <p:cNvGrpSpPr/>
          <p:nvPr userDrawn="1"/>
        </p:nvGrpSpPr>
        <p:grpSpPr>
          <a:xfrm>
            <a:off x="1" y="800100"/>
            <a:ext cx="9153525" cy="3475005"/>
            <a:chOff x="0" y="1310260"/>
            <a:chExt cx="9153525" cy="4633340"/>
          </a:xfrm>
        </p:grpSpPr>
        <p:sp>
          <p:nvSpPr>
            <p:cNvPr id="6" name="Rectangle 5"/>
            <p:cNvSpPr/>
            <p:nvPr/>
          </p:nvSpPr>
          <p:spPr>
            <a:xfrm>
              <a:off x="0" y="1371600"/>
              <a:ext cx="533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7" name="Rectangle 6"/>
            <p:cNvSpPr/>
            <p:nvPr/>
          </p:nvSpPr>
          <p:spPr>
            <a:xfrm>
              <a:off x="241935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8" name="Rectangle 7"/>
            <p:cNvSpPr/>
            <p:nvPr/>
          </p:nvSpPr>
          <p:spPr>
            <a:xfrm>
              <a:off x="449580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9" name="Rectangle 8"/>
            <p:cNvSpPr/>
            <p:nvPr/>
          </p:nvSpPr>
          <p:spPr>
            <a:xfrm>
              <a:off x="655320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0" name="Rectangle 9"/>
            <p:cNvSpPr/>
            <p:nvPr/>
          </p:nvSpPr>
          <p:spPr>
            <a:xfrm>
              <a:off x="8620125" y="1371600"/>
              <a:ext cx="533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1" name="Rectangle 10"/>
            <p:cNvSpPr/>
            <p:nvPr/>
          </p:nvSpPr>
          <p:spPr>
            <a:xfrm rot="5400000">
              <a:off x="4324350" y="-2975990"/>
              <a:ext cx="533400" cy="910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6" name="Title 1"/>
          <p:cNvSpPr txBox="1">
            <a:spLocks/>
          </p:cNvSpPr>
          <p:nvPr userDrawn="1"/>
        </p:nvSpPr>
        <p:spPr>
          <a:xfrm>
            <a:off x="712654" y="1334103"/>
            <a:ext cx="1676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050" dirty="0">
                <a:solidFill>
                  <a:prstClr val="white"/>
                </a:solidFill>
              </a:rPr>
              <a:t>Scale images to approximately the size of the grey boxes. Send to back (Format &gt; Send to back) and then Delete grey boxes </a:t>
            </a:r>
            <a:endParaRPr lang="en-GB" sz="1050" dirty="0">
              <a:solidFill>
                <a:prstClr val="white"/>
              </a:solidFill>
            </a:endParaRPr>
          </a:p>
        </p:txBody>
      </p:sp>
      <p:sp>
        <p:nvSpPr>
          <p:cNvPr id="17" name="TextBox 16"/>
          <p:cNvSpPr txBox="1"/>
          <p:nvPr userDrawn="1"/>
        </p:nvSpPr>
        <p:spPr>
          <a:xfrm>
            <a:off x="533400"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sp>
        <p:nvSpPr>
          <p:cNvPr id="18" name="TextBox 17"/>
          <p:cNvSpPr txBox="1"/>
          <p:nvPr userDrawn="1"/>
        </p:nvSpPr>
        <p:spPr>
          <a:xfrm>
            <a:off x="518252"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cxnSp>
        <p:nvCxnSpPr>
          <p:cNvPr id="20" name="Straight Connector 19"/>
          <p:cNvCxnSpPr/>
          <p:nvPr userDrawn="1"/>
        </p:nvCxnSpPr>
        <p:spPr>
          <a:xfrm>
            <a:off x="712654"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2604571"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2" name="Straight Connector 21"/>
          <p:cNvCxnSpPr/>
          <p:nvPr userDrawn="1"/>
        </p:nvCxnSpPr>
        <p:spPr>
          <a:xfrm>
            <a:off x="2783825"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4686759"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4" name="Straight Connector 23"/>
          <p:cNvCxnSpPr/>
          <p:nvPr userDrawn="1"/>
        </p:nvCxnSpPr>
        <p:spPr>
          <a:xfrm>
            <a:off x="4866013"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6735896"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6" name="Straight Connector 25"/>
          <p:cNvCxnSpPr/>
          <p:nvPr userDrawn="1"/>
        </p:nvCxnSpPr>
        <p:spPr>
          <a:xfrm>
            <a:off x="6915150"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259080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
        <p:nvSpPr>
          <p:cNvPr id="32" name="TextBox 31"/>
          <p:cNvSpPr txBox="1"/>
          <p:nvPr userDrawn="1"/>
        </p:nvSpPr>
        <p:spPr>
          <a:xfrm>
            <a:off x="464820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
        <p:nvSpPr>
          <p:cNvPr id="33" name="TextBox 32"/>
          <p:cNvSpPr txBox="1"/>
          <p:nvPr userDrawn="1"/>
        </p:nvSpPr>
        <p:spPr>
          <a:xfrm>
            <a:off x="672465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Tree>
    <p:extLst>
      <p:ext uri="{BB962C8B-B14F-4D97-AF65-F5344CB8AC3E}">
        <p14:creationId xmlns:p14="http://schemas.microsoft.com/office/powerpoint/2010/main" val="2855995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ASTER SLIDE END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5" name="Slide Number Placeholder 2"/>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grpSp>
        <p:nvGrpSpPr>
          <p:cNvPr id="6" name="Group 5"/>
          <p:cNvGrpSpPr/>
          <p:nvPr userDrawn="1"/>
        </p:nvGrpSpPr>
        <p:grpSpPr>
          <a:xfrm>
            <a:off x="3340529" y="1431401"/>
            <a:ext cx="2235432" cy="1777608"/>
            <a:chOff x="3048000" y="1676400"/>
            <a:chExt cx="2848780" cy="3020452"/>
          </a:xfrm>
        </p:grpSpPr>
        <p:grpSp>
          <p:nvGrpSpPr>
            <p:cNvPr id="7" name="Group 6"/>
            <p:cNvGrpSpPr/>
            <p:nvPr/>
          </p:nvGrpSpPr>
          <p:grpSpPr>
            <a:xfrm>
              <a:off x="3186412" y="1676400"/>
              <a:ext cx="2604787" cy="2563252"/>
              <a:chOff x="3269607" y="2389748"/>
              <a:chExt cx="2604787" cy="2563252"/>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607" y="2389748"/>
                <a:ext cx="2604787" cy="2563252"/>
              </a:xfrm>
              <a:prstGeom prst="rect">
                <a:avLst/>
              </a:prstGeom>
            </p:spPr>
          </p:pic>
          <p:sp>
            <p:nvSpPr>
              <p:cNvPr id="10" name="Oval 9"/>
              <p:cNvSpPr>
                <a:spLocks noChangeAspect="1"/>
              </p:cNvSpPr>
              <p:nvPr/>
            </p:nvSpPr>
            <p:spPr>
              <a:xfrm>
                <a:off x="3762375" y="2802943"/>
                <a:ext cx="1692000" cy="1692000"/>
              </a:xfrm>
              <a:prstGeom prst="ellipse">
                <a:avLst/>
              </a:prstGeom>
              <a:noFill/>
              <a:ln w="15875">
                <a:solidFill>
                  <a:srgbClr val="32A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grpSp>
        <p:sp>
          <p:nvSpPr>
            <p:cNvPr id="8" name="Rectangle 7"/>
            <p:cNvSpPr/>
            <p:nvPr/>
          </p:nvSpPr>
          <p:spPr>
            <a:xfrm>
              <a:off x="3048000" y="4239652"/>
              <a:ext cx="28487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1" name="Slide Number Placeholder 1"/>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sp>
        <p:nvSpPr>
          <p:cNvPr id="12" name="Title 1"/>
          <p:cNvSpPr txBox="1">
            <a:spLocks/>
          </p:cNvSpPr>
          <p:nvPr userDrawn="1"/>
        </p:nvSpPr>
        <p:spPr>
          <a:xfrm>
            <a:off x="381000" y="948928"/>
            <a:ext cx="8229600" cy="708422"/>
          </a:xfrm>
          <a:prstGeom prst="rect">
            <a:avLst/>
          </a:prstGeom>
        </p:spPr>
        <p:txBody>
          <a:bodyPr>
            <a:normAutofit/>
          </a:bodyPr>
          <a:lstStyle>
            <a:lvl1pPr algn="l" defTabSz="914400" rtl="0" eaLnBrk="1" latinLnBrk="0" hangingPunct="1">
              <a:spcBef>
                <a:spcPct val="0"/>
              </a:spcBef>
              <a:buNone/>
              <a:defRPr sz="3600" b="1" kern="1200">
                <a:solidFill>
                  <a:srgbClr val="059AC4"/>
                </a:solidFill>
                <a:latin typeface="+mj-lt"/>
                <a:ea typeface="+mj-ea"/>
                <a:cs typeface="+mj-cs"/>
              </a:defRPr>
            </a:lvl1pPr>
          </a:lstStyle>
          <a:p>
            <a:pPr algn="ctr"/>
            <a:r>
              <a:rPr lang="en-GB" sz="2400" dirty="0"/>
              <a:t>END SLIDE INSTRUCTIONS</a:t>
            </a:r>
          </a:p>
        </p:txBody>
      </p:sp>
      <p:sp>
        <p:nvSpPr>
          <p:cNvPr id="13" name="Rectangle 12"/>
          <p:cNvSpPr/>
          <p:nvPr userDrawn="1"/>
        </p:nvSpPr>
        <p:spPr>
          <a:xfrm rot="10800000" flipV="1">
            <a:off x="3543299" y="1438546"/>
            <a:ext cx="1905000" cy="42863"/>
          </a:xfrm>
          <a:prstGeom prst="rect">
            <a:avLst/>
          </a:prstGeom>
          <a:solidFill>
            <a:srgbClr val="05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TextBox 13"/>
          <p:cNvSpPr txBox="1"/>
          <p:nvPr userDrawn="1"/>
        </p:nvSpPr>
        <p:spPr>
          <a:xfrm>
            <a:off x="1676400" y="2670359"/>
            <a:ext cx="5791200" cy="577081"/>
          </a:xfrm>
          <a:prstGeom prst="rect">
            <a:avLst/>
          </a:prstGeom>
          <a:noFill/>
        </p:spPr>
        <p:txBody>
          <a:bodyPr wrap="square" rtlCol="0">
            <a:spAutoFit/>
          </a:bodyPr>
          <a:lstStyle/>
          <a:p>
            <a:pPr algn="ctr" defTabSz="685800"/>
            <a:r>
              <a:rPr lang="en-GB" sz="1050" dirty="0">
                <a:solidFill>
                  <a:srgbClr val="595959"/>
                </a:solidFill>
              </a:rPr>
              <a:t> </a:t>
            </a:r>
          </a:p>
          <a:p>
            <a:pPr algn="ctr" defTabSz="685800"/>
            <a:r>
              <a:rPr lang="en-GB" sz="1050" b="1" dirty="0">
                <a:solidFill>
                  <a:srgbClr val="595959"/>
                </a:solidFill>
              </a:rPr>
              <a:t>Name of Presenter</a:t>
            </a:r>
          </a:p>
          <a:p>
            <a:pPr algn="ctr" defTabSz="685800"/>
            <a:r>
              <a:rPr lang="en-GB" sz="1050" b="1" dirty="0">
                <a:solidFill>
                  <a:srgbClr val="595959"/>
                </a:solidFill>
              </a:rPr>
              <a:t>Title of Presenter – SLR Consulting</a:t>
            </a:r>
          </a:p>
        </p:txBody>
      </p:sp>
      <p:sp>
        <p:nvSpPr>
          <p:cNvPr id="15" name="TextBox 14"/>
          <p:cNvSpPr txBox="1"/>
          <p:nvPr userDrawn="1"/>
        </p:nvSpPr>
        <p:spPr>
          <a:xfrm>
            <a:off x="5791200" y="1674576"/>
            <a:ext cx="2438400" cy="946413"/>
          </a:xfrm>
          <a:prstGeom prst="rect">
            <a:avLst/>
          </a:prstGeom>
          <a:noFill/>
        </p:spPr>
        <p:txBody>
          <a:bodyPr wrap="square" rtlCol="0">
            <a:spAutoFit/>
          </a:bodyPr>
          <a:lstStyle/>
          <a:p>
            <a:pPr defTabSz="685800">
              <a:spcBef>
                <a:spcPts val="900"/>
              </a:spcBef>
            </a:pPr>
            <a:r>
              <a:rPr lang="en-GB" sz="900" dirty="0">
                <a:solidFill>
                  <a:srgbClr val="595959"/>
                </a:solidFill>
              </a:rPr>
              <a:t>To put a portrait image into the circle above insert picture, then scale the image so it is the same width as the outside of the circle and align vertically. Send the image to the back of the slide by clicking on Format &gt; Send to bac</a:t>
            </a:r>
            <a:r>
              <a:rPr lang="en-GB" sz="900" dirty="0">
                <a:solidFill>
                  <a:srgbClr val="595959">
                    <a:lumMod val="75000"/>
                    <a:lumOff val="25000"/>
                  </a:srgbClr>
                </a:solidFill>
              </a:rPr>
              <a:t>k.</a:t>
            </a:r>
            <a:endParaRPr lang="en-GB" sz="1200" dirty="0">
              <a:solidFill>
                <a:srgbClr val="059AC4"/>
              </a:solidFill>
            </a:endParaRPr>
          </a:p>
          <a:p>
            <a:pPr defTabSz="685800"/>
            <a:endParaRPr lang="en-GB" sz="1050" dirty="0">
              <a:solidFill>
                <a:srgbClr val="595959"/>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9950" y="3419092"/>
            <a:ext cx="180000" cy="135000"/>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07662" y="3606544"/>
            <a:ext cx="180000" cy="135000"/>
          </a:xfrm>
          <a:prstGeom prst="rect">
            <a:avLst/>
          </a:prstGeom>
        </p:spPr>
      </p:pic>
      <p:sp>
        <p:nvSpPr>
          <p:cNvPr id="21" name="TextBox 20"/>
          <p:cNvSpPr txBox="1"/>
          <p:nvPr userDrawn="1"/>
        </p:nvSpPr>
        <p:spPr>
          <a:xfrm>
            <a:off x="3581400" y="3328853"/>
            <a:ext cx="3124200" cy="923330"/>
          </a:xfrm>
          <a:prstGeom prst="rect">
            <a:avLst/>
          </a:prstGeom>
          <a:noFill/>
        </p:spPr>
        <p:txBody>
          <a:bodyPr wrap="square" rtlCol="0">
            <a:spAutoFit/>
          </a:bodyPr>
          <a:lstStyle/>
          <a:p>
            <a:pPr defTabSz="685800"/>
            <a:r>
              <a:rPr lang="en-GB" sz="1350" dirty="0">
                <a:solidFill>
                  <a:srgbClr val="059AC4"/>
                </a:solidFill>
                <a:latin typeface="Calibri Light" panose="020F0302020204030204" pitchFamily="34" charset="0"/>
              </a:rPr>
              <a:t>+44 (0) 000 000 0000</a:t>
            </a:r>
          </a:p>
          <a:p>
            <a:pPr defTabSz="685800"/>
            <a:r>
              <a:rPr lang="en-GB" sz="1350" dirty="0">
                <a:solidFill>
                  <a:srgbClr val="059AC4"/>
                </a:solidFill>
                <a:latin typeface="Calibri Light" panose="020F0302020204030204" pitchFamily="34" charset="0"/>
              </a:rPr>
              <a:t>name@slrconsulting.com</a:t>
            </a:r>
          </a:p>
          <a:p>
            <a:pPr defTabSz="685800"/>
            <a:r>
              <a:rPr lang="en-GB" sz="1350" dirty="0">
                <a:solidFill>
                  <a:srgbClr val="059AC4"/>
                </a:solidFill>
                <a:latin typeface="Calibri Light" panose="020F0302020204030204" pitchFamily="34" charset="0"/>
              </a:rPr>
              <a:t>www.slrconsulting.com</a:t>
            </a:r>
          </a:p>
          <a:p>
            <a:pPr defTabSz="685800"/>
            <a:endParaRPr lang="en-GB" sz="1350" dirty="0">
              <a:solidFill>
                <a:srgbClr val="595959"/>
              </a:solidFill>
            </a:endParaRPr>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10744" y="3810535"/>
            <a:ext cx="180000" cy="135000"/>
          </a:xfrm>
          <a:prstGeom prst="rect">
            <a:avLst/>
          </a:prstGeom>
        </p:spPr>
      </p:pic>
    </p:spTree>
    <p:extLst>
      <p:ext uri="{BB962C8B-B14F-4D97-AF65-F5344CB8AC3E}">
        <p14:creationId xmlns:p14="http://schemas.microsoft.com/office/powerpoint/2010/main" val="98360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258738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93275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83025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emf"/><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em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2.jpg"/><Relationship Id="rId2" Type="http://schemas.openxmlformats.org/officeDocument/2006/relationships/slideLayout" Target="../slideLayouts/slideLayout51.xml"/><Relationship Id="rId16" Type="http://schemas.openxmlformats.org/officeDocument/2006/relationships/theme" Target="../theme/theme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2B17006-3181-4644-BAA3-BE8BC1B95255}" type="datetimeFigureOut">
              <a:rPr lang="en-US" smtClean="0"/>
              <a:t>1/8/2020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60E596-38AD-4E4E-8031-F91560B20BE4}" type="slidenum">
              <a:rPr lang="en-US" smtClean="0"/>
              <a:t>‹#›</a:t>
            </a:fld>
            <a:endParaRPr lang="en-US" dirty="0"/>
          </a:p>
        </p:txBody>
      </p:sp>
    </p:spTree>
    <p:extLst>
      <p:ext uri="{BB962C8B-B14F-4D97-AF65-F5344CB8AC3E}">
        <p14:creationId xmlns:p14="http://schemas.microsoft.com/office/powerpoint/2010/main" val="7926350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51"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2FBFD14-192E-BE44-B48C-0F1F28649908}" type="datetimeFigureOut">
              <a:rPr lang="en-US" smtClean="0"/>
              <a:t>1/8/2020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82D16DA-C183-B848-8B8F-41D5F2B3E5EF}" type="slidenum">
              <a:rPr lang="en-US" smtClean="0"/>
              <a:t>‹#›</a:t>
            </a:fld>
            <a:endParaRPr lang="en-US" dirty="0"/>
          </a:p>
        </p:txBody>
      </p:sp>
    </p:spTree>
    <p:extLst>
      <p:ext uri="{BB962C8B-B14F-4D97-AF65-F5344CB8AC3E}">
        <p14:creationId xmlns:p14="http://schemas.microsoft.com/office/powerpoint/2010/main" val="3133384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footer-bg.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171950"/>
            <a:ext cx="9144000" cy="971550"/>
          </a:xfrm>
          <a:prstGeom prst="rect">
            <a:avLst/>
          </a:prstGeom>
        </p:spPr>
      </p:pic>
      <p:sp>
        <p:nvSpPr>
          <p:cNvPr id="15" name="Title Placeholder 14"/>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17" name="Slide Number Placeholder 5"/>
          <p:cNvSpPr txBox="1">
            <a:spLocks/>
          </p:cNvSpPr>
          <p:nvPr userDrawn="1"/>
        </p:nvSpPr>
        <p:spPr>
          <a:xfrm>
            <a:off x="118319" y="4846153"/>
            <a:ext cx="465383"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ECA94819-0F0E-D341-B6BF-E926450D98D3}" type="slidenum">
              <a:rPr lang="en-US" smtClean="0"/>
              <a:pPr algn="l"/>
              <a:t>‹#›</a:t>
            </a:fld>
            <a:endParaRPr lang="en-US" dirty="0"/>
          </a:p>
        </p:txBody>
      </p:sp>
      <p:sp>
        <p:nvSpPr>
          <p:cNvPr id="18" name="Footer Placeholder 4"/>
          <p:cNvSpPr>
            <a:spLocks noGrp="1"/>
          </p:cNvSpPr>
          <p:nvPr>
            <p:ph type="ftr" sz="quarter" idx="3"/>
          </p:nvPr>
        </p:nvSpPr>
        <p:spPr>
          <a:xfrm>
            <a:off x="1770632" y="4854300"/>
            <a:ext cx="5588736" cy="285679"/>
          </a:xfrm>
          <a:prstGeom prst="rect">
            <a:avLst/>
          </a:prstGeom>
        </p:spPr>
        <p:txBody>
          <a:bodyPr vert="horz" lIns="91440" tIns="45720" rIns="91440" bIns="45720" rtlCol="0" anchor="ctr"/>
          <a:lstStyle>
            <a:lvl1pPr algn="ctr">
              <a:defRPr sz="800">
                <a:solidFill>
                  <a:schemeClr val="bg1"/>
                </a:solidFill>
              </a:defRPr>
            </a:lvl1pPr>
          </a:lstStyle>
          <a:p>
            <a:r>
              <a:rPr lang="en-US" dirty="0" err="1"/>
              <a:t>www.csapsociety.bc.ca</a:t>
            </a:r>
            <a:r>
              <a:rPr lang="en-US" dirty="0"/>
              <a:t> | ©Copyright 2014. Society of Contaminated Sites Approved Professionals of British Columbia.</a:t>
            </a:r>
          </a:p>
        </p:txBody>
      </p:sp>
      <p:pic>
        <p:nvPicPr>
          <p:cNvPr id="8" name="Picture 7" descr="CSAP_Logo_RevWhite.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54789" y="4498148"/>
            <a:ext cx="1337758" cy="519131"/>
          </a:xfrm>
          <a:prstGeom prst="rect">
            <a:avLst/>
          </a:prstGeom>
        </p:spPr>
      </p:pic>
    </p:spTree>
    <p:extLst>
      <p:ext uri="{BB962C8B-B14F-4D97-AF65-F5344CB8AC3E}">
        <p14:creationId xmlns:p14="http://schemas.microsoft.com/office/powerpoint/2010/main" val="367877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footer-bg.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171950"/>
            <a:ext cx="9144000" cy="971550"/>
          </a:xfrm>
          <a:prstGeom prst="rect">
            <a:avLst/>
          </a:prstGeom>
        </p:spPr>
      </p:pic>
      <p:sp>
        <p:nvSpPr>
          <p:cNvPr id="15" name="Title Placeholder 14"/>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17" name="Slide Number Placeholder 5"/>
          <p:cNvSpPr txBox="1">
            <a:spLocks/>
          </p:cNvSpPr>
          <p:nvPr userDrawn="1"/>
        </p:nvSpPr>
        <p:spPr>
          <a:xfrm>
            <a:off x="118320" y="4846154"/>
            <a:ext cx="465383"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ECA94819-0F0E-D341-B6BF-E926450D98D3}" type="slidenum">
              <a:rPr lang="en-US" sz="1200" smtClean="0">
                <a:solidFill>
                  <a:srgbClr val="1C3149">
                    <a:tint val="75000"/>
                  </a:srgbClr>
                </a:solidFill>
              </a:rPr>
              <a:pPr algn="l"/>
              <a:t>‹#›</a:t>
            </a:fld>
            <a:endParaRPr lang="en-US" sz="1200" dirty="0">
              <a:solidFill>
                <a:srgbClr val="1C3149">
                  <a:tint val="75000"/>
                </a:srgbClr>
              </a:solidFill>
            </a:endParaRPr>
          </a:p>
        </p:txBody>
      </p:sp>
      <p:sp>
        <p:nvSpPr>
          <p:cNvPr id="18" name="Footer Placeholder 4"/>
          <p:cNvSpPr>
            <a:spLocks noGrp="1"/>
          </p:cNvSpPr>
          <p:nvPr>
            <p:ph type="ftr" sz="quarter" idx="3"/>
          </p:nvPr>
        </p:nvSpPr>
        <p:spPr>
          <a:xfrm>
            <a:off x="1770632" y="4854301"/>
            <a:ext cx="5588736" cy="285679"/>
          </a:xfrm>
          <a:prstGeom prst="rect">
            <a:avLst/>
          </a:prstGeom>
        </p:spPr>
        <p:txBody>
          <a:bodyPr vert="horz" lIns="91440" tIns="45720" rIns="91440" bIns="45720" rtlCol="0" anchor="ctr"/>
          <a:lstStyle>
            <a:lvl1pPr algn="ctr">
              <a:defRPr sz="800">
                <a:solidFill>
                  <a:schemeClr val="bg1"/>
                </a:solidFill>
              </a:defRPr>
            </a:lvl1pPr>
          </a:lstStyle>
          <a:p>
            <a:pPr defTabSz="457189"/>
            <a:r>
              <a:rPr lang="en-US">
                <a:solidFill>
                  <a:prstClr val="white"/>
                </a:solidFill>
              </a:rPr>
              <a:t>www.csapsociety.bc.ca | ©Copyright 2014. Society of Contaminated Sites Approved Professionals of British Columbia.</a:t>
            </a:r>
            <a:endParaRPr lang="en-US" dirty="0">
              <a:solidFill>
                <a:prstClr val="white"/>
              </a:solidFill>
            </a:endParaRPr>
          </a:p>
        </p:txBody>
      </p:sp>
      <p:pic>
        <p:nvPicPr>
          <p:cNvPr id="8" name="Picture 7" descr="CSAP_Logo_RevWhite.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54790" y="4498149"/>
            <a:ext cx="1337758" cy="519131"/>
          </a:xfrm>
          <a:prstGeom prst="rect">
            <a:avLst/>
          </a:prstGeom>
        </p:spPr>
      </p:pic>
    </p:spTree>
    <p:extLst>
      <p:ext uri="{BB962C8B-B14F-4D97-AF65-F5344CB8AC3E}">
        <p14:creationId xmlns:p14="http://schemas.microsoft.com/office/powerpoint/2010/main" val="380027035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25" y="0"/>
            <a:ext cx="9144000" cy="5143500"/>
          </a:xfrm>
          <a:prstGeom prst="rect">
            <a:avLst/>
          </a:prstGeom>
        </p:spPr>
      </p:pic>
      <p:sp>
        <p:nvSpPr>
          <p:cNvPr id="2" name="Title Placeholder 1"/>
          <p:cNvSpPr>
            <a:spLocks noGrp="1"/>
          </p:cNvSpPr>
          <p:nvPr>
            <p:ph type="title"/>
          </p:nvPr>
        </p:nvSpPr>
        <p:spPr>
          <a:xfrm>
            <a:off x="381000" y="320278"/>
            <a:ext cx="8229600" cy="70842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81000" y="1143001"/>
            <a:ext cx="8229600" cy="32801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4"/>
          </p:nvPr>
        </p:nvSpPr>
        <p:spPr>
          <a:xfrm>
            <a:off x="314325" y="4926807"/>
            <a:ext cx="381000" cy="273844"/>
          </a:xfrm>
          <a:prstGeom prst="rect">
            <a:avLst/>
          </a:prstGeom>
        </p:spPr>
        <p:txBody>
          <a:bodyPr/>
          <a:lstStyle>
            <a:lvl1pPr>
              <a:defRPr sz="750">
                <a:solidFill>
                  <a:schemeClr val="bg1">
                    <a:lumMod val="50000"/>
                  </a:schemeClr>
                </a:solidFill>
              </a:defRPr>
            </a:lvl1pPr>
          </a:lstStyle>
          <a:p>
            <a:pPr defTabSz="685800"/>
            <a:fld id="{DA384101-9B88-459D-A123-B408E30BBA76}" type="slidenum">
              <a:rPr lang="en-GB" smtClean="0">
                <a:solidFill>
                  <a:prstClr val="white">
                    <a:lumMod val="50000"/>
                  </a:prstClr>
                </a:solidFill>
              </a:rPr>
              <a:pPr defTabSz="685800"/>
              <a:t>‹#›</a:t>
            </a:fld>
            <a:endParaRPr lang="en-GB" dirty="0">
              <a:solidFill>
                <a:prstClr val="white">
                  <a:lumMod val="50000"/>
                </a:prstClr>
              </a:solidFill>
            </a:endParaRPr>
          </a:p>
        </p:txBody>
      </p:sp>
    </p:spTree>
    <p:extLst>
      <p:ext uri="{BB962C8B-B14F-4D97-AF65-F5344CB8AC3E}">
        <p14:creationId xmlns:p14="http://schemas.microsoft.com/office/powerpoint/2010/main" val="123861477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Lst>
  <p:hf hdr="0" ftr="0"/>
  <p:txStyles>
    <p:titleStyle>
      <a:lvl1pPr algn="l" defTabSz="685800" rtl="0" eaLnBrk="1" latinLnBrk="0" hangingPunct="1">
        <a:spcBef>
          <a:spcPct val="0"/>
        </a:spcBef>
        <a:buNone/>
        <a:defRPr sz="2550" b="1" kern="1200">
          <a:solidFill>
            <a:srgbClr val="059AC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112" y="205979"/>
            <a:ext cx="8229600" cy="857250"/>
          </a:xfrm>
        </p:spPr>
        <p:txBody>
          <a:bodyPr/>
          <a:lstStyle/>
          <a:p>
            <a:r>
              <a:rPr lang="en-US" dirty="0"/>
              <a:t>Question 1</a:t>
            </a:r>
          </a:p>
        </p:txBody>
      </p:sp>
      <p:sp>
        <p:nvSpPr>
          <p:cNvPr id="3" name="Text Placeholder 2"/>
          <p:cNvSpPr>
            <a:spLocks noGrp="1"/>
          </p:cNvSpPr>
          <p:nvPr>
            <p:ph type="body" idx="1"/>
          </p:nvPr>
        </p:nvSpPr>
        <p:spPr>
          <a:xfrm>
            <a:off x="334111" y="97655"/>
            <a:ext cx="8410393" cy="1136342"/>
          </a:xfrm>
          <a:solidFill>
            <a:schemeClr val="bg1"/>
          </a:solidFill>
          <a:ln>
            <a:solidFill>
              <a:schemeClr val="bg1"/>
            </a:solidFill>
          </a:ln>
        </p:spPr>
        <p:txBody>
          <a:bodyPr/>
          <a:lstStyle/>
          <a:p>
            <a:r>
              <a:rPr lang="en-US" dirty="0"/>
              <a:t>                      </a:t>
            </a:r>
            <a:endParaRPr lang="en-US" sz="2400"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a:ea typeface="+mn-ea"/>
                <a:cs typeface="+mn-cs"/>
              </a:rPr>
              <a:t>www.csapsociety.bc.ca | ©Copyright 2014. Society of Contaminated Sites Approved Professionals of British Columbia.</a:t>
            </a: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xmlns="" id="{2276FD72-2E91-40C6-B751-D03D8F4E3544}"/>
              </a:ext>
            </a:extLst>
          </p:cNvPr>
          <p:cNvSpPr/>
          <p:nvPr/>
        </p:nvSpPr>
        <p:spPr>
          <a:xfrm>
            <a:off x="0" y="0"/>
            <a:ext cx="2680138" cy="5143500"/>
          </a:xfrm>
          <a:prstGeom prst="rect">
            <a:avLst/>
          </a:prstGeom>
          <a:gradFill flip="none" rotWithShape="1">
            <a:gsLst>
              <a:gs pos="0">
                <a:srgbClr val="9EB82E">
                  <a:shade val="30000"/>
                  <a:satMod val="115000"/>
                </a:srgbClr>
              </a:gs>
              <a:gs pos="50000">
                <a:srgbClr val="9EB82E">
                  <a:shade val="67500"/>
                  <a:satMod val="115000"/>
                </a:srgbClr>
              </a:gs>
              <a:gs pos="100000">
                <a:srgbClr val="9EB82E">
                  <a:shade val="100000"/>
                  <a:satMod val="115000"/>
                </a:srgb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79F28"/>
              </a:solidFill>
              <a:effectLst/>
              <a:uLnTx/>
              <a:uFillTx/>
              <a:latin typeface="Calibri"/>
              <a:ea typeface="+mn-ea"/>
              <a:cs typeface="+mn-cs"/>
            </a:endParaRPr>
          </a:p>
        </p:txBody>
      </p:sp>
      <p:sp>
        <p:nvSpPr>
          <p:cNvPr id="6" name="Title 14">
            <a:extLst>
              <a:ext uri="{FF2B5EF4-FFF2-40B4-BE49-F238E27FC236}">
                <a16:creationId xmlns:a16="http://schemas.microsoft.com/office/drawing/2014/main" xmlns="" id="{7B08D774-8EC9-476F-ACBE-40BA941B0757}"/>
              </a:ext>
            </a:extLst>
          </p:cNvPr>
          <p:cNvSpPr txBox="1">
            <a:spLocks/>
          </p:cNvSpPr>
          <p:nvPr/>
        </p:nvSpPr>
        <p:spPr>
          <a:xfrm>
            <a:off x="207817" y="85724"/>
            <a:ext cx="2551545" cy="5003766"/>
          </a:xfrm>
          <a:prstGeom prst="rect">
            <a:avLst/>
          </a:prstGeom>
        </p:spPr>
        <p:txBody>
          <a:bodyPr>
            <a:normAutofit fontScale="97500"/>
          </a:bodyPr>
          <a:lstStyle>
            <a:lvl1pPr algn="ctr" defTabSz="457200" rtl="0" eaLnBrk="1" latinLnBrk="0" hangingPunct="1">
              <a:spcBef>
                <a:spcPct val="0"/>
              </a:spcBef>
              <a:buNone/>
              <a:defRPr sz="3600" kern="1200">
                <a:solidFill>
                  <a:schemeClr val="bg1"/>
                </a:solidFill>
                <a:latin typeface="+mj-lt"/>
                <a:ea typeface="+mj-ea"/>
                <a:cs typeface="+mj-cs"/>
              </a:defRPr>
            </a:lvl1pPr>
          </a:lstStyle>
          <a:p>
            <a:pPr algn="l"/>
            <a:r>
              <a:rPr lang="en-US" dirty="0">
                <a:solidFill>
                  <a:prstClr val="white"/>
                </a:solidFill>
              </a:rPr>
              <a:t>CSAP </a:t>
            </a:r>
            <a:br>
              <a:rPr lang="en-US" dirty="0">
                <a:solidFill>
                  <a:prstClr val="white"/>
                </a:solidFill>
              </a:rPr>
            </a:br>
            <a:r>
              <a:rPr lang="en-US" sz="2200" dirty="0">
                <a:solidFill>
                  <a:prstClr val="white"/>
                </a:solidFill>
              </a:rPr>
              <a:t>Special Projects</a:t>
            </a:r>
            <a:br>
              <a:rPr lang="en-US" sz="2200" dirty="0">
                <a:solidFill>
                  <a:prstClr val="white"/>
                </a:solidFill>
              </a:rPr>
            </a:br>
            <a:r>
              <a:rPr lang="en-US" sz="2200" dirty="0">
                <a:solidFill>
                  <a:prstClr val="white"/>
                </a:solidFill>
              </a:rPr>
              <a:t>Update</a:t>
            </a:r>
            <a:br>
              <a:rPr lang="en-US" sz="2200" dirty="0">
                <a:solidFill>
                  <a:prstClr val="white"/>
                </a:solidFill>
              </a:rPr>
            </a:br>
            <a:r>
              <a:rPr lang="en-US" sz="2200" dirty="0">
                <a:solidFill>
                  <a:prstClr val="white"/>
                </a:solidFill>
              </a:rPr>
              <a:t/>
            </a:r>
            <a:br>
              <a:rPr lang="en-US" sz="2200" dirty="0">
                <a:solidFill>
                  <a:prstClr val="white"/>
                </a:solidFill>
              </a:rPr>
            </a:br>
            <a:r>
              <a:rPr lang="en-US" sz="2200" dirty="0">
                <a:solidFill>
                  <a:prstClr val="white"/>
                </a:solidFill>
              </a:rPr>
              <a:t/>
            </a:r>
            <a:br>
              <a:rPr lang="en-US" sz="2200" dirty="0">
                <a:solidFill>
                  <a:prstClr val="white"/>
                </a:solidFill>
              </a:rPr>
            </a:br>
            <a:r>
              <a:rPr lang="en-US" sz="2200" dirty="0">
                <a:solidFill>
                  <a:prstClr val="white"/>
                </a:solidFill>
              </a:rPr>
              <a:t/>
            </a:r>
            <a:br>
              <a:rPr lang="en-US" sz="2200" dirty="0">
                <a:solidFill>
                  <a:prstClr val="white"/>
                </a:solidFill>
              </a:rPr>
            </a:br>
            <a:r>
              <a:rPr lang="en-US" dirty="0">
                <a:solidFill>
                  <a:prstClr val="white"/>
                </a:solidFill>
              </a:rPr>
              <a:t/>
            </a:r>
            <a:br>
              <a:rPr lang="en-US" dirty="0">
                <a:solidFill>
                  <a:prstClr val="white"/>
                </a:solidFill>
              </a:rPr>
            </a:br>
            <a:endParaRPr lang="en-US" dirty="0">
              <a:solidFill>
                <a:prstClr val="white"/>
              </a:solidFill>
            </a:endParaRPr>
          </a:p>
        </p:txBody>
      </p:sp>
      <p:sp>
        <p:nvSpPr>
          <p:cNvPr id="8" name="Content Placeholder 5">
            <a:extLst>
              <a:ext uri="{FF2B5EF4-FFF2-40B4-BE49-F238E27FC236}">
                <a16:creationId xmlns:a16="http://schemas.microsoft.com/office/drawing/2014/main" xmlns="" id="{4CF5C831-50DE-4B0D-988B-46F6076FEB91}"/>
              </a:ext>
            </a:extLst>
          </p:cNvPr>
          <p:cNvSpPr txBox="1">
            <a:spLocks/>
          </p:cNvSpPr>
          <p:nvPr/>
        </p:nvSpPr>
        <p:spPr>
          <a:xfrm>
            <a:off x="3036455" y="277092"/>
            <a:ext cx="5807363" cy="466459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40404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b="1" dirty="0"/>
          </a:p>
          <a:p>
            <a:pPr marL="0" indent="0">
              <a:buNone/>
            </a:pPr>
            <a:r>
              <a:rPr lang="en-US" b="1" dirty="0"/>
              <a:t>Emerging Issues - Soil Relocation</a:t>
            </a:r>
          </a:p>
          <a:p>
            <a:pPr marL="0" indent="0">
              <a:buNone/>
            </a:pPr>
            <a:r>
              <a:rPr lang="en-US" sz="2400" b="1" dirty="0"/>
              <a:t>Current State of Practice – </a:t>
            </a:r>
          </a:p>
          <a:p>
            <a:pPr marL="0" indent="0">
              <a:buNone/>
            </a:pPr>
            <a:r>
              <a:rPr lang="en-US" sz="2400" b="1" dirty="0"/>
              <a:t>Issues and Uncertainty</a:t>
            </a:r>
          </a:p>
          <a:p>
            <a:pPr marL="0" indent="0">
              <a:buNone/>
            </a:pPr>
            <a:endParaRPr lang="en-US" sz="1400" b="1" dirty="0"/>
          </a:p>
          <a:p>
            <a:pPr marL="0" indent="0">
              <a:buNone/>
            </a:pPr>
            <a:r>
              <a:rPr lang="en-US" sz="2400" dirty="0"/>
              <a:t>Project Lead:</a:t>
            </a:r>
          </a:p>
          <a:p>
            <a:pPr marL="0" indent="0">
              <a:buNone/>
            </a:pPr>
            <a:r>
              <a:rPr lang="en-US" sz="2400" dirty="0"/>
              <a:t>Jeff Taylor, Core 6 &amp; </a:t>
            </a:r>
            <a:br>
              <a:rPr lang="en-US" sz="2400" dirty="0"/>
            </a:br>
            <a:r>
              <a:rPr lang="en-US" sz="2400" dirty="0"/>
              <a:t>Mike Geraghty, Keystone Environmental</a:t>
            </a:r>
          </a:p>
          <a:p>
            <a:pPr lvl="1"/>
            <a:endParaRPr lang="en-US" sz="2000" dirty="0">
              <a:solidFill>
                <a:srgbClr val="FFFFFF"/>
              </a:solidFill>
            </a:endParaRPr>
          </a:p>
        </p:txBody>
      </p:sp>
    </p:spTree>
    <p:extLst>
      <p:ext uri="{BB962C8B-B14F-4D97-AF65-F5344CB8AC3E}">
        <p14:creationId xmlns:p14="http://schemas.microsoft.com/office/powerpoint/2010/main" val="6012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DF79E3-8EEC-5C4C-8F72-A8E9CEC77D54}"/>
              </a:ext>
            </a:extLst>
          </p:cNvPr>
          <p:cNvSpPr>
            <a:spLocks noGrp="1"/>
          </p:cNvSpPr>
          <p:nvPr>
            <p:ph type="title"/>
          </p:nvPr>
        </p:nvSpPr>
        <p:spPr/>
        <p:txBody>
          <a:bodyPr>
            <a:noAutofit/>
          </a:bodyPr>
          <a:lstStyle/>
          <a:p>
            <a:r>
              <a:rPr lang="en-US" sz="3200" b="1" dirty="0"/>
              <a:t>Scenario 4 - Salt-Impacted Soil </a:t>
            </a:r>
            <a:br>
              <a:rPr lang="en-US" sz="3200" b="1" dirty="0"/>
            </a:br>
            <a:r>
              <a:rPr lang="en-US" sz="3200" b="1" dirty="0"/>
              <a:t>used for Diking</a:t>
            </a:r>
          </a:p>
        </p:txBody>
      </p:sp>
      <p:sp>
        <p:nvSpPr>
          <p:cNvPr id="3" name="Content Placeholder 2">
            <a:extLst>
              <a:ext uri="{FF2B5EF4-FFF2-40B4-BE49-F238E27FC236}">
                <a16:creationId xmlns:a16="http://schemas.microsoft.com/office/drawing/2014/main" xmlns="" id="{101BF73B-971B-7242-B875-72AD980934E8}"/>
              </a:ext>
            </a:extLst>
          </p:cNvPr>
          <p:cNvSpPr>
            <a:spLocks noGrp="1"/>
          </p:cNvSpPr>
          <p:nvPr>
            <p:ph idx="1"/>
          </p:nvPr>
        </p:nvSpPr>
        <p:spPr/>
        <p:txBody>
          <a:bodyPr>
            <a:normAutofit fontScale="62500" lnSpcReduction="20000"/>
          </a:bodyPr>
          <a:lstStyle/>
          <a:p>
            <a:pPr marL="0" indent="0">
              <a:buNone/>
            </a:pPr>
            <a:r>
              <a:rPr lang="en-US" sz="3500" dirty="0"/>
              <a:t>Salt contaminated soil, generated from a road widening project in Delta, is proposed for use as diking material, adjacent to a marine foreshore.</a:t>
            </a:r>
          </a:p>
          <a:p>
            <a:pPr lvl="1"/>
            <a:r>
              <a:rPr lang="en-US" sz="3000" dirty="0"/>
              <a:t>Applicable standards at the source site include those for IW and DW matrices.</a:t>
            </a:r>
          </a:p>
          <a:p>
            <a:pPr lvl="1"/>
            <a:r>
              <a:rPr lang="en-US" sz="3000" dirty="0"/>
              <a:t>Salt contamination related to ingress of saline water into nearby irrigation ditch network.</a:t>
            </a:r>
          </a:p>
          <a:p>
            <a:pPr lvl="1"/>
            <a:r>
              <a:rPr lang="en-US" sz="3000" dirty="0"/>
              <a:t>Receiver site is adjacent to marine foreshore but may have an underlying freshwater aquifer and irrigation ditches are situated nearby. </a:t>
            </a:r>
          </a:p>
          <a:p>
            <a:pPr lvl="1"/>
            <a:r>
              <a:rPr lang="en-US" sz="3000" dirty="0"/>
              <a:t>TG-20 only applies to </a:t>
            </a:r>
            <a:r>
              <a:rPr lang="en-US" sz="3000" dirty="0" err="1"/>
              <a:t>dredgate</a:t>
            </a:r>
            <a:r>
              <a:rPr lang="en-US" sz="3000" dirty="0"/>
              <a:t>.</a:t>
            </a:r>
          </a:p>
          <a:p>
            <a:pPr marL="0" indent="0">
              <a:buNone/>
            </a:pPr>
            <a:r>
              <a:rPr lang="en-US" sz="3500" u="sng" dirty="0"/>
              <a:t>Recommendation:</a:t>
            </a:r>
            <a:r>
              <a:rPr lang="en-US" sz="3500" dirty="0"/>
              <a:t>  This activity should be permitted in accordance with the spirit of TG-20. </a:t>
            </a:r>
          </a:p>
        </p:txBody>
      </p:sp>
    </p:spTree>
    <p:extLst>
      <p:ext uri="{BB962C8B-B14F-4D97-AF65-F5344CB8AC3E}">
        <p14:creationId xmlns:p14="http://schemas.microsoft.com/office/powerpoint/2010/main" val="205158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6A203-ED27-794D-87AB-B6FDAE90AC67}"/>
              </a:ext>
            </a:extLst>
          </p:cNvPr>
          <p:cNvSpPr>
            <a:spLocks noGrp="1"/>
          </p:cNvSpPr>
          <p:nvPr>
            <p:ph type="title"/>
          </p:nvPr>
        </p:nvSpPr>
        <p:spPr/>
        <p:txBody>
          <a:bodyPr>
            <a:normAutofit/>
          </a:bodyPr>
          <a:lstStyle/>
          <a:p>
            <a:r>
              <a:rPr lang="en-US" sz="4000" b="1" dirty="0"/>
              <a:t>Other Considerations</a:t>
            </a:r>
          </a:p>
        </p:txBody>
      </p:sp>
      <p:sp>
        <p:nvSpPr>
          <p:cNvPr id="3" name="Content Placeholder 2">
            <a:extLst>
              <a:ext uri="{FF2B5EF4-FFF2-40B4-BE49-F238E27FC236}">
                <a16:creationId xmlns:a16="http://schemas.microsoft.com/office/drawing/2014/main" xmlns="" id="{7A1930F7-2070-9B42-8801-EA8BCC01AFA1}"/>
              </a:ext>
            </a:extLst>
          </p:cNvPr>
          <p:cNvSpPr>
            <a:spLocks noGrp="1"/>
          </p:cNvSpPr>
          <p:nvPr>
            <p:ph idx="1"/>
          </p:nvPr>
        </p:nvSpPr>
        <p:spPr/>
        <p:txBody>
          <a:bodyPr>
            <a:normAutofit fontScale="77500" lnSpcReduction="20000"/>
          </a:bodyPr>
          <a:lstStyle/>
          <a:p>
            <a:pPr marL="344480" lvl="1" indent="-344480">
              <a:spcBef>
                <a:spcPts val="750"/>
              </a:spcBef>
              <a:buFont typeface="Arial" panose="020B0604020202020204" pitchFamily="34" charset="0"/>
              <a:buChar char="•"/>
            </a:pPr>
            <a:r>
              <a:rPr lang="en-CA" dirty="0"/>
              <a:t>Climate change is resulting in sea level rise and need for ongoing flood control measures – diking and/or increasing construction elevation.  This will mean significant soil relocation in the future.</a:t>
            </a:r>
            <a:endParaRPr lang="en-US" dirty="0"/>
          </a:p>
          <a:p>
            <a:r>
              <a:rPr lang="en-US" sz="2800" dirty="0"/>
              <a:t>Agricultural Land Commission must approve all non-agricultural land uses, including soil removal and deposit.</a:t>
            </a:r>
          </a:p>
          <a:p>
            <a:r>
              <a:rPr lang="en-US" sz="2800" dirty="0"/>
              <a:t>Local Governments have authority to regulate soil removal and deposit by way of permits and fees.</a:t>
            </a:r>
          </a:p>
          <a:p>
            <a:r>
              <a:rPr lang="en-US" sz="2800" dirty="0"/>
              <a:t>Contaminated Soil Relocation Agreements no longer supported by ENV.</a:t>
            </a:r>
          </a:p>
          <a:p>
            <a:r>
              <a:rPr lang="en-US" sz="2800" dirty="0"/>
              <a:t>Risk-based relocation no longer supported by ENV.</a:t>
            </a:r>
          </a:p>
          <a:p>
            <a:endParaRPr lang="en-US" dirty="0"/>
          </a:p>
          <a:p>
            <a:endParaRPr lang="en-US" dirty="0"/>
          </a:p>
        </p:txBody>
      </p:sp>
    </p:spTree>
    <p:extLst>
      <p:ext uri="{BB962C8B-B14F-4D97-AF65-F5344CB8AC3E}">
        <p14:creationId xmlns:p14="http://schemas.microsoft.com/office/powerpoint/2010/main" val="371480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2F57B-347D-6D4F-AB1A-277B704859A6}"/>
              </a:ext>
            </a:extLst>
          </p:cNvPr>
          <p:cNvSpPr>
            <a:spLocks noGrp="1"/>
          </p:cNvSpPr>
          <p:nvPr>
            <p:ph type="title"/>
          </p:nvPr>
        </p:nvSpPr>
        <p:spPr/>
        <p:txBody>
          <a:bodyPr>
            <a:normAutofit/>
          </a:bodyPr>
          <a:lstStyle/>
          <a:p>
            <a:pPr algn="ctr"/>
            <a:r>
              <a:rPr lang="en-US" sz="4000" b="1" dirty="0"/>
              <a:t>Presentation Outline</a:t>
            </a:r>
          </a:p>
        </p:txBody>
      </p:sp>
      <p:sp>
        <p:nvSpPr>
          <p:cNvPr id="3" name="Content Placeholder 2">
            <a:extLst>
              <a:ext uri="{FF2B5EF4-FFF2-40B4-BE49-F238E27FC236}">
                <a16:creationId xmlns:a16="http://schemas.microsoft.com/office/drawing/2014/main" xmlns="" id="{1DA8E7AA-ED5E-084D-9E05-FC2F4E8148AF}"/>
              </a:ext>
            </a:extLst>
          </p:cNvPr>
          <p:cNvSpPr>
            <a:spLocks noGrp="1"/>
          </p:cNvSpPr>
          <p:nvPr>
            <p:ph idx="1"/>
          </p:nvPr>
        </p:nvSpPr>
        <p:spPr>
          <a:xfrm>
            <a:off x="457200" y="1613031"/>
            <a:ext cx="8229600" cy="3394472"/>
          </a:xfrm>
        </p:spPr>
        <p:txBody>
          <a:bodyPr/>
          <a:lstStyle/>
          <a:p>
            <a:r>
              <a:rPr lang="en-US" dirty="0"/>
              <a:t>Background</a:t>
            </a:r>
          </a:p>
          <a:p>
            <a:r>
              <a:rPr lang="en-US" dirty="0"/>
              <a:t>Specific Scenarios</a:t>
            </a:r>
          </a:p>
          <a:p>
            <a:r>
              <a:rPr lang="en-US" dirty="0"/>
              <a:t>Considerations</a:t>
            </a:r>
          </a:p>
          <a:p>
            <a:r>
              <a:rPr lang="en-US" dirty="0"/>
              <a:t>Questions</a:t>
            </a:r>
          </a:p>
          <a:p>
            <a:endParaRPr lang="en-US" dirty="0"/>
          </a:p>
          <a:p>
            <a:endParaRPr lang="en-US" dirty="0"/>
          </a:p>
        </p:txBody>
      </p:sp>
    </p:spTree>
    <p:extLst>
      <p:ext uri="{BB962C8B-B14F-4D97-AF65-F5344CB8AC3E}">
        <p14:creationId xmlns:p14="http://schemas.microsoft.com/office/powerpoint/2010/main" val="111203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5D029E-C5F1-BD46-BA3F-09D8835779A8}"/>
              </a:ext>
            </a:extLst>
          </p:cNvPr>
          <p:cNvSpPr>
            <a:spLocks noGrp="1"/>
          </p:cNvSpPr>
          <p:nvPr>
            <p:ph type="title"/>
          </p:nvPr>
        </p:nvSpPr>
        <p:spPr/>
        <p:txBody>
          <a:bodyPr>
            <a:normAutofit/>
          </a:bodyPr>
          <a:lstStyle/>
          <a:p>
            <a:r>
              <a:rPr lang="en-US" sz="4000" b="1" dirty="0"/>
              <a:t>Background</a:t>
            </a:r>
          </a:p>
        </p:txBody>
      </p:sp>
      <p:sp>
        <p:nvSpPr>
          <p:cNvPr id="3" name="Content Placeholder 2">
            <a:extLst>
              <a:ext uri="{FF2B5EF4-FFF2-40B4-BE49-F238E27FC236}">
                <a16:creationId xmlns:a16="http://schemas.microsoft.com/office/drawing/2014/main" xmlns="" id="{E74C04AD-C5F6-6A43-A57C-33FCA22F3F7C}"/>
              </a:ext>
            </a:extLst>
          </p:cNvPr>
          <p:cNvSpPr>
            <a:spLocks noGrp="1"/>
          </p:cNvSpPr>
          <p:nvPr>
            <p:ph idx="1"/>
          </p:nvPr>
        </p:nvSpPr>
        <p:spPr/>
        <p:txBody>
          <a:bodyPr>
            <a:normAutofit fontScale="92500" lnSpcReduction="10000"/>
          </a:bodyPr>
          <a:lstStyle/>
          <a:p>
            <a:r>
              <a:rPr lang="en-US" dirty="0"/>
              <a:t>Schedule 7 repealed as part of CSR Omnibus Update</a:t>
            </a:r>
          </a:p>
          <a:p>
            <a:pPr marL="171446" lvl="1">
              <a:spcBef>
                <a:spcPts val="750"/>
              </a:spcBef>
            </a:pPr>
            <a:r>
              <a:rPr lang="en-US" sz="2100" dirty="0"/>
              <a:t>CSR Section 46 revised as part of CSR Omnibus Update</a:t>
            </a:r>
          </a:p>
          <a:p>
            <a:pPr marL="514337" lvl="2">
              <a:spcBef>
                <a:spcPts val="750"/>
              </a:spcBef>
            </a:pPr>
            <a:r>
              <a:rPr lang="en-GB" dirty="0"/>
              <a:t>Section 46.1:  Soil can be relocated without a CSRA if it meets the lowest numerical soil and vapour standard for the receiving site.</a:t>
            </a:r>
          </a:p>
          <a:p>
            <a:pPr marL="514337" lvl="2">
              <a:spcBef>
                <a:spcPts val="750"/>
              </a:spcBef>
            </a:pPr>
            <a:r>
              <a:rPr lang="en-GB" dirty="0"/>
              <a:t>Section 46.2: Can use leachate testing as an alternate if soil exceeds groundwater protection matrix standards.</a:t>
            </a:r>
            <a:endParaRPr lang="en-US" dirty="0"/>
          </a:p>
          <a:p>
            <a:pPr marL="171446" lvl="1">
              <a:spcBef>
                <a:spcPts val="750"/>
              </a:spcBef>
            </a:pPr>
            <a:r>
              <a:rPr lang="en-US" sz="2100" dirty="0"/>
              <a:t>Pending regulatory and policy changes outlined in ENV document: </a:t>
            </a:r>
            <a:r>
              <a:rPr lang="en-GB" sz="2100" i="1" dirty="0"/>
              <a:t>Final Policy Direction – Prevention of Contamination from Soil Relocation, January 2019</a:t>
            </a:r>
            <a:r>
              <a:rPr lang="en-GB" sz="2100" b="1" dirty="0"/>
              <a:t>.</a:t>
            </a:r>
          </a:p>
          <a:p>
            <a:endParaRPr lang="en-US" dirty="0"/>
          </a:p>
        </p:txBody>
      </p:sp>
    </p:spTree>
    <p:extLst>
      <p:ext uri="{BB962C8B-B14F-4D97-AF65-F5344CB8AC3E}">
        <p14:creationId xmlns:p14="http://schemas.microsoft.com/office/powerpoint/2010/main" val="104421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92939-9767-BF4B-9493-8C58D3448C51}"/>
              </a:ext>
            </a:extLst>
          </p:cNvPr>
          <p:cNvSpPr>
            <a:spLocks noGrp="1"/>
          </p:cNvSpPr>
          <p:nvPr>
            <p:ph type="title"/>
          </p:nvPr>
        </p:nvSpPr>
        <p:spPr/>
        <p:txBody>
          <a:bodyPr>
            <a:normAutofit/>
          </a:bodyPr>
          <a:lstStyle/>
          <a:p>
            <a:r>
              <a:rPr lang="en-US" sz="3600" b="1" dirty="0"/>
              <a:t>Scenario 1 – pH Amendment</a:t>
            </a:r>
          </a:p>
        </p:txBody>
      </p:sp>
      <p:sp>
        <p:nvSpPr>
          <p:cNvPr id="3" name="Content Placeholder 2">
            <a:extLst>
              <a:ext uri="{FF2B5EF4-FFF2-40B4-BE49-F238E27FC236}">
                <a16:creationId xmlns:a16="http://schemas.microsoft.com/office/drawing/2014/main" xmlns="" id="{E5871ADC-EA0B-5944-A246-4C1B242AD99A}"/>
              </a:ext>
            </a:extLst>
          </p:cNvPr>
          <p:cNvSpPr>
            <a:spLocks noGrp="1"/>
          </p:cNvSpPr>
          <p:nvPr>
            <p:ph idx="4294967295"/>
          </p:nvPr>
        </p:nvSpPr>
        <p:spPr>
          <a:xfrm>
            <a:off x="397239" y="1527410"/>
            <a:ext cx="7886700" cy="3262312"/>
          </a:xfrm>
          <a:prstGeom prst="rect">
            <a:avLst/>
          </a:prstGeom>
        </p:spPr>
        <p:txBody>
          <a:bodyPr>
            <a:normAutofit/>
          </a:bodyPr>
          <a:lstStyle/>
          <a:p>
            <a:pPr hangingPunct="0"/>
            <a:r>
              <a:rPr lang="en-CA" sz="2200" dirty="0"/>
              <a:t>Soil with a low pH exceeds pH dependent standards for certain metals at the source site.  </a:t>
            </a:r>
          </a:p>
          <a:p>
            <a:pPr hangingPunct="0"/>
            <a:r>
              <a:rPr lang="en-CA" sz="2200" dirty="0"/>
              <a:t>Can that soil be relocated directly to a receiving site with a higher pH where the metals concentrations would not exceed the standards or would the pH of the source site soil need to be amended to alter the pH to match that of the receiving site prior to relocation?</a:t>
            </a:r>
          </a:p>
          <a:p>
            <a:pPr marL="0" indent="0" hangingPunct="0">
              <a:buNone/>
            </a:pPr>
            <a:endParaRPr lang="en-CA" dirty="0"/>
          </a:p>
        </p:txBody>
      </p:sp>
    </p:spTree>
    <p:extLst>
      <p:ext uri="{BB962C8B-B14F-4D97-AF65-F5344CB8AC3E}">
        <p14:creationId xmlns:p14="http://schemas.microsoft.com/office/powerpoint/2010/main" val="391395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92939-9767-BF4B-9493-8C58D3448C51}"/>
              </a:ext>
            </a:extLst>
          </p:cNvPr>
          <p:cNvSpPr>
            <a:spLocks noGrp="1"/>
          </p:cNvSpPr>
          <p:nvPr>
            <p:ph type="title"/>
          </p:nvPr>
        </p:nvSpPr>
        <p:spPr/>
        <p:txBody>
          <a:bodyPr>
            <a:normAutofit/>
          </a:bodyPr>
          <a:lstStyle/>
          <a:p>
            <a:r>
              <a:rPr lang="en-US" sz="3600" b="1" dirty="0"/>
              <a:t>Scenario 1 – pH Amendment</a:t>
            </a:r>
          </a:p>
        </p:txBody>
      </p:sp>
      <p:sp>
        <p:nvSpPr>
          <p:cNvPr id="3" name="Content Placeholder 2">
            <a:extLst>
              <a:ext uri="{FF2B5EF4-FFF2-40B4-BE49-F238E27FC236}">
                <a16:creationId xmlns:a16="http://schemas.microsoft.com/office/drawing/2014/main" xmlns="" id="{E5871ADC-EA0B-5944-A246-4C1B242AD99A}"/>
              </a:ext>
            </a:extLst>
          </p:cNvPr>
          <p:cNvSpPr>
            <a:spLocks noGrp="1"/>
          </p:cNvSpPr>
          <p:nvPr>
            <p:ph idx="1"/>
          </p:nvPr>
        </p:nvSpPr>
        <p:spPr>
          <a:xfrm>
            <a:off x="457200" y="1779946"/>
            <a:ext cx="8229600" cy="3394472"/>
          </a:xfrm>
        </p:spPr>
        <p:txBody>
          <a:bodyPr>
            <a:normAutofit/>
          </a:bodyPr>
          <a:lstStyle/>
          <a:p>
            <a:pPr marL="0" indent="0" hangingPunct="0">
              <a:buNone/>
            </a:pPr>
            <a:r>
              <a:rPr lang="en-CA" sz="2200" u="sng" dirty="0"/>
              <a:t>Recommendation:</a:t>
            </a:r>
            <a:r>
              <a:rPr lang="en-CA" sz="2200" dirty="0"/>
              <a:t> This should be permitted without amendment as the pH of the receiving site should stabilize any metals that may leach out of the lower pH relocated soil.  </a:t>
            </a:r>
          </a:p>
          <a:p>
            <a:pPr hangingPunct="0"/>
            <a:r>
              <a:rPr lang="en-CA" sz="2200" dirty="0"/>
              <a:t>Volume of relocated soil should be considered with respect to the size of the receiver site and the capacity to buffer the relocated soils.</a:t>
            </a:r>
          </a:p>
        </p:txBody>
      </p:sp>
    </p:spTree>
    <p:extLst>
      <p:ext uri="{BB962C8B-B14F-4D97-AF65-F5344CB8AC3E}">
        <p14:creationId xmlns:p14="http://schemas.microsoft.com/office/powerpoint/2010/main" val="268630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92939-9767-BF4B-9493-8C58D3448C51}"/>
              </a:ext>
            </a:extLst>
          </p:cNvPr>
          <p:cNvSpPr>
            <a:spLocks noGrp="1"/>
          </p:cNvSpPr>
          <p:nvPr>
            <p:ph type="title"/>
          </p:nvPr>
        </p:nvSpPr>
        <p:spPr/>
        <p:txBody>
          <a:bodyPr>
            <a:normAutofit/>
          </a:bodyPr>
          <a:lstStyle/>
          <a:p>
            <a:r>
              <a:rPr lang="en-US" sz="3600" b="1" dirty="0"/>
              <a:t>Scenario 2 – pH </a:t>
            </a:r>
            <a:r>
              <a:rPr lang="en-CA" sz="3600" b="1" dirty="0"/>
              <a:t>variability at a Site</a:t>
            </a:r>
            <a:endParaRPr lang="en-US" sz="3600" b="1" dirty="0"/>
          </a:p>
        </p:txBody>
      </p:sp>
      <p:sp>
        <p:nvSpPr>
          <p:cNvPr id="3" name="Content Placeholder 2">
            <a:extLst>
              <a:ext uri="{FF2B5EF4-FFF2-40B4-BE49-F238E27FC236}">
                <a16:creationId xmlns:a16="http://schemas.microsoft.com/office/drawing/2014/main" xmlns="" id="{E5871ADC-EA0B-5944-A246-4C1B242AD99A}"/>
              </a:ext>
            </a:extLst>
          </p:cNvPr>
          <p:cNvSpPr>
            <a:spLocks noGrp="1"/>
          </p:cNvSpPr>
          <p:nvPr>
            <p:ph idx="1"/>
          </p:nvPr>
        </p:nvSpPr>
        <p:spPr/>
        <p:txBody>
          <a:bodyPr>
            <a:normAutofit fontScale="70000" lnSpcReduction="20000"/>
          </a:bodyPr>
          <a:lstStyle/>
          <a:p>
            <a:pPr marL="0" indent="0" hangingPunct="0">
              <a:buNone/>
            </a:pPr>
            <a:r>
              <a:rPr lang="en-CA" dirty="0"/>
              <a:t>An industrial site has an upland portion comprised of till and a lowland portion with peat soils that is 2m lower in elevation.  The owner wants to level the site with imported fill material and raise the overall grade by 1 m.  The peat soils have an average pH of &lt;5 and the till soils have an average pH of &gt;7.5.  </a:t>
            </a:r>
          </a:p>
          <a:p>
            <a:pPr marL="0" indent="0" hangingPunct="0">
              <a:buNone/>
            </a:pPr>
            <a:r>
              <a:rPr lang="en-CA" dirty="0"/>
              <a:t>Using TG-5, the median pH (accounting for 2 terrain types) is currently considered.  Assuming median pH is still &lt;6:</a:t>
            </a:r>
          </a:p>
          <a:p>
            <a:pPr marL="477888" hangingPunct="0"/>
            <a:r>
              <a:rPr lang="en-CA" dirty="0"/>
              <a:t>Would it be permissible to relocated soils with pH dependent metals (e.g. Lead) that only meet the standard for the higher pH at the till portion to be relocated only to the till portion of the site?</a:t>
            </a:r>
          </a:p>
        </p:txBody>
      </p:sp>
    </p:spTree>
    <p:extLst>
      <p:ext uri="{BB962C8B-B14F-4D97-AF65-F5344CB8AC3E}">
        <p14:creationId xmlns:p14="http://schemas.microsoft.com/office/powerpoint/2010/main" val="251671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686512-139F-6A41-9B74-00E651551DD2}"/>
              </a:ext>
            </a:extLst>
          </p:cNvPr>
          <p:cNvSpPr>
            <a:spLocks noGrp="1"/>
          </p:cNvSpPr>
          <p:nvPr>
            <p:ph idx="1"/>
          </p:nvPr>
        </p:nvSpPr>
        <p:spPr/>
        <p:txBody>
          <a:bodyPr/>
          <a:lstStyle/>
          <a:p>
            <a:pPr marL="0" indent="0">
              <a:buNone/>
            </a:pPr>
            <a:endParaRPr lang="en-CA" u="sng" dirty="0"/>
          </a:p>
          <a:p>
            <a:pPr marL="0" indent="0">
              <a:buNone/>
            </a:pPr>
            <a:endParaRPr lang="en-CA" u="sng" dirty="0"/>
          </a:p>
          <a:p>
            <a:pPr marL="0" indent="0">
              <a:buNone/>
            </a:pPr>
            <a:endParaRPr lang="en-CA" sz="1600" u="sng" dirty="0"/>
          </a:p>
          <a:p>
            <a:pPr marL="0" indent="0">
              <a:buNone/>
            </a:pPr>
            <a:r>
              <a:rPr lang="en-CA" sz="2200" u="sng" dirty="0"/>
              <a:t>Recommendation:</a:t>
            </a:r>
            <a:r>
              <a:rPr lang="en-CA" sz="2200" dirty="0"/>
              <a:t> The locations of the different soil types would need to be documented by a qualified professional and the records retained on file.  </a:t>
            </a:r>
            <a:r>
              <a:rPr lang="en-US" sz="2200" dirty="0"/>
              <a:t>The receiver site boundary should be defined as the till-area using a metes and bounds description.</a:t>
            </a:r>
          </a:p>
          <a:p>
            <a:endParaRPr lang="en-US" dirty="0"/>
          </a:p>
        </p:txBody>
      </p:sp>
      <p:graphicFrame>
        <p:nvGraphicFramePr>
          <p:cNvPr id="4" name="Table 3">
            <a:extLst>
              <a:ext uri="{FF2B5EF4-FFF2-40B4-BE49-F238E27FC236}">
                <a16:creationId xmlns:a16="http://schemas.microsoft.com/office/drawing/2014/main" xmlns="" id="{15833101-4477-1A41-984C-C9B822B19E58}"/>
              </a:ext>
            </a:extLst>
          </p:cNvPr>
          <p:cNvGraphicFramePr>
            <a:graphicFrameLocks noGrp="1"/>
          </p:cNvGraphicFramePr>
          <p:nvPr/>
        </p:nvGraphicFramePr>
        <p:xfrm>
          <a:off x="457201" y="169666"/>
          <a:ext cx="7886701" cy="2060971"/>
        </p:xfrm>
        <a:graphic>
          <a:graphicData uri="http://schemas.openxmlformats.org/drawingml/2006/table">
            <a:tbl>
              <a:tblPr>
                <a:tableStyleId>{5C22544A-7EE6-4342-B048-85BDC9FD1C3A}</a:tableStyleId>
              </a:tblPr>
              <a:tblGrid>
                <a:gridCol w="1350675">
                  <a:extLst>
                    <a:ext uri="{9D8B030D-6E8A-4147-A177-3AD203B41FA5}">
                      <a16:colId xmlns:a16="http://schemas.microsoft.com/office/drawing/2014/main" xmlns="" val="3356565337"/>
                    </a:ext>
                  </a:extLst>
                </a:gridCol>
                <a:gridCol w="1350675">
                  <a:extLst>
                    <a:ext uri="{9D8B030D-6E8A-4147-A177-3AD203B41FA5}">
                      <a16:colId xmlns:a16="http://schemas.microsoft.com/office/drawing/2014/main" xmlns="" val="966325415"/>
                    </a:ext>
                  </a:extLst>
                </a:gridCol>
                <a:gridCol w="1350675">
                  <a:extLst>
                    <a:ext uri="{9D8B030D-6E8A-4147-A177-3AD203B41FA5}">
                      <a16:colId xmlns:a16="http://schemas.microsoft.com/office/drawing/2014/main" xmlns="" val="3403673738"/>
                    </a:ext>
                  </a:extLst>
                </a:gridCol>
                <a:gridCol w="1971676">
                  <a:extLst>
                    <a:ext uri="{9D8B030D-6E8A-4147-A177-3AD203B41FA5}">
                      <a16:colId xmlns:a16="http://schemas.microsoft.com/office/drawing/2014/main" xmlns="" val="3299098127"/>
                    </a:ext>
                  </a:extLst>
                </a:gridCol>
                <a:gridCol w="1863000">
                  <a:extLst>
                    <a:ext uri="{9D8B030D-6E8A-4147-A177-3AD203B41FA5}">
                      <a16:colId xmlns:a16="http://schemas.microsoft.com/office/drawing/2014/main" xmlns="" val="2966472299"/>
                    </a:ext>
                  </a:extLst>
                </a:gridCol>
              </a:tblGrid>
              <a:tr h="336485">
                <a:tc gridSpan="5">
                  <a:txBody>
                    <a:bodyPr/>
                    <a:lstStyle/>
                    <a:p>
                      <a:pPr algn="ctr" fontAlgn="b"/>
                      <a:r>
                        <a:rPr lang="en-CA" sz="1800" b="1" u="none" strike="noStrike" dirty="0">
                          <a:effectLst/>
                        </a:rPr>
                        <a:t>Lead in Soil</a:t>
                      </a:r>
                      <a:endParaRPr lang="en-CA" sz="1800" b="1" i="0" u="none" strike="noStrike" dirty="0">
                        <a:solidFill>
                          <a:srgbClr val="000000"/>
                        </a:solidFill>
                        <a:effectLst/>
                        <a:latin typeface="Calibri" panose="020F0502020204030204" pitchFamily="34" charset="0"/>
                      </a:endParaRPr>
                    </a:p>
                  </a:txBody>
                  <a:tcPr marL="7144" marR="7144" marT="714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56881211"/>
                  </a:ext>
                </a:extLst>
              </a:tr>
              <a:tr h="715031">
                <a:tc gridSpan="2">
                  <a:txBody>
                    <a:bodyPr/>
                    <a:lstStyle/>
                    <a:p>
                      <a:pPr algn="l" fontAlgn="ctr"/>
                      <a:r>
                        <a:rPr lang="en-CA" sz="1800" u="none" strike="noStrike" dirty="0">
                          <a:effectLst/>
                        </a:rPr>
                        <a:t>Soil Location</a:t>
                      </a:r>
                      <a:endParaRPr lang="en-CA" sz="1800" b="1" i="0" u="none" strike="noStrike" dirty="0">
                        <a:solidFill>
                          <a:srgbClr val="000000"/>
                        </a:solidFill>
                        <a:effectLst/>
                        <a:latin typeface="Calibri" panose="020F0502020204030204" pitchFamily="34" charset="0"/>
                      </a:endParaRPr>
                    </a:p>
                  </a:txBody>
                  <a:tcPr marL="7144" marR="7144" marT="7144" marB="0" anchor="ctr"/>
                </a:tc>
                <a:tc hMerge="1">
                  <a:txBody>
                    <a:bodyPr/>
                    <a:lstStyle/>
                    <a:p>
                      <a:endParaRPr lang="en-US"/>
                    </a:p>
                  </a:txBody>
                  <a:tcPr/>
                </a:tc>
                <a:tc>
                  <a:txBody>
                    <a:bodyPr/>
                    <a:lstStyle/>
                    <a:p>
                      <a:pPr algn="ctr" fontAlgn="ctr"/>
                      <a:r>
                        <a:rPr lang="en-CA" sz="1800" u="none" strike="noStrike" dirty="0">
                          <a:effectLst/>
                        </a:rPr>
                        <a:t>pH</a:t>
                      </a:r>
                      <a:endParaRPr lang="en-CA" sz="18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n-CA" sz="1800" u="none" strike="noStrike" dirty="0">
                          <a:effectLst/>
                        </a:rPr>
                        <a:t>Applicable CSR Standard (mg/kg)</a:t>
                      </a:r>
                      <a:endParaRPr lang="en-CA" sz="18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n-CA" sz="1800" u="none" strike="noStrike" dirty="0">
                          <a:effectLst/>
                        </a:rPr>
                        <a:t>Concentration (Pb - mg/kg)</a:t>
                      </a:r>
                      <a:endParaRPr lang="en-CA" sz="1800" b="1"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796304274"/>
                  </a:ext>
                </a:extLst>
              </a:tr>
              <a:tr h="336485">
                <a:tc gridSpan="2">
                  <a:txBody>
                    <a:bodyPr/>
                    <a:lstStyle/>
                    <a:p>
                      <a:pPr algn="l" fontAlgn="b"/>
                      <a:r>
                        <a:rPr lang="en-CA" sz="1800" u="none" strike="noStrike" dirty="0">
                          <a:effectLst/>
                        </a:rPr>
                        <a:t>Generator</a:t>
                      </a:r>
                      <a:endParaRPr lang="en-CA" sz="1800" b="0" i="0" u="none" strike="noStrike" dirty="0">
                        <a:solidFill>
                          <a:srgbClr val="000000"/>
                        </a:solidFill>
                        <a:effectLst/>
                        <a:latin typeface="Calibri" panose="020F0502020204030204" pitchFamily="34" charset="0"/>
                      </a:endParaRPr>
                    </a:p>
                  </a:txBody>
                  <a:tcPr marL="7144" marR="7144" marT="7144" marB="0" anchor="b"/>
                </a:tc>
                <a:tc hMerge="1">
                  <a:txBody>
                    <a:bodyPr/>
                    <a:lstStyle/>
                    <a:p>
                      <a:endParaRPr lang="en-US"/>
                    </a:p>
                  </a:txBody>
                  <a:tcPr/>
                </a:tc>
                <a:tc>
                  <a:txBody>
                    <a:bodyPr/>
                    <a:lstStyle/>
                    <a:p>
                      <a:pPr algn="ctr" fontAlgn="b"/>
                      <a:r>
                        <a:rPr lang="en-CA" sz="1800" u="none" strike="noStrike" dirty="0">
                          <a:effectLst/>
                        </a:rPr>
                        <a:t>5.9</a:t>
                      </a:r>
                      <a:endParaRPr lang="en-CA"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CA" sz="1800" u="none" strike="noStrike" dirty="0">
                          <a:effectLst/>
                        </a:rPr>
                        <a:t>150</a:t>
                      </a:r>
                      <a:endParaRPr lang="en-CA"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CA" sz="1800" u="none" strike="noStrike" dirty="0">
                          <a:effectLst/>
                        </a:rPr>
                        <a:t>500</a:t>
                      </a:r>
                      <a:endParaRPr lang="en-CA"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3159001650"/>
                  </a:ext>
                </a:extLst>
              </a:tr>
              <a:tr h="336485">
                <a:tc rowSpan="2">
                  <a:txBody>
                    <a:bodyPr/>
                    <a:lstStyle/>
                    <a:p>
                      <a:pPr algn="l" fontAlgn="ctr"/>
                      <a:r>
                        <a:rPr lang="en-CA" sz="1800" u="none" strike="noStrike" dirty="0">
                          <a:effectLst/>
                        </a:rPr>
                        <a:t>Receiver</a:t>
                      </a:r>
                      <a:endParaRPr lang="en-CA"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CA" sz="1800" u="none" strike="noStrike" dirty="0">
                          <a:effectLst/>
                        </a:rPr>
                        <a:t>Peat</a:t>
                      </a:r>
                      <a:endParaRPr lang="en-CA"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CA" sz="1800" u="none" strike="noStrike">
                          <a:effectLst/>
                        </a:rPr>
                        <a:t>4.5</a:t>
                      </a:r>
                      <a:endParaRPr lang="en-CA" sz="1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CA" sz="1800" u="none" strike="noStrike" dirty="0">
                          <a:effectLst/>
                        </a:rPr>
                        <a:t>120</a:t>
                      </a:r>
                      <a:endParaRPr lang="en-CA"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CA" sz="1800" u="none" strike="noStrike" dirty="0">
                          <a:effectLst/>
                        </a:rPr>
                        <a:t>Exceeds</a:t>
                      </a:r>
                      <a:endParaRPr lang="en-CA" sz="1800" b="0" i="0" u="none" strike="noStrike" dirty="0">
                        <a:solidFill>
                          <a:srgbClr val="000000"/>
                        </a:solidFill>
                        <a:effectLst/>
                        <a:latin typeface="Calibri" panose="020F0502020204030204" pitchFamily="34" charset="0"/>
                      </a:endParaRPr>
                    </a:p>
                  </a:txBody>
                  <a:tcPr marL="7144" marR="7144" marT="7144" marB="0" anchor="b">
                    <a:solidFill>
                      <a:srgbClr val="FF0000"/>
                    </a:solidFill>
                  </a:tcPr>
                </a:tc>
                <a:extLst>
                  <a:ext uri="{0D108BD9-81ED-4DB2-BD59-A6C34878D82A}">
                    <a16:rowId xmlns:a16="http://schemas.microsoft.com/office/drawing/2014/main" xmlns="" val="3964834938"/>
                  </a:ext>
                </a:extLst>
              </a:tr>
              <a:tr h="336485">
                <a:tc vMerge="1">
                  <a:txBody>
                    <a:bodyPr/>
                    <a:lstStyle/>
                    <a:p>
                      <a:endParaRPr lang="en-US"/>
                    </a:p>
                  </a:txBody>
                  <a:tcPr/>
                </a:tc>
                <a:tc>
                  <a:txBody>
                    <a:bodyPr/>
                    <a:lstStyle/>
                    <a:p>
                      <a:pPr algn="ctr" fontAlgn="b"/>
                      <a:r>
                        <a:rPr lang="en-CA" sz="1800" u="none" strike="noStrike">
                          <a:effectLst/>
                        </a:rPr>
                        <a:t>Till</a:t>
                      </a:r>
                      <a:endParaRPr lang="en-CA" sz="1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CA" sz="1800" u="none" strike="noStrike">
                          <a:effectLst/>
                        </a:rPr>
                        <a:t>7.8</a:t>
                      </a:r>
                      <a:endParaRPr lang="en-CA" sz="1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CA" sz="1800" u="none" strike="noStrike">
                          <a:effectLst/>
                        </a:rPr>
                        <a:t>1000</a:t>
                      </a:r>
                      <a:endParaRPr lang="en-CA" sz="1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CA" sz="1800" u="none" strike="noStrike" dirty="0">
                          <a:effectLst/>
                        </a:rPr>
                        <a:t>Within Standard</a:t>
                      </a:r>
                      <a:endParaRPr lang="en-CA" sz="1800" b="0" i="0" u="none" strike="noStrike" dirty="0">
                        <a:solidFill>
                          <a:srgbClr val="000000"/>
                        </a:solidFill>
                        <a:effectLst/>
                        <a:latin typeface="Calibri" panose="020F0502020204030204" pitchFamily="34" charset="0"/>
                      </a:endParaRPr>
                    </a:p>
                  </a:txBody>
                  <a:tcPr marL="7144" marR="7144" marT="7144" marB="0" anchor="b">
                    <a:solidFill>
                      <a:schemeClr val="accent6"/>
                    </a:solidFill>
                  </a:tcPr>
                </a:tc>
                <a:extLst>
                  <a:ext uri="{0D108BD9-81ED-4DB2-BD59-A6C34878D82A}">
                    <a16:rowId xmlns:a16="http://schemas.microsoft.com/office/drawing/2014/main" xmlns="" val="1109258967"/>
                  </a:ext>
                </a:extLst>
              </a:tr>
            </a:tbl>
          </a:graphicData>
        </a:graphic>
      </p:graphicFrame>
    </p:spTree>
    <p:extLst>
      <p:ext uri="{BB962C8B-B14F-4D97-AF65-F5344CB8AC3E}">
        <p14:creationId xmlns:p14="http://schemas.microsoft.com/office/powerpoint/2010/main" val="3589432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92939-9767-BF4B-9493-8C58D3448C51}"/>
              </a:ext>
            </a:extLst>
          </p:cNvPr>
          <p:cNvSpPr>
            <a:spLocks noGrp="1"/>
          </p:cNvSpPr>
          <p:nvPr>
            <p:ph type="title"/>
          </p:nvPr>
        </p:nvSpPr>
        <p:spPr/>
        <p:txBody>
          <a:bodyPr>
            <a:normAutofit/>
          </a:bodyPr>
          <a:lstStyle/>
          <a:p>
            <a:r>
              <a:rPr lang="en-US" sz="3200" b="1" dirty="0"/>
              <a:t>Scenario 3 – AW to BCWQG transition</a:t>
            </a:r>
          </a:p>
        </p:txBody>
      </p:sp>
      <p:sp>
        <p:nvSpPr>
          <p:cNvPr id="3" name="Content Placeholder 2">
            <a:extLst>
              <a:ext uri="{FF2B5EF4-FFF2-40B4-BE49-F238E27FC236}">
                <a16:creationId xmlns:a16="http://schemas.microsoft.com/office/drawing/2014/main" xmlns="" id="{E5871ADC-EA0B-5944-A246-4C1B242AD99A}"/>
              </a:ext>
            </a:extLst>
          </p:cNvPr>
          <p:cNvSpPr>
            <a:spLocks noGrp="1"/>
          </p:cNvSpPr>
          <p:nvPr>
            <p:ph idx="1"/>
          </p:nvPr>
        </p:nvSpPr>
        <p:spPr>
          <a:xfrm>
            <a:off x="457200" y="1544925"/>
            <a:ext cx="8229600" cy="3394472"/>
          </a:xfrm>
        </p:spPr>
        <p:txBody>
          <a:bodyPr>
            <a:noAutofit/>
          </a:bodyPr>
          <a:lstStyle/>
          <a:p>
            <a:pPr marL="0" indent="0" hangingPunct="0">
              <a:buNone/>
            </a:pPr>
            <a:r>
              <a:rPr lang="en-CA" sz="1900" dirty="0"/>
              <a:t>A receiving site is located adjacent to a surface water body and the soil is to be placed within 10m of the water body to raise the elevation for flood protection. </a:t>
            </a:r>
          </a:p>
          <a:p>
            <a:pPr hangingPunct="0"/>
            <a:r>
              <a:rPr lang="en-CA" sz="1900" dirty="0"/>
              <a:t>Given that groundwater within 10m of a receiving aquatic environment must meet BC Water Quality guidelines, how is the matrix standard for aquatic life groundwater protection standards to be evaluated?  </a:t>
            </a:r>
          </a:p>
          <a:p>
            <a:pPr hangingPunct="0"/>
            <a:r>
              <a:rPr lang="en-CA" sz="1900" dirty="0"/>
              <a:t>Can the existing AW protection matrix standards be used or must the soil undergo a leachate test and the leachate be compared to BC WQG?</a:t>
            </a:r>
          </a:p>
        </p:txBody>
      </p:sp>
    </p:spTree>
    <p:extLst>
      <p:ext uri="{BB962C8B-B14F-4D97-AF65-F5344CB8AC3E}">
        <p14:creationId xmlns:p14="http://schemas.microsoft.com/office/powerpoint/2010/main" val="383522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23009" y="-104931"/>
            <a:ext cx="4586990" cy="13641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endParaRPr>
          </a:p>
        </p:txBody>
      </p:sp>
      <p:sp>
        <p:nvSpPr>
          <p:cNvPr id="3" name="Content Placeholder 2">
            <a:extLst>
              <a:ext uri="{FF2B5EF4-FFF2-40B4-BE49-F238E27FC236}">
                <a16:creationId xmlns:a16="http://schemas.microsoft.com/office/drawing/2014/main" xmlns="" id="{E5871ADC-EA0B-5944-A246-4C1B242AD99A}"/>
              </a:ext>
            </a:extLst>
          </p:cNvPr>
          <p:cNvSpPr>
            <a:spLocks noGrp="1"/>
          </p:cNvSpPr>
          <p:nvPr>
            <p:ph sz="quarter" idx="13"/>
          </p:nvPr>
        </p:nvSpPr>
        <p:spPr/>
        <p:txBody>
          <a:bodyPr>
            <a:normAutofit/>
          </a:bodyPr>
          <a:lstStyle/>
          <a:p>
            <a:pPr marL="0" indent="0" hangingPunct="0">
              <a:buNone/>
            </a:pPr>
            <a:endParaRPr lang="en-CA" sz="1800" u="sng" dirty="0"/>
          </a:p>
          <a:p>
            <a:pPr marL="0" indent="0" hangingPunct="0">
              <a:buNone/>
            </a:pPr>
            <a:endParaRPr lang="en-CA" sz="1800" u="sng" dirty="0"/>
          </a:p>
          <a:p>
            <a:pPr marL="0" indent="0" hangingPunct="0">
              <a:buNone/>
            </a:pPr>
            <a:endParaRPr lang="en-CA" sz="1800" u="sng" dirty="0"/>
          </a:p>
          <a:p>
            <a:pPr marL="0" indent="0" hangingPunct="0">
              <a:buNone/>
            </a:pPr>
            <a:endParaRPr lang="en-CA" sz="1800" u="sng" dirty="0"/>
          </a:p>
          <a:p>
            <a:pPr marL="0" indent="0" hangingPunct="0">
              <a:buNone/>
            </a:pPr>
            <a:endParaRPr lang="en-CA" sz="1800" u="sng" dirty="0"/>
          </a:p>
          <a:p>
            <a:pPr marL="0" indent="0" hangingPunct="0">
              <a:buNone/>
            </a:pPr>
            <a:endParaRPr lang="en-CA" sz="1800" u="sng" dirty="0"/>
          </a:p>
          <a:p>
            <a:pPr marL="0" indent="0" hangingPunct="0">
              <a:buNone/>
            </a:pPr>
            <a:endParaRPr lang="en-CA" sz="1800" u="sng" dirty="0"/>
          </a:p>
          <a:p>
            <a:pPr marL="0" indent="0" hangingPunct="0">
              <a:buNone/>
            </a:pPr>
            <a:endParaRPr lang="en-CA" sz="1800" u="sng" dirty="0"/>
          </a:p>
          <a:p>
            <a:pPr marL="0" indent="0" hangingPunct="0">
              <a:buNone/>
            </a:pPr>
            <a:endParaRPr lang="en-CA" sz="1400" u="sng" dirty="0"/>
          </a:p>
          <a:p>
            <a:pPr marL="0" indent="0" hangingPunct="0">
              <a:buNone/>
            </a:pPr>
            <a:r>
              <a:rPr lang="en-CA" sz="1900" u="sng" dirty="0"/>
              <a:t>Recommendation:</a:t>
            </a:r>
            <a:r>
              <a:rPr lang="en-CA" sz="1900" dirty="0"/>
              <a:t> A leachate test be compared to BC WQG.</a:t>
            </a:r>
          </a:p>
        </p:txBody>
      </p:sp>
      <p:sp>
        <p:nvSpPr>
          <p:cNvPr id="5" name="Text Placeholder 4"/>
          <p:cNvSpPr>
            <a:spLocks noGrp="1"/>
          </p:cNvSpPr>
          <p:nvPr>
            <p:ph type="body" sz="quarter" idx="15"/>
          </p:nvPr>
        </p:nvSpPr>
        <p:spPr/>
        <p:txBody>
          <a:bodyPr/>
          <a:lstStyle/>
          <a:p>
            <a:endParaRPr lang="en-US" dirty="0"/>
          </a:p>
        </p:txBody>
      </p:sp>
      <p:sp>
        <p:nvSpPr>
          <p:cNvPr id="7" name="Text Placeholder 6"/>
          <p:cNvSpPr>
            <a:spLocks noGrp="1"/>
          </p:cNvSpPr>
          <p:nvPr>
            <p:ph type="body" sz="quarter" idx="17"/>
          </p:nvPr>
        </p:nvSpPr>
        <p:spPr/>
        <p:txBody>
          <a:bodyPr/>
          <a:lstStyle/>
          <a:p>
            <a:endParaRPr lang="en-US"/>
          </a:p>
        </p:txBody>
      </p:sp>
      <p:pic>
        <p:nvPicPr>
          <p:cNvPr id="9" name="Picture 8">
            <a:extLst>
              <a:ext uri="{FF2B5EF4-FFF2-40B4-BE49-F238E27FC236}">
                <a16:creationId xmlns:a16="http://schemas.microsoft.com/office/drawing/2014/main" xmlns="" id="{8A2BCB4D-4560-FE47-B448-CA96723751E9}"/>
              </a:ext>
            </a:extLst>
          </p:cNvPr>
          <p:cNvPicPr>
            <a:picLocks noChangeAspect="1"/>
          </p:cNvPicPr>
          <p:nvPr/>
        </p:nvPicPr>
        <p:blipFill>
          <a:blip r:embed="rId2"/>
          <a:stretch>
            <a:fillRect/>
          </a:stretch>
        </p:blipFill>
        <p:spPr>
          <a:xfrm>
            <a:off x="875818" y="0"/>
            <a:ext cx="5990996" cy="4032354"/>
          </a:xfrm>
          <a:prstGeom prst="rect">
            <a:avLst/>
          </a:prstGeom>
        </p:spPr>
      </p:pic>
    </p:spTree>
    <p:extLst>
      <p:ext uri="{BB962C8B-B14F-4D97-AF65-F5344CB8AC3E}">
        <p14:creationId xmlns:p14="http://schemas.microsoft.com/office/powerpoint/2010/main" val="355791459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SAP AGM 2014">
  <a:themeElements>
    <a:clrScheme name="Custom CSAP 2014 Colours">
      <a:dk1>
        <a:srgbClr val="1C3149"/>
      </a:dk1>
      <a:lt1>
        <a:sysClr val="window" lastClr="FFFFFF"/>
      </a:lt1>
      <a:dk2>
        <a:srgbClr val="1F497D"/>
      </a:dk2>
      <a:lt2>
        <a:srgbClr val="EEECE1"/>
      </a:lt2>
      <a:accent1>
        <a:srgbClr val="4F81BD"/>
      </a:accent1>
      <a:accent2>
        <a:srgbClr val="8A9720"/>
      </a:accent2>
      <a:accent3>
        <a:srgbClr val="963937"/>
      </a:accent3>
      <a:accent4>
        <a:srgbClr val="22314F"/>
      </a:accent4>
      <a:accent5>
        <a:srgbClr val="1C592F"/>
      </a:accent5>
      <a:accent6>
        <a:srgbClr val="C0EA4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SAP AGM 2014">
  <a:themeElements>
    <a:clrScheme name="Custom CSAP 2014 Colours">
      <a:dk1>
        <a:srgbClr val="1C3149"/>
      </a:dk1>
      <a:lt1>
        <a:sysClr val="window" lastClr="FFFFFF"/>
      </a:lt1>
      <a:dk2>
        <a:srgbClr val="1F497D"/>
      </a:dk2>
      <a:lt2>
        <a:srgbClr val="EEECE1"/>
      </a:lt2>
      <a:accent1>
        <a:srgbClr val="4F81BD"/>
      </a:accent1>
      <a:accent2>
        <a:srgbClr val="8A9720"/>
      </a:accent2>
      <a:accent3>
        <a:srgbClr val="963937"/>
      </a:accent3>
      <a:accent4>
        <a:srgbClr val="22314F"/>
      </a:accent4>
      <a:accent5>
        <a:srgbClr val="1C592F"/>
      </a:accent5>
      <a:accent6>
        <a:srgbClr val="C0EA4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fault Theme">
  <a:themeElements>
    <a:clrScheme name="SLR brand colours">
      <a:dk1>
        <a:srgbClr val="595959"/>
      </a:dk1>
      <a:lt1>
        <a:sysClr val="window" lastClr="FFFFFF"/>
      </a:lt1>
      <a:dk2>
        <a:srgbClr val="004B8D"/>
      </a:dk2>
      <a:lt2>
        <a:srgbClr val="FFFFFF"/>
      </a:lt2>
      <a:accent1>
        <a:srgbClr val="BFC936"/>
      </a:accent1>
      <a:accent2>
        <a:srgbClr val="7F9B3C"/>
      </a:accent2>
      <a:accent3>
        <a:srgbClr val="424242"/>
      </a:accent3>
      <a:accent4>
        <a:srgbClr val="059AC4"/>
      </a:accent4>
      <a:accent5>
        <a:srgbClr val="4BACC6"/>
      </a:accent5>
      <a:accent6>
        <a:srgbClr val="B0DFE8"/>
      </a:accent6>
      <a:hlink>
        <a:srgbClr val="0F939D"/>
      </a:hlink>
      <a:folHlink>
        <a:srgbClr val="1E6C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3129</TotalTime>
  <Words>956</Words>
  <Application>Microsoft Office PowerPoint</Application>
  <PresentationFormat>On-screen Show (16:9)</PresentationFormat>
  <Paragraphs>88</Paragraphs>
  <Slides>11</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11</vt:i4>
      </vt:variant>
    </vt:vector>
  </HeadingPairs>
  <TitlesOfParts>
    <vt:vector size="19" baseType="lpstr">
      <vt:lpstr>Arial</vt:lpstr>
      <vt:lpstr>Calibri</vt:lpstr>
      <vt:lpstr>Calibri Light</vt:lpstr>
      <vt:lpstr>1_Custom Design</vt:lpstr>
      <vt:lpstr>Custom Design</vt:lpstr>
      <vt:lpstr>CSAP AGM 2014</vt:lpstr>
      <vt:lpstr>2_CSAP AGM 2014</vt:lpstr>
      <vt:lpstr>Default Theme</vt:lpstr>
      <vt:lpstr>Question 1</vt:lpstr>
      <vt:lpstr>Presentation Outline</vt:lpstr>
      <vt:lpstr>Background</vt:lpstr>
      <vt:lpstr>Scenario 1 – pH Amendment</vt:lpstr>
      <vt:lpstr>Scenario 1 – pH Amendment</vt:lpstr>
      <vt:lpstr>Scenario 2 – pH variability at a Site</vt:lpstr>
      <vt:lpstr>PowerPoint Presentation</vt:lpstr>
      <vt:lpstr>Scenario 3 – AW to BCWQG transition</vt:lpstr>
      <vt:lpstr>PowerPoint Presentation</vt:lpstr>
      <vt:lpstr>Scenario 4 - Salt-Impacted Soil  used for Diking</vt:lpstr>
      <vt:lpstr>Other Considerations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Norn</dc:creator>
  <cp:lastModifiedBy>CSAP Communications</cp:lastModifiedBy>
  <cp:revision>210</cp:revision>
  <dcterms:created xsi:type="dcterms:W3CDTF">2015-09-30T16:24:48Z</dcterms:created>
  <dcterms:modified xsi:type="dcterms:W3CDTF">2020-01-08T22:10:28Z</dcterms:modified>
</cp:coreProperties>
</file>