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7"/>
  </p:notesMasterIdLst>
  <p:handoutMasterIdLst>
    <p:handoutMasterId r:id="rId8"/>
  </p:handoutMasterIdLst>
  <p:sldIdLst>
    <p:sldId id="295" r:id="rId2"/>
    <p:sldId id="296" r:id="rId3"/>
    <p:sldId id="297" r:id="rId4"/>
    <p:sldId id="298" r:id="rId5"/>
    <p:sldId id="299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7E9F37"/>
    <a:srgbClr val="B9D235"/>
    <a:srgbClr val="542A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642" y="8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150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E7F5F9B-4AA5-455A-A29F-9C26980442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9A73254-FBAB-4BD3-A675-557D6C03BE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FD27A-14B4-4260-AE91-D216FABCEEAC}" type="datetimeFigureOut">
              <a:rPr lang="en-CA" smtClean="0"/>
              <a:t>08/01/2020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7A3B80-479E-4F32-BE0B-E4CC6F86E6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6512DEB-D976-4721-A079-EC2AD45478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F20F4-D5E6-4B84-ACCE-3A828367DE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5568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4A56C-1F61-4C52-8EE8-1C4B93DC504C}" type="datetimeFigureOut">
              <a:rPr lang="en-CA" smtClean="0"/>
              <a:t>08/01/2020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00C4-A069-44BE-9E4E-46D84A7CE8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291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/>
              <a:t>08/01/2020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6769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/>
              <a:t>08/01/2020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148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/>
              <a:t>08/01/2020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0878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053_Green_template_SlidesMania_2">
    <p:bg>
      <p:bgPr>
        <a:blipFill dpi="0" rotWithShape="1">
          <a:blip r:embed="rId2">
            <a:lum/>
          </a:blip>
          <a:srcRect/>
          <a:stretch>
            <a:fillRect t="-81000" b="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bre: forma 4">
            <a:extLst>
              <a:ext uri="{FF2B5EF4-FFF2-40B4-BE49-F238E27FC236}">
                <a16:creationId xmlns:a16="http://schemas.microsoft.com/office/drawing/2014/main" xmlns="" id="{4D9BCECD-1C77-4A66-9F32-6C4DD63E96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9240315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4182409 h 6858000"/>
              <a:gd name="connsiteX5" fmla="*/ 4221523 w 12192000"/>
              <a:gd name="connsiteY5" fmla="*/ 969468 h 6858000"/>
              <a:gd name="connsiteX6" fmla="*/ 6358077 w 12192000"/>
              <a:gd name="connsiteY6" fmla="*/ 25955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9240315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4182409"/>
                </a:lnTo>
                <a:lnTo>
                  <a:pt x="4221523" y="969468"/>
                </a:lnTo>
                <a:lnTo>
                  <a:pt x="6358077" y="25955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756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053_Green_template_SlidesMania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bre: forma 8">
            <a:extLst>
              <a:ext uri="{FF2B5EF4-FFF2-40B4-BE49-F238E27FC236}">
                <a16:creationId xmlns:a16="http://schemas.microsoft.com/office/drawing/2014/main" xmlns="" id="{5ACD08AD-88CA-4FD2-B740-4A42DF8E4E80}"/>
              </a:ext>
            </a:extLst>
          </p:cNvPr>
          <p:cNvSpPr/>
          <p:nvPr userDrawn="1"/>
        </p:nvSpPr>
        <p:spPr>
          <a:xfrm>
            <a:off x="39770" y="3962400"/>
            <a:ext cx="12152230" cy="2895600"/>
          </a:xfrm>
          <a:custGeom>
            <a:avLst/>
            <a:gdLst>
              <a:gd name="connsiteX0" fmla="*/ 12124160 w 12152230"/>
              <a:gd name="connsiteY0" fmla="*/ 0 h 2895600"/>
              <a:gd name="connsiteX1" fmla="*/ 12152230 w 12152230"/>
              <a:gd name="connsiteY1" fmla="*/ 0 h 2895600"/>
              <a:gd name="connsiteX2" fmla="*/ 12152230 w 12152230"/>
              <a:gd name="connsiteY2" fmla="*/ 2895600 h 2895600"/>
              <a:gd name="connsiteX3" fmla="*/ 0 w 12152230"/>
              <a:gd name="connsiteY3" fmla="*/ 2895600 h 2895600"/>
              <a:gd name="connsiteX4" fmla="*/ 4105031 w 12152230"/>
              <a:gd name="connsiteY4" fmla="*/ 1640305 h 2895600"/>
              <a:gd name="connsiteX5" fmla="*/ 5994156 w 12152230"/>
              <a:gd name="connsiteY5" fmla="*/ 2217989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52230" h="2895600">
                <a:moveTo>
                  <a:pt x="12124160" y="0"/>
                </a:moveTo>
                <a:lnTo>
                  <a:pt x="12152230" y="0"/>
                </a:lnTo>
                <a:lnTo>
                  <a:pt x="12152230" y="2895600"/>
                </a:lnTo>
                <a:lnTo>
                  <a:pt x="0" y="2895600"/>
                </a:lnTo>
                <a:lnTo>
                  <a:pt x="4105031" y="1640305"/>
                </a:lnTo>
                <a:lnTo>
                  <a:pt x="5994156" y="2217989"/>
                </a:lnTo>
                <a:close/>
              </a:path>
            </a:pathLst>
          </a:custGeom>
          <a:solidFill>
            <a:srgbClr val="7E9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xmlns="" id="{5AB3685A-C9DC-4734-862C-FAC3A3B598B6}"/>
              </a:ext>
            </a:extLst>
          </p:cNvPr>
          <p:cNvSpPr/>
          <p:nvPr userDrawn="1"/>
        </p:nvSpPr>
        <p:spPr>
          <a:xfrm>
            <a:off x="0" y="1"/>
            <a:ext cx="4149213" cy="1021575"/>
          </a:xfrm>
          <a:custGeom>
            <a:avLst/>
            <a:gdLst>
              <a:gd name="connsiteX0" fmla="*/ 4003387 w 4149213"/>
              <a:gd name="connsiteY0" fmla="*/ 0 h 1021575"/>
              <a:gd name="connsiteX1" fmla="*/ 4149213 w 4149213"/>
              <a:gd name="connsiteY1" fmla="*/ 95987 h 1021575"/>
              <a:gd name="connsiteX2" fmla="*/ 2627146 w 4149213"/>
              <a:gd name="connsiteY2" fmla="*/ 1021575 h 1021575"/>
              <a:gd name="connsiteX3" fmla="*/ 1205336 w 4149213"/>
              <a:gd name="connsiteY3" fmla="*/ 294817 h 1021575"/>
              <a:gd name="connsiteX4" fmla="*/ 0 w 4149213"/>
              <a:gd name="connsiteY4" fmla="*/ 913467 h 1021575"/>
              <a:gd name="connsiteX5" fmla="*/ 0 w 4149213"/>
              <a:gd name="connsiteY5" fmla="*/ 729322 h 1021575"/>
              <a:gd name="connsiteX6" fmla="*/ 1196221 w 4149213"/>
              <a:gd name="connsiteY6" fmla="*/ 116555 h 1021575"/>
              <a:gd name="connsiteX7" fmla="*/ 2627146 w 4149213"/>
              <a:gd name="connsiteY7" fmla="*/ 836458 h 102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9213" h="1021575">
                <a:moveTo>
                  <a:pt x="4003387" y="0"/>
                </a:moveTo>
                <a:lnTo>
                  <a:pt x="4149213" y="95987"/>
                </a:lnTo>
                <a:lnTo>
                  <a:pt x="2627146" y="1021575"/>
                </a:lnTo>
                <a:lnTo>
                  <a:pt x="1205336" y="294817"/>
                </a:lnTo>
                <a:lnTo>
                  <a:pt x="0" y="913467"/>
                </a:lnTo>
                <a:lnTo>
                  <a:pt x="0" y="729322"/>
                </a:lnTo>
                <a:lnTo>
                  <a:pt x="1196221" y="116555"/>
                </a:lnTo>
                <a:lnTo>
                  <a:pt x="2627146" y="836458"/>
                </a:lnTo>
                <a:close/>
              </a:path>
            </a:pathLst>
          </a:custGeom>
          <a:solidFill>
            <a:srgbClr val="7E9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xmlns="" id="{05D71654-ED23-4A42-AF4D-4B920F6EF7A3}"/>
              </a:ext>
            </a:extLst>
          </p:cNvPr>
          <p:cNvSpPr/>
          <p:nvPr userDrawn="1"/>
        </p:nvSpPr>
        <p:spPr>
          <a:xfrm>
            <a:off x="-1" y="594853"/>
            <a:ext cx="4149213" cy="1021575"/>
          </a:xfrm>
          <a:custGeom>
            <a:avLst/>
            <a:gdLst>
              <a:gd name="connsiteX0" fmla="*/ 4003387 w 4149213"/>
              <a:gd name="connsiteY0" fmla="*/ 0 h 1021575"/>
              <a:gd name="connsiteX1" fmla="*/ 4149213 w 4149213"/>
              <a:gd name="connsiteY1" fmla="*/ 95987 h 1021575"/>
              <a:gd name="connsiteX2" fmla="*/ 2627146 w 4149213"/>
              <a:gd name="connsiteY2" fmla="*/ 1021575 h 1021575"/>
              <a:gd name="connsiteX3" fmla="*/ 1205336 w 4149213"/>
              <a:gd name="connsiteY3" fmla="*/ 294817 h 1021575"/>
              <a:gd name="connsiteX4" fmla="*/ 0 w 4149213"/>
              <a:gd name="connsiteY4" fmla="*/ 913467 h 1021575"/>
              <a:gd name="connsiteX5" fmla="*/ 0 w 4149213"/>
              <a:gd name="connsiteY5" fmla="*/ 729322 h 1021575"/>
              <a:gd name="connsiteX6" fmla="*/ 1196221 w 4149213"/>
              <a:gd name="connsiteY6" fmla="*/ 116555 h 1021575"/>
              <a:gd name="connsiteX7" fmla="*/ 2627146 w 4149213"/>
              <a:gd name="connsiteY7" fmla="*/ 836458 h 102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9213" h="1021575">
                <a:moveTo>
                  <a:pt x="4003387" y="0"/>
                </a:moveTo>
                <a:lnTo>
                  <a:pt x="4149213" y="95987"/>
                </a:lnTo>
                <a:lnTo>
                  <a:pt x="2627146" y="1021575"/>
                </a:lnTo>
                <a:lnTo>
                  <a:pt x="1205336" y="294817"/>
                </a:lnTo>
                <a:lnTo>
                  <a:pt x="0" y="913467"/>
                </a:lnTo>
                <a:lnTo>
                  <a:pt x="0" y="729322"/>
                </a:lnTo>
                <a:lnTo>
                  <a:pt x="1196221" y="116555"/>
                </a:lnTo>
                <a:lnTo>
                  <a:pt x="2627146" y="836458"/>
                </a:lnTo>
                <a:close/>
              </a:path>
            </a:pathLst>
          </a:custGeom>
          <a:solidFill>
            <a:srgbClr val="B9D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966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053_Green_template_SlidesMania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bre: forma 8">
            <a:extLst>
              <a:ext uri="{FF2B5EF4-FFF2-40B4-BE49-F238E27FC236}">
                <a16:creationId xmlns:a16="http://schemas.microsoft.com/office/drawing/2014/main" xmlns="" id="{5ACD08AD-88CA-4FD2-B740-4A42DF8E4E80}"/>
              </a:ext>
            </a:extLst>
          </p:cNvPr>
          <p:cNvSpPr/>
          <p:nvPr userDrawn="1"/>
        </p:nvSpPr>
        <p:spPr>
          <a:xfrm flipH="1">
            <a:off x="-2" y="3962399"/>
            <a:ext cx="12192001" cy="2895600"/>
          </a:xfrm>
          <a:custGeom>
            <a:avLst/>
            <a:gdLst>
              <a:gd name="connsiteX0" fmla="*/ 12124160 w 12152230"/>
              <a:gd name="connsiteY0" fmla="*/ 0 h 2895600"/>
              <a:gd name="connsiteX1" fmla="*/ 12152230 w 12152230"/>
              <a:gd name="connsiteY1" fmla="*/ 0 h 2895600"/>
              <a:gd name="connsiteX2" fmla="*/ 12152230 w 12152230"/>
              <a:gd name="connsiteY2" fmla="*/ 2895600 h 2895600"/>
              <a:gd name="connsiteX3" fmla="*/ 0 w 12152230"/>
              <a:gd name="connsiteY3" fmla="*/ 2895600 h 2895600"/>
              <a:gd name="connsiteX4" fmla="*/ 4105031 w 12152230"/>
              <a:gd name="connsiteY4" fmla="*/ 1640305 h 2895600"/>
              <a:gd name="connsiteX5" fmla="*/ 5994156 w 12152230"/>
              <a:gd name="connsiteY5" fmla="*/ 2217989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52230" h="2895600">
                <a:moveTo>
                  <a:pt x="12124160" y="0"/>
                </a:moveTo>
                <a:lnTo>
                  <a:pt x="12152230" y="0"/>
                </a:lnTo>
                <a:lnTo>
                  <a:pt x="12152230" y="2895600"/>
                </a:lnTo>
                <a:lnTo>
                  <a:pt x="0" y="2895600"/>
                </a:lnTo>
                <a:lnTo>
                  <a:pt x="4105031" y="1640305"/>
                </a:lnTo>
                <a:lnTo>
                  <a:pt x="5994156" y="2217989"/>
                </a:lnTo>
                <a:close/>
              </a:path>
            </a:pathLst>
          </a:custGeom>
          <a:solidFill>
            <a:srgbClr val="B9D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63DA6008-C063-41A9-9575-E4D0339E9166}"/>
              </a:ext>
            </a:extLst>
          </p:cNvPr>
          <p:cNvGrpSpPr/>
          <p:nvPr userDrawn="1"/>
        </p:nvGrpSpPr>
        <p:grpSpPr>
          <a:xfrm rot="10800000">
            <a:off x="8042786" y="68826"/>
            <a:ext cx="4149214" cy="1616427"/>
            <a:chOff x="-1" y="1"/>
            <a:chExt cx="4149214" cy="1616427"/>
          </a:xfrm>
        </p:grpSpPr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xmlns="" id="{D01547CE-C0DC-4737-BA06-9A2C6FB7CEBB}"/>
                </a:ext>
              </a:extLst>
            </p:cNvPr>
            <p:cNvSpPr/>
            <p:nvPr userDrawn="1"/>
          </p:nvSpPr>
          <p:spPr>
            <a:xfrm>
              <a:off x="0" y="1"/>
              <a:ext cx="4149213" cy="1021575"/>
            </a:xfrm>
            <a:custGeom>
              <a:avLst/>
              <a:gdLst>
                <a:gd name="connsiteX0" fmla="*/ 4003387 w 4149213"/>
                <a:gd name="connsiteY0" fmla="*/ 0 h 1021575"/>
                <a:gd name="connsiteX1" fmla="*/ 4149213 w 4149213"/>
                <a:gd name="connsiteY1" fmla="*/ 95987 h 1021575"/>
                <a:gd name="connsiteX2" fmla="*/ 2627146 w 4149213"/>
                <a:gd name="connsiteY2" fmla="*/ 1021575 h 1021575"/>
                <a:gd name="connsiteX3" fmla="*/ 1205336 w 4149213"/>
                <a:gd name="connsiteY3" fmla="*/ 294817 h 1021575"/>
                <a:gd name="connsiteX4" fmla="*/ 0 w 4149213"/>
                <a:gd name="connsiteY4" fmla="*/ 913467 h 1021575"/>
                <a:gd name="connsiteX5" fmla="*/ 0 w 4149213"/>
                <a:gd name="connsiteY5" fmla="*/ 729322 h 1021575"/>
                <a:gd name="connsiteX6" fmla="*/ 1196221 w 4149213"/>
                <a:gd name="connsiteY6" fmla="*/ 116555 h 1021575"/>
                <a:gd name="connsiteX7" fmla="*/ 2627146 w 4149213"/>
                <a:gd name="connsiteY7" fmla="*/ 836458 h 10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49213" h="1021575">
                  <a:moveTo>
                    <a:pt x="4003387" y="0"/>
                  </a:moveTo>
                  <a:lnTo>
                    <a:pt x="4149213" y="95987"/>
                  </a:lnTo>
                  <a:lnTo>
                    <a:pt x="2627146" y="1021575"/>
                  </a:lnTo>
                  <a:lnTo>
                    <a:pt x="1205336" y="294817"/>
                  </a:lnTo>
                  <a:lnTo>
                    <a:pt x="0" y="913467"/>
                  </a:lnTo>
                  <a:lnTo>
                    <a:pt x="0" y="729322"/>
                  </a:lnTo>
                  <a:lnTo>
                    <a:pt x="1196221" y="116555"/>
                  </a:lnTo>
                  <a:lnTo>
                    <a:pt x="2627146" y="836458"/>
                  </a:lnTo>
                  <a:close/>
                </a:path>
              </a:pathLst>
            </a:custGeom>
            <a:solidFill>
              <a:srgbClr val="7E9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xmlns="" id="{25E1CB18-2AA9-4B12-88E0-E3AD71241135}"/>
                </a:ext>
              </a:extLst>
            </p:cNvPr>
            <p:cNvSpPr/>
            <p:nvPr userDrawn="1"/>
          </p:nvSpPr>
          <p:spPr>
            <a:xfrm>
              <a:off x="-1" y="594853"/>
              <a:ext cx="4149213" cy="1021575"/>
            </a:xfrm>
            <a:custGeom>
              <a:avLst/>
              <a:gdLst>
                <a:gd name="connsiteX0" fmla="*/ 4003387 w 4149213"/>
                <a:gd name="connsiteY0" fmla="*/ 0 h 1021575"/>
                <a:gd name="connsiteX1" fmla="*/ 4149213 w 4149213"/>
                <a:gd name="connsiteY1" fmla="*/ 95987 h 1021575"/>
                <a:gd name="connsiteX2" fmla="*/ 2627146 w 4149213"/>
                <a:gd name="connsiteY2" fmla="*/ 1021575 h 1021575"/>
                <a:gd name="connsiteX3" fmla="*/ 1205336 w 4149213"/>
                <a:gd name="connsiteY3" fmla="*/ 294817 h 1021575"/>
                <a:gd name="connsiteX4" fmla="*/ 0 w 4149213"/>
                <a:gd name="connsiteY4" fmla="*/ 913467 h 1021575"/>
                <a:gd name="connsiteX5" fmla="*/ 0 w 4149213"/>
                <a:gd name="connsiteY5" fmla="*/ 729322 h 1021575"/>
                <a:gd name="connsiteX6" fmla="*/ 1196221 w 4149213"/>
                <a:gd name="connsiteY6" fmla="*/ 116555 h 1021575"/>
                <a:gd name="connsiteX7" fmla="*/ 2627146 w 4149213"/>
                <a:gd name="connsiteY7" fmla="*/ 836458 h 10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49213" h="1021575">
                  <a:moveTo>
                    <a:pt x="4003387" y="0"/>
                  </a:moveTo>
                  <a:lnTo>
                    <a:pt x="4149213" y="95987"/>
                  </a:lnTo>
                  <a:lnTo>
                    <a:pt x="2627146" y="1021575"/>
                  </a:lnTo>
                  <a:lnTo>
                    <a:pt x="1205336" y="294817"/>
                  </a:lnTo>
                  <a:lnTo>
                    <a:pt x="0" y="913467"/>
                  </a:lnTo>
                  <a:lnTo>
                    <a:pt x="0" y="729322"/>
                  </a:lnTo>
                  <a:lnTo>
                    <a:pt x="1196221" y="116555"/>
                  </a:lnTo>
                  <a:lnTo>
                    <a:pt x="2627146" y="836458"/>
                  </a:lnTo>
                  <a:close/>
                </a:path>
              </a:pathLst>
            </a:custGeom>
            <a:solidFill>
              <a:srgbClr val="B9D2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70520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053_Green_template_SlidesMania_3">
    <p:bg>
      <p:bgPr>
        <a:blipFill dpi="0" rotWithShape="1">
          <a:blip r:embed="rId2">
            <a:lum/>
          </a:blip>
          <a:srcRect/>
          <a:stretch>
            <a:fillRect t="-59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a libre: forma 2">
            <a:extLst>
              <a:ext uri="{FF2B5EF4-FFF2-40B4-BE49-F238E27FC236}">
                <a16:creationId xmlns:a16="http://schemas.microsoft.com/office/drawing/2014/main" xmlns="" id="{856CC65C-BE22-4F84-832B-DB571BCA5F35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custGeom>
            <a:avLst/>
            <a:gdLst>
              <a:gd name="connsiteX0" fmla="*/ 1216920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6989082 w 12192000"/>
              <a:gd name="connsiteY3" fmla="*/ 6858000 h 6858000"/>
              <a:gd name="connsiteX4" fmla="*/ 0 w 12192000"/>
              <a:gd name="connsiteY4" fmla="*/ 6858000 h 6858000"/>
              <a:gd name="connsiteX5" fmla="*/ 5657273 w 12192000"/>
              <a:gd name="connsiteY5" fmla="*/ 2983346 h 6858000"/>
              <a:gd name="connsiteX6" fmla="*/ 7191337 w 12192000"/>
              <a:gd name="connsiteY6" fmla="*/ 40340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12169206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6989082" y="6858000"/>
                </a:lnTo>
                <a:lnTo>
                  <a:pt x="0" y="6858000"/>
                </a:lnTo>
                <a:lnTo>
                  <a:pt x="5657273" y="2983346"/>
                </a:lnTo>
                <a:lnTo>
                  <a:pt x="7191337" y="4034023"/>
                </a:lnTo>
                <a:close/>
              </a:path>
            </a:pathLst>
          </a:custGeom>
          <a:solidFill>
            <a:schemeClr val="bg1"/>
          </a:solidFill>
          <a:ln w="209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152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/>
              <a:t>08/01/2020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1455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/>
              <a:t>08/01/2020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6181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/>
              <a:t>08/01/2020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4361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/>
              <a:t>08/01/2020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51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/>
              <a:t>08/01/2020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3359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/>
              <a:t>08/01/2020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3775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/>
              <a:t>08/01/2020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2030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/>
              <a:t>08/01/2020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5665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07C23-ADB9-4B33-8046-69719316165F}" type="datetimeFigureOut">
              <a:rPr lang="en-CA" smtClean="0"/>
              <a:t>08/01/2020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8678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csapsociety.bc.ca/members/discipline/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A4065B38-AEAE-474D-8526-2DF7E6C8E9CC}"/>
              </a:ext>
            </a:extLst>
          </p:cNvPr>
          <p:cNvSpPr/>
          <p:nvPr/>
        </p:nvSpPr>
        <p:spPr>
          <a:xfrm>
            <a:off x="2529884" y="2878302"/>
            <a:ext cx="77342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Chair: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Mincho" panose="02020609040205080304" pitchFamily="49" charset="-128"/>
                <a:cs typeface="Times New Roman" panose="02020603050405020304" pitchFamily="18" charset="0"/>
              </a:rPr>
              <a:t>Tara Siemens Kennedy, M.E.T., </a:t>
            </a:r>
            <a:r>
              <a:rPr kumimoji="0" lang="en-CA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Mincho" panose="02020609040205080304" pitchFamily="49" charset="-128"/>
                <a:cs typeface="Times New Roman" panose="02020603050405020304" pitchFamily="18" charset="0"/>
              </a:rPr>
              <a:t>P.Chem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Mincho" panose="02020609040205080304" pitchFamily="49" charset="-128"/>
                <a:cs typeface="Times New Roman" panose="02020603050405020304" pitchFamily="18" charset="0"/>
              </a:rPr>
              <a:t>., Director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CF147902-9F33-4840-ADBF-84775D861421}"/>
              </a:ext>
            </a:extLst>
          </p:cNvPr>
          <p:cNvSpPr txBox="1"/>
          <p:nvPr/>
        </p:nvSpPr>
        <p:spPr>
          <a:xfrm>
            <a:off x="3793361" y="916912"/>
            <a:ext cx="78852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7E9F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DISCIPLINE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7E9F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COMMITTEE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E9F3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545251-5E47-4D7E-B4D2-83E365FE56CE}"/>
              </a:ext>
            </a:extLst>
          </p:cNvPr>
          <p:cNvSpPr txBox="1">
            <a:spLocks/>
          </p:cNvSpPr>
          <p:nvPr/>
        </p:nvSpPr>
        <p:spPr>
          <a:xfrm>
            <a:off x="2144714" y="6391564"/>
            <a:ext cx="8523287" cy="46643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259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www.csapsociety.bc.ca | ©Copyright 2019. Society of Contaminated Sites Approved Professionals of British Columbia.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37102"/>
              </p:ext>
            </p:extLst>
          </p:nvPr>
        </p:nvGraphicFramePr>
        <p:xfrm>
          <a:off x="3472873" y="3467384"/>
          <a:ext cx="809331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3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Michael Geraghty, P.Eng.</a:t>
                      </a:r>
                      <a:endParaRPr lang="en-CA" sz="2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Chuck </a:t>
                      </a:r>
                      <a:r>
                        <a:rPr lang="en-US" sz="2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Jochems</a:t>
                      </a:r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, P.Eng.</a:t>
                      </a:r>
                      <a:endParaRPr lang="en-CA" sz="2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Vijay </a:t>
                      </a:r>
                      <a:r>
                        <a:rPr lang="en-CA" sz="2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Kallur</a:t>
                      </a:r>
                      <a:r>
                        <a:rPr lang="en-CA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, P.Eng.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Dave Newton, </a:t>
                      </a:r>
                      <a:r>
                        <a:rPr lang="en-CA" sz="24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P.Geo</a:t>
                      </a:r>
                      <a:r>
                        <a:rPr lang="en-CA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Alan Walker, M.Sc., P.Eng.</a:t>
                      </a:r>
                      <a:endParaRPr lang="en-CA" sz="2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963658" y="3295399"/>
            <a:ext cx="1493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Members: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90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D53073C-DC3F-474F-BEC1-23190D223148}"/>
              </a:ext>
            </a:extLst>
          </p:cNvPr>
          <p:cNvSpPr/>
          <p:nvPr/>
        </p:nvSpPr>
        <p:spPr>
          <a:xfrm>
            <a:off x="0" y="0"/>
            <a:ext cx="4815281" cy="1795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54CEAF8-9E6C-49EE-A6FE-CF97D965A4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809" y="5974360"/>
            <a:ext cx="1540780" cy="594202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xmlns="" id="{4AB3C42D-AB03-479C-8A4F-8C47AEBD8811}"/>
              </a:ext>
            </a:extLst>
          </p:cNvPr>
          <p:cNvSpPr txBox="1">
            <a:spLocks/>
          </p:cNvSpPr>
          <p:nvPr/>
        </p:nvSpPr>
        <p:spPr>
          <a:xfrm>
            <a:off x="2144714" y="6391564"/>
            <a:ext cx="8523287" cy="46643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www.csapsociety.bc.ca | ©Copyright 2019. Society of Contaminated Sites Approved Professionals of British Columbia.</a:t>
            </a:r>
          </a:p>
        </p:txBody>
      </p:sp>
      <p:sp>
        <p:nvSpPr>
          <p:cNvPr id="28" name="Rectángulo 9">
            <a:extLst>
              <a:ext uri="{FF2B5EF4-FFF2-40B4-BE49-F238E27FC236}">
                <a16:creationId xmlns:a16="http://schemas.microsoft.com/office/drawing/2014/main" xmlns="" id="{98C31B9F-23FB-4A80-B138-3BDEEFD813CB}"/>
              </a:ext>
            </a:extLst>
          </p:cNvPr>
          <p:cNvSpPr/>
          <p:nvPr/>
        </p:nvSpPr>
        <p:spPr>
          <a:xfrm>
            <a:off x="222124" y="1027630"/>
            <a:ext cx="11436475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2763" marR="0" lvl="1" indent="-34290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Pct val="105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The Discipline Committee’s acts on behalf of the Board. Our duties and responsibilities include: </a:t>
            </a:r>
          </a:p>
          <a:p>
            <a:pPr marL="512763" marR="0" lvl="1" indent="-34290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Pct val="10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Addressing complaints about a member regarding:</a:t>
            </a:r>
          </a:p>
          <a:p>
            <a:pPr marL="969963" marR="0" lvl="2" indent="-34290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Pct val="10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CSAP work conducted in an incompetent manner; </a:t>
            </a:r>
          </a:p>
          <a:p>
            <a:pPr marL="969963" marR="0" lvl="2" indent="-34290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Pct val="10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Professional misconduct or conduct contrary to the CSAP Rules; </a:t>
            </a:r>
          </a:p>
          <a:p>
            <a:pPr marL="969963" marR="0" lvl="2" indent="-34290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Pct val="10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Breach of the CSAP Code of Ethics.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627063" marR="0" lvl="2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Pct val="105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CSAP has not received any written complaints requiring disciplinary action of a member.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9" name="CuadroTexto 10">
            <a:extLst>
              <a:ext uri="{FF2B5EF4-FFF2-40B4-BE49-F238E27FC236}">
                <a16:creationId xmlns:a16="http://schemas.microsoft.com/office/drawing/2014/main" xmlns="" id="{D8800461-03EB-4BFF-8644-F9172CE336CF}"/>
              </a:ext>
            </a:extLst>
          </p:cNvPr>
          <p:cNvSpPr txBox="1"/>
          <p:nvPr/>
        </p:nvSpPr>
        <p:spPr>
          <a:xfrm>
            <a:off x="373971" y="319744"/>
            <a:ext cx="7885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7E9F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DUTIES AND RESPONSIBILITIES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E9F3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44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7E82FAE-005D-4DBA-9F72-C0FD051C9F61}"/>
              </a:ext>
            </a:extLst>
          </p:cNvPr>
          <p:cNvSpPr/>
          <p:nvPr/>
        </p:nvSpPr>
        <p:spPr>
          <a:xfrm>
            <a:off x="7376719" y="0"/>
            <a:ext cx="4815281" cy="1795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C3598F99-7D67-48D5-B9D3-C664E8EDFFC6}"/>
              </a:ext>
            </a:extLst>
          </p:cNvPr>
          <p:cNvSpPr txBox="1">
            <a:spLocks/>
          </p:cNvSpPr>
          <p:nvPr/>
        </p:nvSpPr>
        <p:spPr>
          <a:xfrm>
            <a:off x="2144714" y="6391564"/>
            <a:ext cx="8523287" cy="46643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www.csapsociety.bc.ca | ©Copyright 2019. Society of Contaminated Sites Approved Professionals of British Columbia.</a:t>
            </a:r>
          </a:p>
        </p:txBody>
      </p:sp>
      <p:sp>
        <p:nvSpPr>
          <p:cNvPr id="9" name="Rectángulo 9">
            <a:extLst>
              <a:ext uri="{FF2B5EF4-FFF2-40B4-BE49-F238E27FC236}">
                <a16:creationId xmlns:a16="http://schemas.microsoft.com/office/drawing/2014/main" xmlns="" id="{E6491771-F853-4F51-9154-A30D38E7C0DC}"/>
              </a:ext>
            </a:extLst>
          </p:cNvPr>
          <p:cNvSpPr/>
          <p:nvPr/>
        </p:nvSpPr>
        <p:spPr>
          <a:xfrm>
            <a:off x="391720" y="1361400"/>
            <a:ext cx="11529036" cy="5114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Review and determine measures for submissions found deficient</a:t>
            </a:r>
          </a:p>
          <a:p>
            <a:pPr marL="512763" marR="0" lvl="1" indent="-34290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5B9BD5"/>
              </a:buClr>
              <a:buSzPct val="10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When a submission is found deficient under a PA, the PAC informs the Discipline Committee</a:t>
            </a:r>
          </a:p>
          <a:p>
            <a:pPr marL="457200" marR="0" lvl="0" indent="-4572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Discipline Committee reviews the following as applicable: </a:t>
            </a:r>
          </a:p>
          <a:p>
            <a:pPr marL="914400" marR="0" lvl="1" indent="-4572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DM letter outlining reason for deficient finding </a:t>
            </a:r>
          </a:p>
          <a:p>
            <a:pPr marL="914400" marR="0" lvl="1" indent="-4572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 Stage 1 and Final Findings reports </a:t>
            </a:r>
          </a:p>
          <a:p>
            <a:pPr marL="914400" marR="0" lvl="1" indent="-4572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Addendum prepared by submitting AP(s) </a:t>
            </a:r>
          </a:p>
          <a:p>
            <a:pPr marL="914400" marR="0" lvl="1" indent="-4572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Approved Professional’s PA history </a:t>
            </a:r>
          </a:p>
          <a:p>
            <a:pPr marL="457200" marR="0" lvl="1" indent="-4572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Potential measures are listed in the Discipline Committee Guidelines </a:t>
            </a:r>
          </a:p>
          <a:p>
            <a:pPr marL="512763" marR="0" lvl="1" indent="-34290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Pct val="105000"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 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rutiger LT Std 45 Light" panose="020B0402020204020204" pitchFamily="34" charset="0"/>
              <a:ea typeface="+mn-ea"/>
              <a:cs typeface="+mn-cs"/>
            </a:endParaRPr>
          </a:p>
          <a:p>
            <a:pPr marL="512763" marR="0" lvl="1" indent="-34290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Pct val="105000"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 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rutiger LT Std 45 Light" panose="020B0402020204020204" pitchFamily="34" charset="0"/>
              <a:ea typeface="+mn-ea"/>
              <a:cs typeface="+mn-cs"/>
            </a:endParaRPr>
          </a:p>
        </p:txBody>
      </p:sp>
      <p:sp>
        <p:nvSpPr>
          <p:cNvPr id="10" name="CuadroTexto 10">
            <a:extLst>
              <a:ext uri="{FF2B5EF4-FFF2-40B4-BE49-F238E27FC236}">
                <a16:creationId xmlns:a16="http://schemas.microsoft.com/office/drawing/2014/main" xmlns="" id="{F75438DA-0022-4C39-8A08-209DFD8AC278}"/>
              </a:ext>
            </a:extLst>
          </p:cNvPr>
          <p:cNvSpPr txBox="1"/>
          <p:nvPr/>
        </p:nvSpPr>
        <p:spPr>
          <a:xfrm>
            <a:off x="304597" y="543679"/>
            <a:ext cx="9023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7E9F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DUTIES AND RESPONSIBILITIES (</a:t>
            </a:r>
            <a:r>
              <a:rPr kumimoji="0" lang="en-CA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E9F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</a:t>
            </a: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7E9F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E9F3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81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7E82FAE-005D-4DBA-9F72-C0FD051C9F61}"/>
              </a:ext>
            </a:extLst>
          </p:cNvPr>
          <p:cNvSpPr/>
          <p:nvPr/>
        </p:nvSpPr>
        <p:spPr>
          <a:xfrm>
            <a:off x="7376719" y="0"/>
            <a:ext cx="4815281" cy="1795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C3598F99-7D67-48D5-B9D3-C664E8EDFFC6}"/>
              </a:ext>
            </a:extLst>
          </p:cNvPr>
          <p:cNvSpPr txBox="1">
            <a:spLocks/>
          </p:cNvSpPr>
          <p:nvPr/>
        </p:nvSpPr>
        <p:spPr>
          <a:xfrm>
            <a:off x="2144714" y="6391564"/>
            <a:ext cx="8523287" cy="46643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www.csapsociety.bc.ca | ©Copyright 2019. Society of Contaminated Sites Approved Professionals of British Columbia.</a:t>
            </a:r>
          </a:p>
        </p:txBody>
      </p:sp>
      <p:sp>
        <p:nvSpPr>
          <p:cNvPr id="9" name="Rectángulo 9">
            <a:extLst>
              <a:ext uri="{FF2B5EF4-FFF2-40B4-BE49-F238E27FC236}">
                <a16:creationId xmlns:a16="http://schemas.microsoft.com/office/drawing/2014/main" xmlns="" id="{E6491771-F853-4F51-9154-A30D38E7C0DC}"/>
              </a:ext>
            </a:extLst>
          </p:cNvPr>
          <p:cNvSpPr/>
          <p:nvPr/>
        </p:nvSpPr>
        <p:spPr>
          <a:xfrm>
            <a:off x="391720" y="1361400"/>
            <a:ext cx="11529036" cy="3557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Remedial measures were assessed for six 2017-2018 submissions that were found to be deficient by the Performance Assessment Committee; no 2018-2019 submissions have been found deficient to date</a:t>
            </a:r>
          </a:p>
          <a:p>
            <a:pPr marL="457200" marR="0" lvl="0" indent="-4572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Discipline Committee initiated the review of ‘new’ remedial measures</a:t>
            </a:r>
          </a:p>
          <a:p>
            <a:pPr marL="457200" marR="0" lvl="0" indent="-4572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Discipline Committee Guidelines are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available at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 http://csapsociety.bc.ca/members/discipline/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2763" marR="0" lvl="1" indent="-34290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Pct val="105000"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 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utiger LT Std 45 Light" panose="020B0402020204020204" pitchFamily="34" charset="0"/>
              <a:ea typeface="+mn-ea"/>
              <a:cs typeface="+mn-cs"/>
            </a:endParaRPr>
          </a:p>
          <a:p>
            <a:pPr marL="512763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Pct val="105000"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 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utiger LT Std 45 Light" panose="020B0402020204020204" pitchFamily="34" charset="0"/>
              <a:ea typeface="+mn-ea"/>
              <a:cs typeface="+mn-cs"/>
            </a:endParaRPr>
          </a:p>
        </p:txBody>
      </p:sp>
      <p:sp>
        <p:nvSpPr>
          <p:cNvPr id="10" name="CuadroTexto 10">
            <a:extLst>
              <a:ext uri="{FF2B5EF4-FFF2-40B4-BE49-F238E27FC236}">
                <a16:creationId xmlns:a16="http://schemas.microsoft.com/office/drawing/2014/main" xmlns="" id="{F75438DA-0022-4C39-8A08-209DFD8AC278}"/>
              </a:ext>
            </a:extLst>
          </p:cNvPr>
          <p:cNvSpPr txBox="1"/>
          <p:nvPr/>
        </p:nvSpPr>
        <p:spPr>
          <a:xfrm>
            <a:off x="547877" y="653514"/>
            <a:ext cx="9023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7E9F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2018-2019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E9F3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47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03002A0-4074-4D32-8727-6EC93D628E2C}"/>
              </a:ext>
            </a:extLst>
          </p:cNvPr>
          <p:cNvSpPr txBox="1"/>
          <p:nvPr/>
        </p:nvSpPr>
        <p:spPr>
          <a:xfrm>
            <a:off x="4632960" y="444137"/>
            <a:ext cx="6829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7200" b="0" i="0" u="none" strike="noStrike" kern="1200" cap="none" spc="0" normalizeH="0" baseline="0" noProof="0" dirty="0">
                <a:ln>
                  <a:noFill/>
                </a:ln>
                <a:solidFill>
                  <a:srgbClr val="7E9F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6548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8688</TotalTime>
  <Words>303</Words>
  <Application>Microsoft Office PowerPoint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Barlow</vt:lpstr>
      <vt:lpstr>Calibri</vt:lpstr>
      <vt:lpstr>Calibri Light</vt:lpstr>
      <vt:lpstr>Frutiger LT Std 45 Light</vt:lpstr>
      <vt:lpstr>MS Mincho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Raquel Damecour</dc:creator>
  <cp:lastModifiedBy>CSAP Communications</cp:lastModifiedBy>
  <cp:revision>154</cp:revision>
  <dcterms:created xsi:type="dcterms:W3CDTF">2019-04-25T05:12:27Z</dcterms:created>
  <dcterms:modified xsi:type="dcterms:W3CDTF">2020-01-08T23:15:39Z</dcterms:modified>
</cp:coreProperties>
</file>